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44" d="100"/>
          <a:sy n="144" d="100"/>
        </p:scale>
        <p:origin x="14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11/17/2021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joniarroba/noshowappointmen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duotone>
              <a:schemeClr val="bg2">
                <a:shade val="48000"/>
                <a:hueMod val="106000"/>
                <a:satMod val="140000"/>
                <a:lumMod val="42000"/>
              </a:schemeClr>
              <a:schemeClr val="bg2">
                <a:tint val="98000"/>
                <a:hueMod val="92000"/>
                <a:satMod val="220000"/>
                <a:lumMod val="9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B4F5-BDB7-4CFA-A743-C7D6AA8F3DA3}"/>
              </a:ext>
            </a:extLst>
          </p:cNvPr>
          <p:cNvSpPr>
            <a:spLocks noGrp="1"/>
          </p:cNvSpPr>
          <p:nvPr>
            <p:ph type="ctrTitle"/>
          </p:nvPr>
        </p:nvSpPr>
        <p:spPr/>
        <p:txBody>
          <a:bodyPr>
            <a:normAutofit/>
          </a:bodyPr>
          <a:lstStyle/>
          <a:p>
            <a:r>
              <a:rPr lang="en-GB" sz="4000" dirty="0"/>
              <a:t>Exploratory data analysis Project </a:t>
            </a:r>
            <a:endParaRPr lang="en-US" sz="4000" dirty="0"/>
          </a:p>
        </p:txBody>
      </p:sp>
      <p:pic>
        <p:nvPicPr>
          <p:cNvPr id="5" name="Picture 4" descr="A picture containing text, clipart&#10;&#10;Description automatically generated">
            <a:extLst>
              <a:ext uri="{FF2B5EF4-FFF2-40B4-BE49-F238E27FC236}">
                <a16:creationId xmlns:a16="http://schemas.microsoft.com/office/drawing/2014/main" id="{94E6D7AA-B0C7-47F4-94DE-54FFD54486CF}"/>
              </a:ext>
            </a:extLst>
          </p:cNvPr>
          <p:cNvPicPr>
            <a:picLocks noChangeAspect="1"/>
          </p:cNvPicPr>
          <p:nvPr/>
        </p:nvPicPr>
        <p:blipFill>
          <a:blip r:embed="rId3"/>
          <a:stretch>
            <a:fillRect/>
          </a:stretch>
        </p:blipFill>
        <p:spPr>
          <a:xfrm>
            <a:off x="8189259" y="30542"/>
            <a:ext cx="3934147" cy="1172970"/>
          </a:xfrm>
          <a:prstGeom prst="rect">
            <a:avLst/>
          </a:prstGeom>
        </p:spPr>
      </p:pic>
      <p:sp>
        <p:nvSpPr>
          <p:cNvPr id="3" name="Subtitle 2">
            <a:extLst>
              <a:ext uri="{FF2B5EF4-FFF2-40B4-BE49-F238E27FC236}">
                <a16:creationId xmlns:a16="http://schemas.microsoft.com/office/drawing/2014/main" id="{E681B4DB-31E7-4248-94D5-7B6E1A572964}"/>
              </a:ext>
            </a:extLst>
          </p:cNvPr>
          <p:cNvSpPr>
            <a:spLocks noGrp="1"/>
          </p:cNvSpPr>
          <p:nvPr>
            <p:ph type="subTitle" idx="1"/>
          </p:nvPr>
        </p:nvSpPr>
        <p:spPr/>
        <p:txBody>
          <a:bodyPr>
            <a:normAutofit/>
          </a:bodyPr>
          <a:lstStyle/>
          <a:p>
            <a:r>
              <a:rPr lang="en-US" sz="3600" dirty="0">
                <a:solidFill>
                  <a:schemeClr val="accent5">
                    <a:lumMod val="75000"/>
                  </a:schemeClr>
                </a:solidFill>
              </a:rPr>
              <a:t>Majed </a:t>
            </a:r>
            <a:r>
              <a:rPr lang="en-US" sz="3600" dirty="0" err="1">
                <a:solidFill>
                  <a:schemeClr val="accent5">
                    <a:lumMod val="75000"/>
                  </a:schemeClr>
                </a:solidFill>
              </a:rPr>
              <a:t>jamaan</a:t>
            </a:r>
            <a:r>
              <a:rPr lang="en-US" sz="3600" dirty="0">
                <a:solidFill>
                  <a:schemeClr val="accent5">
                    <a:lumMod val="75000"/>
                  </a:schemeClr>
                </a:solidFill>
              </a:rPr>
              <a:t> </a:t>
            </a:r>
            <a:r>
              <a:rPr lang="en-US" sz="3600" dirty="0" err="1">
                <a:solidFill>
                  <a:schemeClr val="accent5">
                    <a:lumMod val="75000"/>
                  </a:schemeClr>
                </a:solidFill>
              </a:rPr>
              <a:t>alghamdi</a:t>
            </a:r>
            <a:endParaRPr lang="en-US" sz="3600" dirty="0">
              <a:solidFill>
                <a:schemeClr val="accent5">
                  <a:lumMod val="75000"/>
                </a:schemeClr>
              </a:solidFill>
            </a:endParaRPr>
          </a:p>
        </p:txBody>
      </p:sp>
    </p:spTree>
    <p:extLst>
      <p:ext uri="{BB962C8B-B14F-4D97-AF65-F5344CB8AC3E}">
        <p14:creationId xmlns:p14="http://schemas.microsoft.com/office/powerpoint/2010/main" val="383875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145-866A-4913-A934-8B5C2CE2E3CC}"/>
              </a:ext>
            </a:extLst>
          </p:cNvPr>
          <p:cNvSpPr>
            <a:spLocks noGrp="1"/>
          </p:cNvSpPr>
          <p:nvPr>
            <p:ph type="title"/>
          </p:nvPr>
        </p:nvSpPr>
        <p:spPr>
          <a:xfrm>
            <a:off x="5128643" y="618518"/>
            <a:ext cx="6188402" cy="1478570"/>
          </a:xfrm>
        </p:spPr>
        <p:txBody>
          <a:bodyPr>
            <a:normAutofit/>
          </a:bodyPr>
          <a:lstStyle/>
          <a:p>
            <a:r>
              <a:rPr lang="en-US" dirty="0"/>
              <a:t>Diabetes</a:t>
            </a:r>
          </a:p>
        </p:txBody>
      </p:sp>
      <p:sp>
        <p:nvSpPr>
          <p:cNvPr id="12" name="Round Diagonal Corner Rectangle 6">
            <a:extLst>
              <a:ext uri="{FF2B5EF4-FFF2-40B4-BE49-F238E27FC236}">
                <a16:creationId xmlns:a16="http://schemas.microsoft.com/office/drawing/2014/main" id="{8B9E3A5D-C977-4BD8-ADF3-3F8115033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hart, bar chart&#10;&#10;Description automatically generated">
            <a:extLst>
              <a:ext uri="{FF2B5EF4-FFF2-40B4-BE49-F238E27FC236}">
                <a16:creationId xmlns:a16="http://schemas.microsoft.com/office/drawing/2014/main" id="{71C198AA-E6C1-4DEF-9939-57E07584A521}"/>
              </a:ext>
            </a:extLst>
          </p:cNvPr>
          <p:cNvPicPr>
            <a:picLocks noChangeAspect="1"/>
          </p:cNvPicPr>
          <p:nvPr/>
        </p:nvPicPr>
        <p:blipFill>
          <a:blip r:embed="rId3"/>
          <a:stretch>
            <a:fillRect/>
          </a:stretch>
        </p:blipFill>
        <p:spPr>
          <a:xfrm>
            <a:off x="1054666" y="3575588"/>
            <a:ext cx="3341252" cy="2171813"/>
          </a:xfrm>
          <a:prstGeom prst="rect">
            <a:avLst/>
          </a:prstGeom>
        </p:spPr>
      </p:pic>
      <p:pic>
        <p:nvPicPr>
          <p:cNvPr id="7" name="Picture 6" descr="Chart, bar chart&#10;&#10;Description automatically generated">
            <a:extLst>
              <a:ext uri="{FF2B5EF4-FFF2-40B4-BE49-F238E27FC236}">
                <a16:creationId xmlns:a16="http://schemas.microsoft.com/office/drawing/2014/main" id="{B0902F11-D2C5-4175-B218-553FFCE5B013}"/>
              </a:ext>
            </a:extLst>
          </p:cNvPr>
          <p:cNvPicPr>
            <a:picLocks noChangeAspect="1"/>
          </p:cNvPicPr>
          <p:nvPr/>
        </p:nvPicPr>
        <p:blipFill>
          <a:blip r:embed="rId4"/>
          <a:stretch>
            <a:fillRect/>
          </a:stretch>
        </p:blipFill>
        <p:spPr>
          <a:xfrm>
            <a:off x="1054666" y="1123120"/>
            <a:ext cx="3341253" cy="2071576"/>
          </a:xfrm>
          <a:prstGeom prst="rect">
            <a:avLst/>
          </a:prstGeom>
        </p:spPr>
      </p:pic>
      <p:sp>
        <p:nvSpPr>
          <p:cNvPr id="3" name="Content Placeholder 2">
            <a:extLst>
              <a:ext uri="{FF2B5EF4-FFF2-40B4-BE49-F238E27FC236}">
                <a16:creationId xmlns:a16="http://schemas.microsoft.com/office/drawing/2014/main" id="{CFCD440D-FB79-4428-9AF1-63D469D63AD2}"/>
              </a:ext>
            </a:extLst>
          </p:cNvPr>
          <p:cNvSpPr>
            <a:spLocks noGrp="1"/>
          </p:cNvSpPr>
          <p:nvPr>
            <p:ph idx="1"/>
          </p:nvPr>
        </p:nvSpPr>
        <p:spPr>
          <a:xfrm>
            <a:off x="5128643" y="2249487"/>
            <a:ext cx="6188402" cy="3541714"/>
          </a:xfrm>
        </p:spPr>
        <p:txBody>
          <a:bodyPr>
            <a:normAutofit/>
          </a:bodyPr>
          <a:lstStyle/>
          <a:p>
            <a:r>
              <a:rPr lang="en-GB" dirty="0"/>
              <a:t>From the above visualization we can see that there are around 80% without Diabetes, have come for the visit.</a:t>
            </a:r>
          </a:p>
          <a:p>
            <a:r>
              <a:rPr lang="en-GB" dirty="0"/>
              <a:t>on the other hand, people with Diabetes around 83% of them have come for the visit.</a:t>
            </a:r>
          </a:p>
          <a:p>
            <a:r>
              <a:rPr lang="en-GB" dirty="0"/>
              <a:t>So, Diabetes feature could be a good feature to use.</a:t>
            </a:r>
            <a:endParaRPr lang="en-US" dirty="0"/>
          </a:p>
        </p:txBody>
      </p:sp>
    </p:spTree>
    <p:extLst>
      <p:ext uri="{BB962C8B-B14F-4D97-AF65-F5344CB8AC3E}">
        <p14:creationId xmlns:p14="http://schemas.microsoft.com/office/powerpoint/2010/main" val="1148231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2A990-B60E-4BA8-90F3-5961D24DF04E}"/>
              </a:ext>
            </a:extLst>
          </p:cNvPr>
          <p:cNvSpPr>
            <a:spLocks noGrp="1"/>
          </p:cNvSpPr>
          <p:nvPr>
            <p:ph type="title"/>
          </p:nvPr>
        </p:nvSpPr>
        <p:spPr>
          <a:xfrm>
            <a:off x="5128643" y="618518"/>
            <a:ext cx="6188402" cy="1478570"/>
          </a:xfrm>
        </p:spPr>
        <p:txBody>
          <a:bodyPr>
            <a:normAutofit/>
          </a:bodyPr>
          <a:lstStyle/>
          <a:p>
            <a:r>
              <a:rPr lang="en-US" dirty="0"/>
              <a:t>Scholarship</a:t>
            </a:r>
          </a:p>
        </p:txBody>
      </p:sp>
      <p:sp>
        <p:nvSpPr>
          <p:cNvPr id="14" name="Round Diagonal Corner Rectangle 6">
            <a:extLst>
              <a:ext uri="{FF2B5EF4-FFF2-40B4-BE49-F238E27FC236}">
                <a16:creationId xmlns:a16="http://schemas.microsoft.com/office/drawing/2014/main" id="{8B9E3A5D-C977-4BD8-ADF3-3F8115033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4C794C17-64E9-4ED5-9B41-B8A8CC3DAD80}"/>
              </a:ext>
            </a:extLst>
          </p:cNvPr>
          <p:cNvPicPr>
            <a:picLocks noChangeAspect="1"/>
          </p:cNvPicPr>
          <p:nvPr/>
        </p:nvPicPr>
        <p:blipFill>
          <a:blip r:embed="rId3"/>
          <a:stretch>
            <a:fillRect/>
          </a:stretch>
        </p:blipFill>
        <p:spPr>
          <a:xfrm>
            <a:off x="1135974" y="3425253"/>
            <a:ext cx="3336366" cy="2168637"/>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83E85EED-882F-4F2A-8ACD-97DC68A3D669}"/>
              </a:ext>
            </a:extLst>
          </p:cNvPr>
          <p:cNvPicPr>
            <a:picLocks noChangeAspect="1"/>
          </p:cNvPicPr>
          <p:nvPr/>
        </p:nvPicPr>
        <p:blipFill>
          <a:blip r:embed="rId4"/>
          <a:stretch>
            <a:fillRect/>
          </a:stretch>
        </p:blipFill>
        <p:spPr>
          <a:xfrm>
            <a:off x="1135974" y="1264109"/>
            <a:ext cx="3354182" cy="2079592"/>
          </a:xfrm>
          <a:prstGeom prst="rect">
            <a:avLst/>
          </a:prstGeom>
        </p:spPr>
      </p:pic>
      <p:sp>
        <p:nvSpPr>
          <p:cNvPr id="11" name="Content Placeholder 10">
            <a:extLst>
              <a:ext uri="{FF2B5EF4-FFF2-40B4-BE49-F238E27FC236}">
                <a16:creationId xmlns:a16="http://schemas.microsoft.com/office/drawing/2014/main" id="{810BB90E-B6AD-44DD-9FB1-4097E82C5CCE}"/>
              </a:ext>
            </a:extLst>
          </p:cNvPr>
          <p:cNvSpPr>
            <a:spLocks noGrp="1"/>
          </p:cNvSpPr>
          <p:nvPr>
            <p:ph idx="1"/>
          </p:nvPr>
        </p:nvSpPr>
        <p:spPr>
          <a:xfrm>
            <a:off x="5128643" y="2249487"/>
            <a:ext cx="6188402" cy="3541714"/>
          </a:xfrm>
        </p:spPr>
        <p:txBody>
          <a:bodyPr>
            <a:normAutofit fontScale="92500"/>
          </a:bodyPr>
          <a:lstStyle/>
          <a:p>
            <a:r>
              <a:rPr lang="en-GB" dirty="0"/>
              <a:t>From the graph we can see that there are 80% patients without </a:t>
            </a:r>
            <a:r>
              <a:rPr lang="en-GB" dirty="0" err="1"/>
              <a:t>Scholarshiphave</a:t>
            </a:r>
            <a:r>
              <a:rPr lang="en-GB" dirty="0"/>
              <a:t> come for the visit.</a:t>
            </a:r>
          </a:p>
          <a:p>
            <a:r>
              <a:rPr lang="en-GB" dirty="0"/>
              <a:t>Around 75% Patients with Scholarship have come for the visit.</a:t>
            </a:r>
          </a:p>
          <a:p>
            <a:r>
              <a:rPr lang="en-GB" dirty="0"/>
              <a:t>So, Scholarship feature could help us in determining if a patient will turn up for the visit after an appointment.</a:t>
            </a:r>
            <a:endParaRPr lang="en-US" dirty="0"/>
          </a:p>
        </p:txBody>
      </p:sp>
    </p:spTree>
    <p:extLst>
      <p:ext uri="{BB962C8B-B14F-4D97-AF65-F5344CB8AC3E}">
        <p14:creationId xmlns:p14="http://schemas.microsoft.com/office/powerpoint/2010/main" val="3305920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4A9AA-0B9A-45C5-A487-D436EFEA9EB9}"/>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B1D79B2A-2876-41BB-9DBE-5ABAAD837F4A}"/>
              </a:ext>
            </a:extLst>
          </p:cNvPr>
          <p:cNvSpPr>
            <a:spLocks noGrp="1"/>
          </p:cNvSpPr>
          <p:nvPr>
            <p:ph idx="1"/>
          </p:nvPr>
        </p:nvSpPr>
        <p:spPr/>
        <p:txBody>
          <a:bodyPr/>
          <a:lstStyle/>
          <a:p>
            <a:r>
              <a:rPr lang="en-US" dirty="0"/>
              <a:t>Introduction</a:t>
            </a:r>
          </a:p>
          <a:p>
            <a:r>
              <a:rPr lang="en-US" dirty="0"/>
              <a:t>Data Preparation &amp; cleaning</a:t>
            </a:r>
          </a:p>
          <a:p>
            <a:r>
              <a:rPr lang="en-US" dirty="0"/>
              <a:t>Data Visualization</a:t>
            </a:r>
          </a:p>
          <a:p>
            <a:r>
              <a:rPr lang="en-US" dirty="0"/>
              <a:t>Conclusion </a:t>
            </a:r>
          </a:p>
          <a:p>
            <a:endParaRPr lang="en-US" dirty="0"/>
          </a:p>
        </p:txBody>
      </p:sp>
    </p:spTree>
    <p:extLst>
      <p:ext uri="{BB962C8B-B14F-4D97-AF65-F5344CB8AC3E}">
        <p14:creationId xmlns:p14="http://schemas.microsoft.com/office/powerpoint/2010/main" val="179231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9D644-4B7E-417F-836F-0F90319F791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714A2CA-BA21-4A69-9589-02403A598471}"/>
              </a:ext>
            </a:extLst>
          </p:cNvPr>
          <p:cNvSpPr>
            <a:spLocks noGrp="1"/>
          </p:cNvSpPr>
          <p:nvPr>
            <p:ph idx="1"/>
          </p:nvPr>
        </p:nvSpPr>
        <p:spPr>
          <a:xfrm>
            <a:off x="1141412" y="2249487"/>
            <a:ext cx="9905999" cy="2732212"/>
          </a:xfrm>
        </p:spPr>
        <p:txBody>
          <a:bodyPr/>
          <a:lstStyle/>
          <a:p>
            <a:pPr marL="0" indent="0">
              <a:buNone/>
            </a:pPr>
            <a:r>
              <a:rPr lang="en-GB" dirty="0"/>
              <a:t>The health sector always suffers from the reasons why patients do not comply with their appointments, and they are trying to solve these issues either by examining the quality of the appointment system or knowing what are the motives that make the auditors not adhere to these appointments. In this project I am trying to solve and convince either people or health sector that there is a better choice of appointment system.</a:t>
            </a:r>
            <a:endParaRPr lang="en-US" dirty="0"/>
          </a:p>
        </p:txBody>
      </p:sp>
      <p:pic>
        <p:nvPicPr>
          <p:cNvPr id="7" name="Picture 6" descr="A picture containing diagram&#10;&#10;Description automatically generated">
            <a:extLst>
              <a:ext uri="{FF2B5EF4-FFF2-40B4-BE49-F238E27FC236}">
                <a16:creationId xmlns:a16="http://schemas.microsoft.com/office/drawing/2014/main" id="{E6DFFD65-C117-4C3C-BB1E-FBE973FE14A0}"/>
              </a:ext>
            </a:extLst>
          </p:cNvPr>
          <p:cNvPicPr>
            <a:picLocks noChangeAspect="1"/>
          </p:cNvPicPr>
          <p:nvPr/>
        </p:nvPicPr>
        <p:blipFill>
          <a:blip r:embed="rId2"/>
          <a:stretch>
            <a:fillRect/>
          </a:stretch>
        </p:blipFill>
        <p:spPr>
          <a:xfrm>
            <a:off x="6879383" y="466119"/>
            <a:ext cx="2809875" cy="1628775"/>
          </a:xfrm>
          <a:prstGeom prst="rect">
            <a:avLst/>
          </a:prstGeom>
        </p:spPr>
      </p:pic>
    </p:spTree>
    <p:extLst>
      <p:ext uri="{BB962C8B-B14F-4D97-AF65-F5344CB8AC3E}">
        <p14:creationId xmlns:p14="http://schemas.microsoft.com/office/powerpoint/2010/main" val="121556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84838833-4E07-44D7-83FD-4122588044AF}"/>
              </a:ext>
            </a:extLst>
          </p:cNvPr>
          <p:cNvSpPr>
            <a:spLocks noGrp="1"/>
          </p:cNvSpPr>
          <p:nvPr>
            <p:ph type="title"/>
          </p:nvPr>
        </p:nvSpPr>
        <p:spPr>
          <a:xfrm>
            <a:off x="1141413" y="1082673"/>
            <a:ext cx="2869416" cy="4708528"/>
          </a:xfrm>
        </p:spPr>
        <p:txBody>
          <a:bodyPr>
            <a:normAutofit/>
          </a:bodyPr>
          <a:lstStyle/>
          <a:p>
            <a:pPr algn="r"/>
            <a:r>
              <a:rPr lang="en-US" sz="4000"/>
              <a:t>Questions came to mind in the first look</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6036C1-7AC4-4B8E-9E00-AC8E756ABE08}"/>
              </a:ext>
            </a:extLst>
          </p:cNvPr>
          <p:cNvSpPr>
            <a:spLocks noGrp="1"/>
          </p:cNvSpPr>
          <p:nvPr>
            <p:ph idx="1"/>
          </p:nvPr>
        </p:nvSpPr>
        <p:spPr>
          <a:xfrm>
            <a:off x="5297763" y="1082673"/>
            <a:ext cx="5751237" cy="4708528"/>
          </a:xfrm>
        </p:spPr>
        <p:txBody>
          <a:bodyPr anchor="ctr">
            <a:normAutofit/>
          </a:bodyPr>
          <a:lstStyle/>
          <a:p>
            <a:r>
              <a:rPr lang="en-GB" sz="1800"/>
              <a:t>What are the factors that affect most on not attending the appointment.</a:t>
            </a:r>
          </a:p>
          <a:p>
            <a:r>
              <a:rPr lang="en-US" sz="1800"/>
              <a:t>Does the long time between the booking and the appointment day plays an important role.</a:t>
            </a:r>
          </a:p>
          <a:p>
            <a:r>
              <a:rPr lang="en-GB" sz="1800"/>
              <a:t>Is there a difference between men and women's commitment to sick appointments, or do chronic diseases also play an important role?</a:t>
            </a:r>
            <a:endParaRPr lang="en-US" sz="1800"/>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291777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52"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
        <p:nvSpPr>
          <p:cNvPr id="2" name="Title 1">
            <a:extLst>
              <a:ext uri="{FF2B5EF4-FFF2-40B4-BE49-F238E27FC236}">
                <a16:creationId xmlns:a16="http://schemas.microsoft.com/office/drawing/2014/main" id="{A30BC42D-A0E0-4E3F-A26A-7F6837077849}"/>
              </a:ext>
            </a:extLst>
          </p:cNvPr>
          <p:cNvSpPr>
            <a:spLocks noGrp="1"/>
          </p:cNvSpPr>
          <p:nvPr>
            <p:ph type="title"/>
          </p:nvPr>
        </p:nvSpPr>
        <p:spPr>
          <a:xfrm>
            <a:off x="1141413" y="1082673"/>
            <a:ext cx="2869416" cy="4708528"/>
          </a:xfrm>
        </p:spPr>
        <p:txBody>
          <a:bodyPr>
            <a:normAutofit/>
          </a:bodyPr>
          <a:lstStyle/>
          <a:p>
            <a:pPr algn="r"/>
            <a:r>
              <a:rPr lang="en-US" sz="4000"/>
              <a:t>Data used</a:t>
            </a:r>
          </a:p>
        </p:txBody>
      </p:sp>
      <p:cxnSp>
        <p:nvCxnSpPr>
          <p:cNvPr id="54"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E0C1C1B-36E2-491E-A09A-615E7536DA28}"/>
              </a:ext>
            </a:extLst>
          </p:cNvPr>
          <p:cNvSpPr>
            <a:spLocks noGrp="1"/>
          </p:cNvSpPr>
          <p:nvPr>
            <p:ph idx="1"/>
          </p:nvPr>
        </p:nvSpPr>
        <p:spPr>
          <a:xfrm>
            <a:off x="5297763" y="1082673"/>
            <a:ext cx="5751237" cy="4708528"/>
          </a:xfrm>
        </p:spPr>
        <p:txBody>
          <a:bodyPr anchor="ctr">
            <a:normAutofit/>
          </a:bodyPr>
          <a:lstStyle/>
          <a:p>
            <a:pPr>
              <a:lnSpc>
                <a:spcPct val="110000"/>
              </a:lnSpc>
            </a:pPr>
            <a:r>
              <a:rPr lang="en-GB" sz="1500"/>
              <a:t>In this project, I am using a dataset called </a:t>
            </a:r>
            <a:r>
              <a:rPr lang="en-GB" sz="1500" b="1"/>
              <a:t>Medical Appointment No Shows </a:t>
            </a:r>
            <a:r>
              <a:rPr lang="en-GB" sz="1500"/>
              <a:t>which was collected from Kaggle website through this link: </a:t>
            </a:r>
            <a:r>
              <a:rPr lang="en-GB" sz="1500" u="sng">
                <a:hlinkClick r:id="rId2"/>
              </a:rPr>
              <a:t>https://www.kaggle.com/joniarroba/noshowappointments</a:t>
            </a:r>
            <a:endParaRPr lang="en-GB" sz="1500" u="sng"/>
          </a:p>
          <a:p>
            <a:pPr>
              <a:lnSpc>
                <a:spcPct val="110000"/>
              </a:lnSpc>
            </a:pPr>
            <a:r>
              <a:rPr lang="en-US" sz="1500"/>
              <a:t>The data has 13 features and over 110,520 records.</a:t>
            </a:r>
          </a:p>
          <a:p>
            <a:pPr>
              <a:lnSpc>
                <a:spcPct val="110000"/>
              </a:lnSpc>
            </a:pPr>
            <a:r>
              <a:rPr lang="en-US" sz="1500"/>
              <a:t>The timeline of the dataset starts from </a:t>
            </a:r>
            <a:r>
              <a:rPr lang="en-GB" sz="1500"/>
              <a:t>the 10</a:t>
            </a:r>
            <a:r>
              <a:rPr lang="en-GB" sz="1500" baseline="30000"/>
              <a:t>th</a:t>
            </a:r>
            <a:r>
              <a:rPr lang="en-GB" sz="1500"/>
              <a:t> of November 2015 to the 23</a:t>
            </a:r>
            <a:r>
              <a:rPr lang="en-GB" sz="1500" baseline="30000"/>
              <a:t>rd</a:t>
            </a:r>
            <a:r>
              <a:rPr lang="en-GB" sz="1500"/>
              <a:t>  of June 2016.</a:t>
            </a:r>
          </a:p>
          <a:p>
            <a:pPr>
              <a:lnSpc>
                <a:spcPct val="110000"/>
              </a:lnSpc>
            </a:pPr>
            <a:r>
              <a:rPr lang="en-GB" sz="1500"/>
              <a:t>The data has a lack of recording accuracy such as some minus values in age, waiting time as well as incorrect feature records that should have been recorded correctly.</a:t>
            </a:r>
          </a:p>
          <a:p>
            <a:pPr>
              <a:lnSpc>
                <a:spcPct val="110000"/>
              </a:lnSpc>
            </a:pPr>
            <a:r>
              <a:rPr lang="en-GB" sz="1500"/>
              <a:t>I was able to get rid of minus values by set them to zeros where aga and waiting time minimum values are zeros and made sure of my choice is correct by several means.</a:t>
            </a:r>
          </a:p>
          <a:p>
            <a:pPr>
              <a:lnSpc>
                <a:spcPct val="110000"/>
              </a:lnSpc>
            </a:pPr>
            <a:r>
              <a:rPr lang="en-GB" sz="1500"/>
              <a:t>Some outliers have been corrected by implementing either some statical or constant values.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spTree>
    <p:extLst>
      <p:ext uri="{BB962C8B-B14F-4D97-AF65-F5344CB8AC3E}">
        <p14:creationId xmlns:p14="http://schemas.microsoft.com/office/powerpoint/2010/main" val="869449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AC88772-6DB3-49EC-9C8A-A0B46ACE37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53F34E-026C-48E5-9109-AC40B037EA70}"/>
              </a:ext>
            </a:extLst>
          </p:cNvPr>
          <p:cNvSpPr>
            <a:spLocks noGrp="1"/>
          </p:cNvSpPr>
          <p:nvPr>
            <p:ph type="title"/>
          </p:nvPr>
        </p:nvSpPr>
        <p:spPr>
          <a:xfrm>
            <a:off x="8194878" y="1065955"/>
            <a:ext cx="2851413" cy="4817318"/>
          </a:xfrm>
        </p:spPr>
        <p:txBody>
          <a:bodyPr anchor="ctr">
            <a:normAutofit/>
          </a:bodyPr>
          <a:lstStyle/>
          <a:p>
            <a:r>
              <a:rPr lang="en-US" dirty="0"/>
              <a:t>Answers to my questions</a:t>
            </a:r>
          </a:p>
        </p:txBody>
      </p:sp>
      <p:sp>
        <p:nvSpPr>
          <p:cNvPr id="10" name="Round Diagonal Corner Rectangle 6">
            <a:extLst>
              <a:ext uri="{FF2B5EF4-FFF2-40B4-BE49-F238E27FC236}">
                <a16:creationId xmlns:a16="http://schemas.microsoft.com/office/drawing/2014/main" id="{17A3DD84-FAA5-438A-8462-D1E01EA0D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1410" cy="6858000"/>
          </a:xfrm>
          <a:prstGeom prst="round2DiagRect">
            <a:avLst>
              <a:gd name="adj1" fmla="val 0"/>
              <a:gd name="adj2" fmla="val 0"/>
            </a:avLst>
          </a:prstGeom>
          <a:solidFill>
            <a:schemeClr val="bg2"/>
          </a:solidFill>
          <a:ln w="19050" cap="sq">
            <a:noFill/>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8AAE88-B7BD-4E62-88FA-136D7EAB264B}"/>
              </a:ext>
            </a:extLst>
          </p:cNvPr>
          <p:cNvSpPr>
            <a:spLocks noGrp="1"/>
          </p:cNvSpPr>
          <p:nvPr>
            <p:ph idx="1"/>
          </p:nvPr>
        </p:nvSpPr>
        <p:spPr>
          <a:xfrm>
            <a:off x="1141412" y="1065955"/>
            <a:ext cx="5749774" cy="4725246"/>
          </a:xfrm>
        </p:spPr>
        <p:txBody>
          <a:bodyPr anchor="ctr">
            <a:normAutofit/>
          </a:bodyPr>
          <a:lstStyle/>
          <a:p>
            <a:r>
              <a:rPr lang="en-US" sz="1800" dirty="0"/>
              <a:t>From this analysis I found out that </a:t>
            </a:r>
            <a:r>
              <a:rPr lang="en-GB" sz="1800" b="1" dirty="0"/>
              <a:t>Handicap</a:t>
            </a:r>
            <a:r>
              <a:rPr lang="en-GB" sz="1800" dirty="0"/>
              <a:t>, </a:t>
            </a:r>
            <a:r>
              <a:rPr lang="en-GB" sz="1800" b="1" dirty="0"/>
              <a:t>SMS received, time until visit, Scholarship, Diabetes</a:t>
            </a:r>
            <a:r>
              <a:rPr lang="en-GB" sz="1800" dirty="0"/>
              <a:t> are the most effective features that could help when modelling which show a very good separation  between the two possible conditions true or false amongst other features.</a:t>
            </a:r>
          </a:p>
          <a:p>
            <a:r>
              <a:rPr lang="en-GB" sz="1800" dirty="0"/>
              <a:t>Gender of the patient has nothing attractive to visit except that women tend to book much more than men.</a:t>
            </a:r>
          </a:p>
          <a:p>
            <a:endParaRPr lang="en-GB" sz="1800" dirty="0"/>
          </a:p>
          <a:p>
            <a:endParaRPr lang="en-GB" sz="1800" dirty="0"/>
          </a:p>
          <a:p>
            <a:endParaRPr lang="en-US" sz="1800" dirty="0"/>
          </a:p>
        </p:txBody>
      </p:sp>
      <p:cxnSp>
        <p:nvCxnSpPr>
          <p:cNvPr id="12" name="Straight Connector 11">
            <a:extLst>
              <a:ext uri="{FF2B5EF4-FFF2-40B4-BE49-F238E27FC236}">
                <a16:creationId xmlns:a16="http://schemas.microsoft.com/office/drawing/2014/main" id="{46640D31-0CFD-4B3F-AE95-530AA5174F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62562" y="0"/>
            <a:ext cx="0" cy="6858000"/>
          </a:xfrm>
          <a:prstGeom prst="line">
            <a:avLst/>
          </a:prstGeom>
          <a:ln w="19050">
            <a:solidFill>
              <a:schemeClr val="tx2">
                <a:lumMod val="60000"/>
                <a:lumOff val="40000"/>
                <a:alpha val="60000"/>
              </a:schemeClr>
            </a:solidFill>
          </a:ln>
          <a:effectLst>
            <a:outerShdw blurRad="88900" dist="38100" dir="5400000" algn="ctr" rotWithShape="0">
              <a:srgbClr val="000000">
                <a:alpha val="40000"/>
              </a:srgb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599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pic>
        <p:nvPicPr>
          <p:cNvPr id="5" name="Content Placeholder 4" descr="Chart, bar chart&#10;&#10;Description automatically generated">
            <a:extLst>
              <a:ext uri="{FF2B5EF4-FFF2-40B4-BE49-F238E27FC236}">
                <a16:creationId xmlns:a16="http://schemas.microsoft.com/office/drawing/2014/main" id="{C1BC1924-1A3A-4568-9AE0-39DA15F09669}"/>
              </a:ext>
            </a:extLst>
          </p:cNvPr>
          <p:cNvPicPr>
            <a:picLocks noChangeAspect="1"/>
          </p:cNvPicPr>
          <p:nvPr/>
        </p:nvPicPr>
        <p:blipFill>
          <a:blip r:embed="rId3"/>
          <a:stretch>
            <a:fillRect/>
          </a:stretch>
        </p:blipFill>
        <p:spPr>
          <a:xfrm>
            <a:off x="1230338" y="3363225"/>
            <a:ext cx="3458823" cy="2265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descr="Chart, bar chart&#10;&#10;Description automatically generated">
            <a:extLst>
              <a:ext uri="{FF2B5EF4-FFF2-40B4-BE49-F238E27FC236}">
                <a16:creationId xmlns:a16="http://schemas.microsoft.com/office/drawing/2014/main" id="{6F4881DE-A74A-466E-B24A-2F69FC9F6DB0}"/>
              </a:ext>
            </a:extLst>
          </p:cNvPr>
          <p:cNvPicPr>
            <a:picLocks noChangeAspect="1"/>
          </p:cNvPicPr>
          <p:nvPr/>
        </p:nvPicPr>
        <p:blipFill>
          <a:blip r:embed="rId4"/>
          <a:stretch>
            <a:fillRect/>
          </a:stretch>
        </p:blipFill>
        <p:spPr>
          <a:xfrm>
            <a:off x="1230338" y="921027"/>
            <a:ext cx="3458823" cy="219635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11" name="Content Placeholder 10">
            <a:extLst>
              <a:ext uri="{FF2B5EF4-FFF2-40B4-BE49-F238E27FC236}">
                <a16:creationId xmlns:a16="http://schemas.microsoft.com/office/drawing/2014/main" id="{C2135711-237D-4AD8-946B-1BC9400DD49E}"/>
              </a:ext>
            </a:extLst>
          </p:cNvPr>
          <p:cNvSpPr>
            <a:spLocks noGrp="1"/>
          </p:cNvSpPr>
          <p:nvPr>
            <p:ph idx="1"/>
          </p:nvPr>
        </p:nvSpPr>
        <p:spPr>
          <a:xfrm>
            <a:off x="5524909" y="1592368"/>
            <a:ext cx="6012832" cy="3541714"/>
          </a:xfrm>
        </p:spPr>
        <p:txBody>
          <a:bodyPr>
            <a:normAutofit fontScale="92500"/>
          </a:bodyPr>
          <a:lstStyle/>
          <a:p>
            <a:r>
              <a:rPr lang="en-GB" dirty="0"/>
              <a:t>As can be shown the SMS Received has a good indication that people who don't receive the SMS are more likely to not come by a large portion almost 90%. on the other hand, when receiving the SMS have almost 72% and I think the time difference plays a role here as to when receiving the SMS and how close the appointment to the day it was booked. It is one of the good features.</a:t>
            </a:r>
            <a:endParaRPr lang="en-US" dirty="0"/>
          </a:p>
        </p:txBody>
      </p:sp>
    </p:spTree>
    <p:extLst>
      <p:ext uri="{BB962C8B-B14F-4D97-AF65-F5344CB8AC3E}">
        <p14:creationId xmlns:p14="http://schemas.microsoft.com/office/powerpoint/2010/main" val="28505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D4ED0-72AB-4DCC-AC7E-E0955CBC2831}"/>
              </a:ext>
            </a:extLst>
          </p:cNvPr>
          <p:cNvSpPr>
            <a:spLocks noGrp="1"/>
          </p:cNvSpPr>
          <p:nvPr>
            <p:ph type="title"/>
          </p:nvPr>
        </p:nvSpPr>
        <p:spPr>
          <a:xfrm>
            <a:off x="6569957" y="618518"/>
            <a:ext cx="4747088" cy="1478570"/>
          </a:xfrm>
        </p:spPr>
        <p:txBody>
          <a:bodyPr>
            <a:normAutofit/>
          </a:bodyPr>
          <a:lstStyle/>
          <a:p>
            <a:r>
              <a:rPr lang="en-US" sz="2800" dirty="0"/>
              <a:t>Time difference until visit</a:t>
            </a:r>
          </a:p>
        </p:txBody>
      </p:sp>
      <p:sp>
        <p:nvSpPr>
          <p:cNvPr id="12" name="Round Diagonal Corner Rectangle 9">
            <a:extLst>
              <a:ext uri="{FF2B5EF4-FFF2-40B4-BE49-F238E27FC236}">
                <a16:creationId xmlns:a16="http://schemas.microsoft.com/office/drawing/2014/main" id="{14436AD2-BD0F-4545-B2E9-06007B35B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with medium confidence">
            <a:extLst>
              <a:ext uri="{FF2B5EF4-FFF2-40B4-BE49-F238E27FC236}">
                <a16:creationId xmlns:a16="http://schemas.microsoft.com/office/drawing/2014/main" id="{F0B3DD84-99CE-4C78-B0E7-34C50642847E}"/>
              </a:ext>
            </a:extLst>
          </p:cNvPr>
          <p:cNvPicPr>
            <a:picLocks noChangeAspect="1"/>
          </p:cNvPicPr>
          <p:nvPr/>
        </p:nvPicPr>
        <p:blipFill>
          <a:blip r:embed="rId3"/>
          <a:stretch>
            <a:fillRect/>
          </a:stretch>
        </p:blipFill>
        <p:spPr>
          <a:xfrm>
            <a:off x="1021976" y="907675"/>
            <a:ext cx="4780430" cy="5142267"/>
          </a:xfrm>
          <a:prstGeom prst="rect">
            <a:avLst/>
          </a:prstGeom>
        </p:spPr>
      </p:pic>
      <p:sp>
        <p:nvSpPr>
          <p:cNvPr id="9" name="Content Placeholder 8">
            <a:extLst>
              <a:ext uri="{FF2B5EF4-FFF2-40B4-BE49-F238E27FC236}">
                <a16:creationId xmlns:a16="http://schemas.microsoft.com/office/drawing/2014/main" id="{6FB01B2C-8EA2-46DE-8B14-44C266423A34}"/>
              </a:ext>
            </a:extLst>
          </p:cNvPr>
          <p:cNvSpPr>
            <a:spLocks noGrp="1"/>
          </p:cNvSpPr>
          <p:nvPr>
            <p:ph idx="1"/>
          </p:nvPr>
        </p:nvSpPr>
        <p:spPr>
          <a:xfrm>
            <a:off x="6569957" y="2249487"/>
            <a:ext cx="4747087" cy="3541714"/>
          </a:xfrm>
        </p:spPr>
        <p:txBody>
          <a:bodyPr>
            <a:normAutofit/>
          </a:bodyPr>
          <a:lstStyle/>
          <a:p>
            <a:r>
              <a:rPr lang="en-GB" dirty="0"/>
              <a:t>Patients who had their appointment in the same day for some reasons didn't come. I think they had to wait for longer time in hours. The longer the time to visit, less numbers of patients would be keen on their appointments.</a:t>
            </a:r>
            <a:endParaRPr lang="en-US" dirty="0"/>
          </a:p>
        </p:txBody>
      </p:sp>
    </p:spTree>
    <p:extLst>
      <p:ext uri="{BB962C8B-B14F-4D97-AF65-F5344CB8AC3E}">
        <p14:creationId xmlns:p14="http://schemas.microsoft.com/office/powerpoint/2010/main" val="3242377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B379-D1B1-45BB-BC92-91324745A847}"/>
              </a:ext>
            </a:extLst>
          </p:cNvPr>
          <p:cNvSpPr>
            <a:spLocks noGrp="1"/>
          </p:cNvSpPr>
          <p:nvPr>
            <p:ph type="title"/>
          </p:nvPr>
        </p:nvSpPr>
        <p:spPr>
          <a:xfrm>
            <a:off x="5128643" y="618518"/>
            <a:ext cx="6188402" cy="1478570"/>
          </a:xfrm>
        </p:spPr>
        <p:txBody>
          <a:bodyPr>
            <a:normAutofit/>
          </a:bodyPr>
          <a:lstStyle/>
          <a:p>
            <a:r>
              <a:rPr lang="en-GB" dirty="0"/>
              <a:t>Handicap</a:t>
            </a:r>
            <a:endParaRPr lang="en-US" dirty="0"/>
          </a:p>
        </p:txBody>
      </p:sp>
      <p:sp>
        <p:nvSpPr>
          <p:cNvPr id="14" name="Round Diagonal Corner Rectangle 6">
            <a:extLst>
              <a:ext uri="{FF2B5EF4-FFF2-40B4-BE49-F238E27FC236}">
                <a16:creationId xmlns:a16="http://schemas.microsoft.com/office/drawing/2014/main" id="{8B9E3A5D-C977-4BD8-ADF3-3F8115033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bar chart&#10;&#10;Description automatically generated">
            <a:extLst>
              <a:ext uri="{FF2B5EF4-FFF2-40B4-BE49-F238E27FC236}">
                <a16:creationId xmlns:a16="http://schemas.microsoft.com/office/drawing/2014/main" id="{26F64543-7AC9-432D-9CDD-E611CB94E56F}"/>
              </a:ext>
            </a:extLst>
          </p:cNvPr>
          <p:cNvPicPr>
            <a:picLocks noChangeAspect="1"/>
          </p:cNvPicPr>
          <p:nvPr/>
        </p:nvPicPr>
        <p:blipFill>
          <a:blip r:embed="rId3"/>
          <a:stretch>
            <a:fillRect/>
          </a:stretch>
        </p:blipFill>
        <p:spPr>
          <a:xfrm>
            <a:off x="814578" y="3363994"/>
            <a:ext cx="3728630" cy="2442252"/>
          </a:xfrm>
          <a:prstGeom prst="rect">
            <a:avLst/>
          </a:prstGeom>
        </p:spPr>
      </p:pic>
      <p:pic>
        <p:nvPicPr>
          <p:cNvPr id="5" name="Content Placeholder 4" descr="Chart, bar chart&#10;&#10;Description automatically generated">
            <a:extLst>
              <a:ext uri="{FF2B5EF4-FFF2-40B4-BE49-F238E27FC236}">
                <a16:creationId xmlns:a16="http://schemas.microsoft.com/office/drawing/2014/main" id="{4C4AE252-445B-4456-A211-D2DD87F80277}"/>
              </a:ext>
            </a:extLst>
          </p:cNvPr>
          <p:cNvPicPr>
            <a:picLocks noChangeAspect="1"/>
          </p:cNvPicPr>
          <p:nvPr/>
        </p:nvPicPr>
        <p:blipFill>
          <a:blip r:embed="rId4"/>
          <a:stretch>
            <a:fillRect/>
          </a:stretch>
        </p:blipFill>
        <p:spPr>
          <a:xfrm>
            <a:off x="860978" y="1052245"/>
            <a:ext cx="3728629" cy="2311748"/>
          </a:xfrm>
          <a:prstGeom prst="rect">
            <a:avLst/>
          </a:prstGeom>
        </p:spPr>
      </p:pic>
      <p:sp>
        <p:nvSpPr>
          <p:cNvPr id="11" name="Content Placeholder 10">
            <a:extLst>
              <a:ext uri="{FF2B5EF4-FFF2-40B4-BE49-F238E27FC236}">
                <a16:creationId xmlns:a16="http://schemas.microsoft.com/office/drawing/2014/main" id="{465199C4-A405-436F-BBC1-BA292E143A18}"/>
              </a:ext>
            </a:extLst>
          </p:cNvPr>
          <p:cNvSpPr>
            <a:spLocks noGrp="1"/>
          </p:cNvSpPr>
          <p:nvPr>
            <p:ph idx="1"/>
          </p:nvPr>
        </p:nvSpPr>
        <p:spPr>
          <a:xfrm>
            <a:off x="5128643" y="2249487"/>
            <a:ext cx="6188402" cy="3541714"/>
          </a:xfrm>
        </p:spPr>
        <p:txBody>
          <a:bodyPr>
            <a:normAutofit/>
          </a:bodyPr>
          <a:lstStyle/>
          <a:p>
            <a:r>
              <a:rPr lang="en-GB" dirty="0"/>
              <a:t>Handicap features after editing it with (has Handicap or not) as Boolean; shows that with people with Handicap have higher probability to visit.. good feature too.</a:t>
            </a:r>
            <a:endParaRPr lang="en-US" dirty="0"/>
          </a:p>
        </p:txBody>
      </p:sp>
    </p:spTree>
    <p:extLst>
      <p:ext uri="{BB962C8B-B14F-4D97-AF65-F5344CB8AC3E}">
        <p14:creationId xmlns:p14="http://schemas.microsoft.com/office/powerpoint/2010/main" val="2496365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324</TotalTime>
  <Words>638</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Exploratory data analysis Project </vt:lpstr>
      <vt:lpstr>index</vt:lpstr>
      <vt:lpstr>Introduction</vt:lpstr>
      <vt:lpstr>Questions came to mind in the first look</vt:lpstr>
      <vt:lpstr>Data used</vt:lpstr>
      <vt:lpstr>Answers to my questions</vt:lpstr>
      <vt:lpstr>PowerPoint Presentation</vt:lpstr>
      <vt:lpstr>Time difference until visit</vt:lpstr>
      <vt:lpstr>Handicap</vt:lpstr>
      <vt:lpstr>Diabetes</vt:lpstr>
      <vt:lpstr>Scholarship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Appointment No Shows Project (EDA)</dc:title>
  <dc:creator>Omar Alghamdi</dc:creator>
  <cp:lastModifiedBy>Omar Alghamdi</cp:lastModifiedBy>
  <cp:revision>16</cp:revision>
  <dcterms:created xsi:type="dcterms:W3CDTF">2021-11-17T19:20:36Z</dcterms:created>
  <dcterms:modified xsi:type="dcterms:W3CDTF">2021-11-18T00:44:40Z</dcterms:modified>
</cp:coreProperties>
</file>