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0" r:id="rId3"/>
    <p:sldId id="292" r:id="rId4"/>
    <p:sldId id="293" r:id="rId5"/>
    <p:sldId id="294" r:id="rId6"/>
    <p:sldId id="377" r:id="rId7"/>
    <p:sldId id="375" r:id="rId8"/>
    <p:sldId id="295" r:id="rId9"/>
    <p:sldId id="378" r:id="rId10"/>
    <p:sldId id="382" r:id="rId11"/>
    <p:sldId id="461" r:id="rId12"/>
    <p:sldId id="462" r:id="rId13"/>
    <p:sldId id="383" r:id="rId14"/>
    <p:sldId id="385" r:id="rId15"/>
    <p:sldId id="388" r:id="rId16"/>
    <p:sldId id="431" r:id="rId17"/>
    <p:sldId id="386" r:id="rId18"/>
    <p:sldId id="389" r:id="rId19"/>
    <p:sldId id="390" r:id="rId20"/>
    <p:sldId id="419" r:id="rId21"/>
    <p:sldId id="420" r:id="rId22"/>
    <p:sldId id="423" r:id="rId23"/>
    <p:sldId id="391" r:id="rId24"/>
    <p:sldId id="392" r:id="rId25"/>
    <p:sldId id="393" r:id="rId26"/>
    <p:sldId id="394" r:id="rId27"/>
    <p:sldId id="397" r:id="rId28"/>
    <p:sldId id="398" r:id="rId29"/>
    <p:sldId id="399" r:id="rId30"/>
    <p:sldId id="400" r:id="rId31"/>
    <p:sldId id="401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38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5C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88552" autoAdjust="0"/>
  </p:normalViewPr>
  <p:slideViewPr>
    <p:cSldViewPr>
      <p:cViewPr>
        <p:scale>
          <a:sx n="60" d="100"/>
          <a:sy n="60" d="100"/>
        </p:scale>
        <p:origin x="-148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7F35A-E2F1-4D07-91B4-1817AFD62CFB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5D3F4-DF15-4834-B3A6-2B3046BF1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68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D554-057B-4529-8AD2-C1C6E7722239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100B-F22D-480D-84E0-ABC5D1AF25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53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3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5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9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3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09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3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62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0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74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9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5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53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42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3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707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137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93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03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3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868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79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1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591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20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90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03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91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055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52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21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1508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89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6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6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8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4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100B-F22D-480D-84E0-ABC5D1AF25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3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6"/>
            <a:ext cx="1481053" cy="6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6552728" cy="147002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Freestyle Script" pitchFamily="66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52886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Freestyle Script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8942-D84C-48E8-9CAA-EE48EC27948A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2" descr="C:\Users\abenelal\Pictures\neo4j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86647"/>
            <a:ext cx="38100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4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44723" y="-3639187"/>
            <a:ext cx="1824019" cy="914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0804"/>
            <a:ext cx="7427168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27212"/>
            <a:ext cx="7355160" cy="4525963"/>
          </a:xfrm>
        </p:spPr>
        <p:txBody>
          <a:bodyPr/>
          <a:lstStyle>
            <a:lvl1pPr marL="342900" indent="-342900">
              <a:buSzPct val="71000"/>
              <a:buFontTx/>
              <a:buBlip>
                <a:blip r:embed="rId3"/>
              </a:buBlip>
              <a:defRPr sz="3200">
                <a:solidFill>
                  <a:schemeClr val="accent1"/>
                </a:solidFill>
                <a:latin typeface="+mj-lt"/>
              </a:defRPr>
            </a:lvl1pPr>
            <a:lvl2pPr marL="742950" indent="-285750">
              <a:buSzPct val="50000"/>
              <a:buFontTx/>
              <a:buBlip>
                <a:blip r:embed="rId4"/>
              </a:buBlip>
              <a:defRPr sz="2800">
                <a:solidFill>
                  <a:schemeClr val="accent1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  <a:latin typeface="Freestyle Script" pitchFamily="66" charset="0"/>
              </a:defRPr>
            </a:lvl3pPr>
            <a:lvl4pPr>
              <a:defRPr>
                <a:solidFill>
                  <a:schemeClr val="accent1"/>
                </a:solidFill>
                <a:latin typeface="Freestyle Script" pitchFamily="66" charset="0"/>
              </a:defRPr>
            </a:lvl4pPr>
            <a:lvl5pPr>
              <a:defRPr>
                <a:solidFill>
                  <a:schemeClr val="accent1"/>
                </a:solidFill>
                <a:latin typeface="Freestyle Script" pitchFamily="66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0B329-377B-41E6-923F-C37A435F94E0}" type="datetime1">
              <a:rPr lang="fr-FR" smtClean="0"/>
              <a:t>19/03/2016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14"/>
          <p:cNvSpPr txBox="1">
            <a:spLocks/>
          </p:cNvSpPr>
          <p:nvPr userDrawn="1"/>
        </p:nvSpPr>
        <p:spPr>
          <a:xfrm>
            <a:off x="2771800" y="6353175"/>
            <a:ext cx="3422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2132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77783" y="-3571855"/>
            <a:ext cx="1988434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14A-2E2E-4165-BBD6-B0B35FF0BAF1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/>
            </a:lvl1pPr>
          </a:lstStyle>
          <a:p>
            <a:fld id="{CDC3CC7F-FEE6-4686-8E05-4B025C10C30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23528" y="20804"/>
            <a:ext cx="7427168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23528" y="1827212"/>
            <a:ext cx="7355160" cy="4525963"/>
          </a:xfrm>
        </p:spPr>
        <p:txBody>
          <a:bodyPr/>
          <a:lstStyle>
            <a:lvl1pPr marL="342900" indent="-342900">
              <a:buSzPct val="71000"/>
              <a:buFontTx/>
              <a:buBlip>
                <a:blip r:embed="rId3"/>
              </a:buBlip>
              <a:defRPr sz="3200">
                <a:solidFill>
                  <a:schemeClr val="accent1"/>
                </a:solidFill>
                <a:latin typeface="+mj-lt"/>
              </a:defRPr>
            </a:lvl1pPr>
            <a:lvl2pPr marL="742950" indent="-285750">
              <a:buSzPct val="50000"/>
              <a:buFontTx/>
              <a:buBlip>
                <a:blip r:embed="rId4"/>
              </a:buBlip>
              <a:defRPr sz="2800">
                <a:solidFill>
                  <a:schemeClr val="accent1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  <a:latin typeface="Freestyle Script" pitchFamily="66" charset="0"/>
              </a:defRPr>
            </a:lvl3pPr>
            <a:lvl4pPr>
              <a:defRPr>
                <a:solidFill>
                  <a:schemeClr val="accent1"/>
                </a:solidFill>
                <a:latin typeface="Freestyle Script" pitchFamily="66" charset="0"/>
              </a:defRPr>
            </a:lvl4pPr>
            <a:lvl5pPr>
              <a:defRPr>
                <a:solidFill>
                  <a:schemeClr val="accent1"/>
                </a:solidFill>
                <a:latin typeface="Freestyle Script" pitchFamily="66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4318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35D7-A4E8-4CC8-9038-A856135F6689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1043136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CC7F-FEE6-4686-8E05-4B025C10C3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2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35696" y="1598935"/>
            <a:ext cx="6552728" cy="1470025"/>
          </a:xfrm>
        </p:spPr>
        <p:txBody>
          <a:bodyPr>
            <a:noAutofit/>
          </a:bodyPr>
          <a:lstStyle/>
          <a:p>
            <a:r>
              <a:rPr lang="fr-FR" sz="13800" i="1" dirty="0" smtClean="0">
                <a:latin typeface="FangSong" pitchFamily="49" charset="-122"/>
                <a:ea typeface="FangSong" pitchFamily="49" charset="-122"/>
              </a:rPr>
              <a:t>Neo4j </a:t>
            </a:r>
            <a:endParaRPr lang="fr-FR" sz="6000" i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4052664"/>
            <a:ext cx="5288632" cy="1752600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latin typeface="+mj-lt"/>
              </a:rPr>
              <a:t>Majed</a:t>
            </a:r>
            <a:r>
              <a:rPr lang="fr-FR" b="1" dirty="0" smtClean="0">
                <a:latin typeface="+mj-lt"/>
              </a:rPr>
              <a:t> ABOU HAMDAN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101013" y="6356350"/>
            <a:ext cx="1042987" cy="312738"/>
          </a:xfrm>
        </p:spPr>
        <p:txBody>
          <a:bodyPr/>
          <a:lstStyle/>
          <a:p>
            <a:fld id="{CDC3CC7F-FEE6-4686-8E05-4B025C10C30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but not least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420887"/>
            <a:ext cx="5760640" cy="4248473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US" dirty="0" err="1" smtClean="0"/>
              <a:t>AllegroGraph</a:t>
            </a:r>
            <a:endParaRPr lang="en-US" dirty="0"/>
          </a:p>
          <a:p>
            <a:pPr fontAlgn="ctr"/>
            <a:r>
              <a:rPr lang="en-US" dirty="0" err="1"/>
              <a:t>Bigdata</a:t>
            </a:r>
            <a:endParaRPr lang="en-US" dirty="0"/>
          </a:p>
          <a:p>
            <a:pPr fontAlgn="ctr"/>
            <a:r>
              <a:rPr lang="en-US" dirty="0" err="1"/>
              <a:t>CloudGraph</a:t>
            </a:r>
            <a:endParaRPr lang="en-US" dirty="0"/>
          </a:p>
          <a:p>
            <a:pPr fontAlgn="ctr"/>
            <a:r>
              <a:rPr lang="en-US" dirty="0" err="1"/>
              <a:t>Cytoscape</a:t>
            </a:r>
            <a:endParaRPr lang="en-US" dirty="0"/>
          </a:p>
          <a:p>
            <a:pPr fontAlgn="ctr"/>
            <a:r>
              <a:rPr lang="en-US" dirty="0"/>
              <a:t>DEX</a:t>
            </a:r>
          </a:p>
          <a:p>
            <a:pPr fontAlgn="ctr"/>
            <a:r>
              <a:rPr lang="en-US" dirty="0"/>
              <a:t>Filament</a:t>
            </a:r>
          </a:p>
          <a:p>
            <a:pPr fontAlgn="ctr"/>
            <a:r>
              <a:rPr lang="en-US" dirty="0" err="1"/>
              <a:t>GraphBase</a:t>
            </a:r>
            <a:endParaRPr lang="en-US" dirty="0"/>
          </a:p>
          <a:p>
            <a:pPr fontAlgn="ctr"/>
            <a:r>
              <a:rPr lang="en-US" dirty="0" err="1"/>
              <a:t>Graphd</a:t>
            </a:r>
            <a:endParaRPr lang="en-US" dirty="0"/>
          </a:p>
          <a:p>
            <a:pPr fontAlgn="ctr"/>
            <a:r>
              <a:rPr lang="en-US" dirty="0"/>
              <a:t>Horton</a:t>
            </a:r>
          </a:p>
          <a:p>
            <a:pPr fontAlgn="ctr"/>
            <a:r>
              <a:rPr lang="en-US" dirty="0" err="1"/>
              <a:t>HyperGraphDB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10</a:t>
            </a:fld>
            <a:endParaRPr lang="fr-F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2040" y="2431429"/>
            <a:ext cx="3816424" cy="4248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1000"/>
              <a:buFontTx/>
              <a:buBlip>
                <a:blip r:embed="rId3"/>
              </a:buBlip>
              <a:defRPr sz="3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50000"/>
              <a:buFontTx/>
              <a:buBlip>
                <a:blip r:embed="rId4"/>
              </a:buBlip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dirty="0" err="1" smtClean="0"/>
              <a:t>InfiniteGraph</a:t>
            </a:r>
            <a:endParaRPr lang="en-US" dirty="0" smtClean="0"/>
          </a:p>
          <a:p>
            <a:pPr fontAlgn="ctr"/>
            <a:r>
              <a:rPr lang="en-US" dirty="0" err="1" smtClean="0"/>
              <a:t>InfoGrid</a:t>
            </a:r>
            <a:endParaRPr lang="en-US" dirty="0" smtClean="0"/>
          </a:p>
          <a:p>
            <a:pPr fontAlgn="ctr"/>
            <a:r>
              <a:rPr lang="en-US" sz="4700" b="1" dirty="0" smtClean="0">
                <a:solidFill>
                  <a:srgbClr val="FF0000"/>
                </a:solidFill>
              </a:rPr>
              <a:t>Neo4j</a:t>
            </a:r>
          </a:p>
          <a:p>
            <a:pPr fontAlgn="ctr"/>
            <a:r>
              <a:rPr lang="en-US" dirty="0" err="1" smtClean="0"/>
              <a:t>OrientDB</a:t>
            </a:r>
            <a:endParaRPr lang="en-US" dirty="0" smtClean="0"/>
          </a:p>
          <a:p>
            <a:pPr fontAlgn="ctr"/>
            <a:r>
              <a:rPr lang="en-US" dirty="0" smtClean="0"/>
              <a:t>OQGRAPH</a:t>
            </a:r>
          </a:p>
          <a:p>
            <a:pPr fontAlgn="ctr"/>
            <a:r>
              <a:rPr lang="en-US" dirty="0" err="1" smtClean="0"/>
              <a:t>sones</a:t>
            </a:r>
            <a:r>
              <a:rPr lang="en-US" dirty="0" smtClean="0"/>
              <a:t> </a:t>
            </a:r>
            <a:r>
              <a:rPr lang="en-US" dirty="0" err="1" smtClean="0"/>
              <a:t>GraphDB</a:t>
            </a:r>
            <a:endParaRPr lang="en-US" dirty="0" smtClean="0"/>
          </a:p>
          <a:p>
            <a:pPr fontAlgn="ctr"/>
            <a:r>
              <a:rPr lang="en-US" dirty="0" err="1" smtClean="0"/>
              <a:t>VertexDB</a:t>
            </a:r>
            <a:endParaRPr lang="en-US" dirty="0" smtClean="0"/>
          </a:p>
          <a:p>
            <a:pPr fontAlgn="ctr"/>
            <a:r>
              <a:rPr lang="en-US" dirty="0" smtClean="0"/>
              <a:t>Virtuoso Universal Server</a:t>
            </a:r>
          </a:p>
          <a:p>
            <a:pPr fontAlgn="ctr"/>
            <a:r>
              <a:rPr lang="en-US" dirty="0" smtClean="0"/>
              <a:t>R2DF</a:t>
            </a:r>
          </a:p>
          <a:p>
            <a:pPr fontAlgn="ctr"/>
            <a:r>
              <a:rPr lang="en-US" dirty="0" err="1" smtClean="0"/>
              <a:t>GiraffeDB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4F81BD"/>
                </a:solidFill>
                <a:latin typeface="Calibri (Headings)"/>
              </a:rPr>
              <a:t>Les bases de </a:t>
            </a:r>
            <a:r>
              <a:rPr lang="fr-FR" sz="2700" b="1" dirty="0">
                <a:solidFill>
                  <a:srgbClr val="4F81BD"/>
                </a:solidFill>
                <a:latin typeface="Calibri (Headings)"/>
              </a:rPr>
              <a:t>données</a:t>
            </a:r>
            <a:r>
              <a:rPr lang="en-US" sz="2700" b="1" dirty="0">
                <a:solidFill>
                  <a:srgbClr val="4F81BD"/>
                </a:solidFill>
                <a:latin typeface="Calibri (Headings)"/>
              </a:rPr>
              <a:t> orient</a:t>
            </a:r>
            <a:r>
              <a:rPr lang="fr-FR" sz="2700" b="1" dirty="0" err="1">
                <a:solidFill>
                  <a:srgbClr val="4F81BD"/>
                </a:solidFill>
                <a:latin typeface="Calibri (Headings)"/>
              </a:rPr>
              <a:t>ée</a:t>
            </a:r>
            <a:r>
              <a:rPr lang="en-US" sz="2700" b="1" dirty="0">
                <a:solidFill>
                  <a:srgbClr val="4F81BD"/>
                </a:solidFill>
                <a:latin typeface="Calibri (Headings)"/>
              </a:rPr>
              <a:t>s </a:t>
            </a:r>
            <a:r>
              <a:rPr lang="fr-FR" sz="2700" b="1" dirty="0">
                <a:solidFill>
                  <a:srgbClr val="4F81BD"/>
                </a:solidFill>
                <a:latin typeface="Calibri (Headings)"/>
              </a:rPr>
              <a:t>Graphes</a:t>
            </a:r>
            <a:r>
              <a:rPr lang="en-US" sz="2700" b="1" dirty="0">
                <a:solidFill>
                  <a:srgbClr val="4F81BD"/>
                </a:solidFill>
                <a:latin typeface="Calibri (Headings)"/>
              </a:rPr>
              <a:t> :</a:t>
            </a:r>
          </a:p>
          <a:p>
            <a:endParaRPr lang="fr-FR" sz="27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681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7930" y="225782"/>
            <a:ext cx="6970374" cy="780685"/>
          </a:xfrm>
        </p:spPr>
        <p:txBody>
          <a:bodyPr>
            <a:noAutofit/>
          </a:bodyPr>
          <a:lstStyle/>
          <a:p>
            <a:r>
              <a:rPr lang="fr-FR" sz="5000" b="1" dirty="0" smtClean="0"/>
              <a:t>Quand utiliser une BD Graphe</a:t>
            </a:r>
            <a:endParaRPr lang="fr-FR" sz="5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899989"/>
            <a:ext cx="6632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4F81BD"/>
                </a:solidFill>
              </a:rPr>
              <a:t>Vos données sont-elles </a:t>
            </a:r>
            <a:r>
              <a:rPr lang="fr-FR" sz="2800" b="1" i="1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dynamiques?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4F81BD"/>
                </a:solidFill>
              </a:rPr>
              <a:t>Vos données sont- elles </a:t>
            </a:r>
            <a:r>
              <a:rPr lang="fr-FR" sz="2800" b="1" i="1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connectées?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4F81BD"/>
                </a:solidFill>
              </a:rPr>
              <a:t>Avez-vous besoin d’</a:t>
            </a:r>
            <a:r>
              <a:rPr lang="fr-FR" sz="2800" b="1" i="1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schéma flexible?</a:t>
            </a:r>
          </a:p>
        </p:txBody>
      </p:sp>
    </p:spTree>
    <p:extLst>
      <p:ext uri="{BB962C8B-B14F-4D97-AF65-F5344CB8AC3E}">
        <p14:creationId xmlns:p14="http://schemas.microsoft.com/office/powerpoint/2010/main" val="33347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</a:t>
            </a:r>
            <a:r>
              <a:rPr lang="fr-FR" dirty="0"/>
              <a:t>d'utilisation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920880" cy="4525963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4F81BD"/>
                </a:solidFill>
              </a:rPr>
              <a:t>Les plus courants sont:</a:t>
            </a:r>
          </a:p>
          <a:p>
            <a:r>
              <a:rPr lang="fr-FR" dirty="0" smtClean="0"/>
              <a:t>La recommandation.</a:t>
            </a:r>
          </a:p>
          <a:p>
            <a:r>
              <a:rPr lang="fr-FR" dirty="0" smtClean="0"/>
              <a:t>La détection de fraude.</a:t>
            </a:r>
          </a:p>
          <a:p>
            <a:r>
              <a:rPr lang="fr-FR" dirty="0" smtClean="0"/>
              <a:t>La Master</a:t>
            </a:r>
            <a:r>
              <a:rPr lang="en-US" dirty="0" smtClean="0"/>
              <a:t> </a:t>
            </a:r>
            <a:r>
              <a:rPr lang="fr-FR" dirty="0" smtClean="0"/>
              <a:t>Data</a:t>
            </a:r>
            <a:r>
              <a:rPr lang="en-US" dirty="0" smtClean="0"/>
              <a:t> </a:t>
            </a:r>
            <a:r>
              <a:rPr lang="fr-FR" dirty="0" smtClean="0"/>
              <a:t> Management.</a:t>
            </a:r>
          </a:p>
          <a:p>
            <a:r>
              <a:rPr lang="fr-FR" dirty="0" smtClean="0"/>
              <a:t>L’analyse d’impacts</a:t>
            </a:r>
          </a:p>
          <a:p>
            <a:r>
              <a:rPr lang="fr-FR" dirty="0" smtClean="0"/>
              <a:t>La gestion des profils et des droits d’acc</a:t>
            </a:r>
            <a:r>
              <a:rPr lang="fr-FR" dirty="0"/>
              <a:t>è</a:t>
            </a:r>
            <a:r>
              <a:rPr lang="fr-FR" dirty="0" smtClean="0"/>
              <a:t>s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Spécialisation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noter que chaque </a:t>
            </a:r>
            <a:r>
              <a:rPr lang="fr-FR" dirty="0"/>
              <a:t>type de </a:t>
            </a:r>
            <a:r>
              <a:rPr lang="en-US" dirty="0" smtClean="0"/>
              <a:t>data store</a:t>
            </a:r>
            <a:r>
              <a:rPr lang="fr-FR" dirty="0" smtClean="0"/>
              <a:t> </a:t>
            </a:r>
            <a:r>
              <a:rPr lang="fr-FR" dirty="0"/>
              <a:t>NOSQL correspond à des contraintes métier différentes.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9600" b="1" dirty="0" smtClean="0"/>
              <a:t>Présentation</a:t>
            </a:r>
            <a:r>
              <a:rPr lang="en-US" sz="9600" b="1" dirty="0" smtClean="0"/>
              <a:t> </a:t>
            </a:r>
            <a:r>
              <a:rPr lang="en-US" sz="9600" b="1" dirty="0"/>
              <a:t>de Neo4J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Pourquoi</a:t>
            </a:r>
            <a:r>
              <a:rPr lang="en-US" b="1" dirty="0" smtClean="0"/>
              <a:t> </a:t>
            </a:r>
            <a:r>
              <a:rPr lang="en-US" b="1" dirty="0"/>
              <a:t>Neo4J 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24" y="1827212"/>
            <a:ext cx="8820472" cy="4525963"/>
          </a:xfrm>
        </p:spPr>
        <p:txBody>
          <a:bodyPr/>
          <a:lstStyle/>
          <a:p>
            <a:endParaRPr lang="fr-FR" dirty="0"/>
          </a:p>
          <a:p>
            <a:r>
              <a:rPr lang="fr-FR" dirty="0" smtClean="0"/>
              <a:t>Base </a:t>
            </a:r>
            <a:r>
              <a:rPr lang="fr-FR" dirty="0"/>
              <a:t>de données </a:t>
            </a:r>
            <a:r>
              <a:rPr lang="fr-FR" dirty="0" smtClean="0"/>
              <a:t>Orienté Graph, </a:t>
            </a:r>
            <a:r>
              <a:rPr lang="fr-FR" dirty="0"/>
              <a:t>écrite en Java</a:t>
            </a:r>
          </a:p>
          <a:p>
            <a:endParaRPr lang="fr-FR" dirty="0" smtClean="0"/>
          </a:p>
          <a:p>
            <a:r>
              <a:rPr lang="fr-FR" dirty="0" smtClean="0"/>
              <a:t>Projet(s</a:t>
            </a:r>
            <a:r>
              <a:rPr lang="fr-FR" dirty="0"/>
              <a:t>) open-source (licence AGPL)</a:t>
            </a:r>
          </a:p>
          <a:p>
            <a:endParaRPr lang="fr-FR" dirty="0" smtClean="0"/>
          </a:p>
          <a:p>
            <a:r>
              <a:rPr lang="fr-FR" dirty="0" smtClean="0"/>
              <a:t>Supporté </a:t>
            </a:r>
            <a:r>
              <a:rPr lang="fr-FR" dirty="0"/>
              <a:t>commercialement par </a:t>
            </a:r>
            <a:r>
              <a:rPr lang="en-US" dirty="0" smtClean="0"/>
              <a:t>Neo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Ils font confiance à Neo4j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16</a:t>
            </a:fld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172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13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BDD </a:t>
            </a:r>
            <a:r>
              <a:rPr lang="fr-FR" b="1" dirty="0" smtClean="0"/>
              <a:t>orientée</a:t>
            </a:r>
            <a:r>
              <a:rPr lang="en-US" b="1" dirty="0" smtClean="0"/>
              <a:t> </a:t>
            </a:r>
            <a:r>
              <a:rPr lang="fr-FR" b="1" dirty="0" smtClean="0"/>
              <a:t>graphe</a:t>
            </a:r>
            <a:r>
              <a:rPr lang="en-US" b="1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640960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fr-FR" dirty="0"/>
              <a:t>Données fortement </a:t>
            </a:r>
            <a:r>
              <a:rPr lang="fr-FR" dirty="0" smtClean="0"/>
              <a:t>interconnectées</a:t>
            </a:r>
            <a:endParaRPr lang="fr-FR" dirty="0"/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Les </a:t>
            </a:r>
            <a:r>
              <a:rPr lang="fr-FR" dirty="0"/>
              <a:t>Graphes représentent bien un modèle Objet</a:t>
            </a:r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Pas </a:t>
            </a:r>
            <a:r>
              <a:rPr lang="fr-FR" dirty="0"/>
              <a:t>de jointures coûteuses</a:t>
            </a:r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Modèle </a:t>
            </a:r>
            <a:r>
              <a:rPr lang="fr-FR" dirty="0"/>
              <a:t>rempli </a:t>
            </a:r>
            <a:r>
              <a:rPr lang="fr-FR" u="sng" dirty="0"/>
              <a:t>d'algorithmes efficaces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et bien connus en Recherche </a:t>
            </a:r>
            <a:r>
              <a:rPr lang="fr-FR" dirty="0" smtClean="0"/>
              <a:t>Opérationnelle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fr-FR" b="1" dirty="0"/>
              <a:t>Le graphe le plus simple du </a:t>
            </a:r>
            <a:r>
              <a:rPr lang="fr-FR" b="1" dirty="0" smtClean="0"/>
              <a:t>monde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00808"/>
            <a:ext cx="4572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Un graphe un peu plus </a:t>
            </a:r>
            <a:r>
              <a:rPr lang="fr-FR" b="1" dirty="0" smtClean="0"/>
              <a:t>intéressant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19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3511"/>
            <a:ext cx="5981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la </a:t>
            </a:r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NOSQL et BDs </a:t>
            </a:r>
            <a:r>
              <a:rPr lang="fr-FR" dirty="0" smtClean="0"/>
              <a:t>graphes</a:t>
            </a:r>
          </a:p>
          <a:p>
            <a:r>
              <a:rPr lang="en-US" dirty="0" smtClean="0"/>
              <a:t>Neo4j</a:t>
            </a:r>
          </a:p>
          <a:p>
            <a:pPr lvl="1"/>
            <a:r>
              <a:rPr lang="fr-FR" dirty="0" smtClean="0"/>
              <a:t>Graphes</a:t>
            </a:r>
          </a:p>
          <a:p>
            <a:pPr lvl="1"/>
            <a:r>
              <a:rPr lang="fr-FR" dirty="0" smtClean="0"/>
              <a:t>Implémentation</a:t>
            </a:r>
          </a:p>
          <a:p>
            <a:pPr lvl="1"/>
            <a:r>
              <a:rPr lang="fr-FR" dirty="0" smtClean="0"/>
              <a:t>Requête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</a:t>
            </a:r>
            <a:r>
              <a:rPr lang="en-US" dirty="0" smtClean="0"/>
              <a:t> </a:t>
            </a:r>
            <a:r>
              <a:rPr lang="fr-FR" dirty="0" smtClean="0"/>
              <a:t>d’un</a:t>
            </a:r>
            <a:r>
              <a:rPr lang="en-US" dirty="0" smtClean="0"/>
              <a:t> </a:t>
            </a:r>
            <a:r>
              <a:rPr lang="fr-FR" dirty="0" smtClean="0"/>
              <a:t>modèle</a:t>
            </a:r>
            <a:r>
              <a:rPr lang="en-US" dirty="0" smtClean="0"/>
              <a:t> de </a:t>
            </a:r>
            <a:r>
              <a:rPr lang="fr-FR" dirty="0" smtClean="0"/>
              <a:t>graphe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55576" y="3861048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92593" y="2390157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41411" y="5027491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4"/>
            <a:endCxn id="16" idx="7"/>
          </p:cNvCxnSpPr>
          <p:nvPr/>
        </p:nvCxnSpPr>
        <p:spPr>
          <a:xfrm flipH="1">
            <a:off x="5066296" y="3590884"/>
            <a:ext cx="1526661" cy="161244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6" idx="2"/>
          </p:cNvCxnSpPr>
          <p:nvPr/>
        </p:nvCxnSpPr>
        <p:spPr>
          <a:xfrm>
            <a:off x="1780461" y="4885933"/>
            <a:ext cx="2260950" cy="74192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4" idx="3"/>
          </p:cNvCxnSpPr>
          <p:nvPr/>
        </p:nvCxnSpPr>
        <p:spPr>
          <a:xfrm flipV="1">
            <a:off x="1956303" y="3415042"/>
            <a:ext cx="4212132" cy="104637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7"/>
            <a:endCxn id="14" idx="2"/>
          </p:cNvCxnSpPr>
          <p:nvPr/>
        </p:nvCxnSpPr>
        <p:spPr>
          <a:xfrm flipV="1">
            <a:off x="1780461" y="2990521"/>
            <a:ext cx="4212132" cy="104636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13" idx="0"/>
          </p:cNvCxnSpPr>
          <p:nvPr/>
        </p:nvCxnSpPr>
        <p:spPr>
          <a:xfrm flipH="1">
            <a:off x="1355940" y="2565999"/>
            <a:ext cx="4812495" cy="129504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</a:t>
            </a:r>
            <a:r>
              <a:rPr lang="en-US" dirty="0" smtClean="0"/>
              <a:t> </a:t>
            </a:r>
            <a:r>
              <a:rPr lang="fr-FR" dirty="0" smtClean="0"/>
              <a:t>d’un</a:t>
            </a:r>
            <a:r>
              <a:rPr lang="en-US" dirty="0" smtClean="0"/>
              <a:t> </a:t>
            </a:r>
            <a:r>
              <a:rPr lang="fr-FR" dirty="0" smtClean="0"/>
              <a:t>modèle</a:t>
            </a:r>
            <a:r>
              <a:rPr lang="en-US" dirty="0" smtClean="0"/>
              <a:t> </a:t>
            </a:r>
            <a:r>
              <a:rPr lang="fr-FR" dirty="0" smtClean="0"/>
              <a:t>de</a:t>
            </a:r>
            <a:r>
              <a:rPr lang="en-US" dirty="0" smtClean="0"/>
              <a:t> </a:t>
            </a:r>
            <a:r>
              <a:rPr lang="fr-FR" dirty="0" smtClean="0"/>
              <a:t>graphe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755576" y="3861048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2593" y="2390157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41411" y="5027491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4"/>
            <a:endCxn id="8" idx="7"/>
          </p:cNvCxnSpPr>
          <p:nvPr/>
        </p:nvCxnSpPr>
        <p:spPr>
          <a:xfrm flipH="1">
            <a:off x="5066296" y="3590884"/>
            <a:ext cx="1526661" cy="161244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2"/>
          </p:cNvCxnSpPr>
          <p:nvPr/>
        </p:nvCxnSpPr>
        <p:spPr>
          <a:xfrm>
            <a:off x="1780461" y="4885933"/>
            <a:ext cx="2260950" cy="74192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3"/>
          </p:cNvCxnSpPr>
          <p:nvPr/>
        </p:nvCxnSpPr>
        <p:spPr>
          <a:xfrm flipV="1">
            <a:off x="1956303" y="3415042"/>
            <a:ext cx="4212132" cy="104637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7" idx="2"/>
          </p:cNvCxnSpPr>
          <p:nvPr/>
        </p:nvCxnSpPr>
        <p:spPr>
          <a:xfrm flipV="1">
            <a:off x="1780461" y="2990521"/>
            <a:ext cx="4212132" cy="104636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6" idx="0"/>
          </p:cNvCxnSpPr>
          <p:nvPr/>
        </p:nvCxnSpPr>
        <p:spPr>
          <a:xfrm flipH="1">
            <a:off x="1355940" y="2565999"/>
            <a:ext cx="4812495" cy="129504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857575">
            <a:off x="3192702" y="3763684"/>
            <a:ext cx="1628148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TRAVELS_WITH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820633">
            <a:off x="2894830" y="3016761"/>
            <a:ext cx="1628148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TRAVELS_WITH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0857575">
            <a:off x="3198891" y="3438523"/>
            <a:ext cx="1095249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LOVES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971581">
            <a:off x="5147945" y="3987196"/>
            <a:ext cx="1363131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BORROWED</a:t>
            </a:r>
          </a:p>
          <a:p>
            <a:pPr algn="ctr"/>
            <a:r>
              <a:rPr lang="en-US" dirty="0" smtClean="0"/>
              <a:t>year : 1963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150949">
            <a:off x="2154651" y="5063531"/>
            <a:ext cx="1335873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TRAVELS_IN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</a:t>
            </a:r>
            <a:r>
              <a:rPr lang="en-US" dirty="0" smtClean="0"/>
              <a:t> </a:t>
            </a:r>
            <a:r>
              <a:rPr lang="fr-FR" dirty="0" smtClean="0"/>
              <a:t>d’un</a:t>
            </a:r>
            <a:r>
              <a:rPr lang="en-US" dirty="0" smtClean="0"/>
              <a:t> </a:t>
            </a:r>
            <a:r>
              <a:rPr lang="fr-FR" dirty="0" smtClean="0"/>
              <a:t>modèle</a:t>
            </a:r>
            <a:r>
              <a:rPr lang="en-US" dirty="0" smtClean="0"/>
              <a:t> </a:t>
            </a:r>
            <a:r>
              <a:rPr lang="fr-FR" dirty="0" smtClean="0"/>
              <a:t>de</a:t>
            </a:r>
            <a:r>
              <a:rPr lang="en-US" dirty="0" smtClean="0"/>
              <a:t> </a:t>
            </a:r>
            <a:r>
              <a:rPr lang="fr-FR" dirty="0" smtClean="0"/>
              <a:t>graphe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755576" y="3861048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2593" y="2390157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41411" y="5027491"/>
            <a:ext cx="1200727" cy="1200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4"/>
            <a:endCxn id="8" idx="7"/>
          </p:cNvCxnSpPr>
          <p:nvPr/>
        </p:nvCxnSpPr>
        <p:spPr>
          <a:xfrm flipH="1">
            <a:off x="5066296" y="3590884"/>
            <a:ext cx="1526661" cy="161244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2"/>
          </p:cNvCxnSpPr>
          <p:nvPr/>
        </p:nvCxnSpPr>
        <p:spPr>
          <a:xfrm>
            <a:off x="1780461" y="4885933"/>
            <a:ext cx="2260950" cy="74192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3"/>
          </p:cNvCxnSpPr>
          <p:nvPr/>
        </p:nvCxnSpPr>
        <p:spPr>
          <a:xfrm flipV="1">
            <a:off x="1956303" y="3415042"/>
            <a:ext cx="4212132" cy="104637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7" idx="2"/>
          </p:cNvCxnSpPr>
          <p:nvPr/>
        </p:nvCxnSpPr>
        <p:spPr>
          <a:xfrm flipV="1">
            <a:off x="1780461" y="2990521"/>
            <a:ext cx="4212132" cy="104636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6" idx="0"/>
          </p:cNvCxnSpPr>
          <p:nvPr/>
        </p:nvCxnSpPr>
        <p:spPr>
          <a:xfrm flipH="1">
            <a:off x="1355940" y="2565999"/>
            <a:ext cx="4812495" cy="1295049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857575">
            <a:off x="3192702" y="3763684"/>
            <a:ext cx="1628148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TRAVELS_WITH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820633">
            <a:off x="2894830" y="3016761"/>
            <a:ext cx="1628148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TRAVELS_WITH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0857575">
            <a:off x="3198891" y="3438523"/>
            <a:ext cx="1095249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LOVES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971581">
            <a:off x="5147945" y="3987196"/>
            <a:ext cx="1363131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BORROWED</a:t>
            </a:r>
          </a:p>
          <a:p>
            <a:pPr algn="ctr"/>
            <a:r>
              <a:rPr lang="en-US" dirty="0" smtClean="0"/>
              <a:t>year : 1963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150949">
            <a:off x="2154651" y="5063531"/>
            <a:ext cx="1335873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TRAVELS_IN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4693" y="4401385"/>
            <a:ext cx="1908495" cy="523220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first name: Rose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late name: Tyler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0991" y="5438331"/>
            <a:ext cx="1800756" cy="523220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vehicle: </a:t>
            </a:r>
            <a:r>
              <a:rPr lang="en-US" sz="1400" dirty="0" err="1" smtClean="0">
                <a:latin typeface="Courier New"/>
                <a:cs typeface="Courier New"/>
              </a:rPr>
              <a:t>tardis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model: Type 40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9544" y="2648435"/>
            <a:ext cx="2123974" cy="738664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name: the Doctor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age: </a:t>
            </a:r>
            <a:r>
              <a:rPr lang="en-US" sz="1400" dirty="0">
                <a:latin typeface="Courier New"/>
                <a:cs typeface="Courier New"/>
              </a:rPr>
              <a:t>3</a:t>
            </a:r>
            <a:r>
              <a:rPr lang="en-US" sz="1400" dirty="0" smtClean="0">
                <a:latin typeface="Courier New"/>
                <a:cs typeface="Courier New"/>
              </a:rPr>
              <a:t>7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species: Time Lord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66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Autres</a:t>
            </a:r>
            <a:r>
              <a:rPr lang="en-US" dirty="0" smtClean="0"/>
              <a:t> </a:t>
            </a:r>
            <a:r>
              <a:rPr lang="en-US" dirty="0"/>
              <a:t>modes de </a:t>
            </a:r>
            <a:r>
              <a:rPr lang="fr-FR" dirty="0" smtClean="0"/>
              <a:t>représentations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forme de matrice d'adjacence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01131"/>
            <a:ext cx="6168632" cy="3653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6136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35663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35663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7887" y="39280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5988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5988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5988" y="467161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Autres</a:t>
            </a:r>
            <a:r>
              <a:rPr lang="en-US" b="1" dirty="0" smtClean="0"/>
              <a:t> </a:t>
            </a:r>
            <a:r>
              <a:rPr lang="en-US" b="1" dirty="0"/>
              <a:t>modes de </a:t>
            </a:r>
            <a:r>
              <a:rPr lang="fr-FR" b="1" dirty="0" smtClean="0"/>
              <a:t>représentations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forme de liste d'adjacence : </a:t>
            </a:r>
            <a:r>
              <a:rPr lang="fr-FR" i="1" dirty="0"/>
              <a:t>tableau de liste de sommets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98" y="2852936"/>
            <a:ext cx="4667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7427168" cy="720080"/>
          </a:xfrm>
        </p:spPr>
        <p:txBody>
          <a:bodyPr>
            <a:noAutofit/>
          </a:bodyPr>
          <a:lstStyle/>
          <a:p>
            <a:pPr fontAlgn="base"/>
            <a:r>
              <a:rPr lang="en-US" sz="4400" b="1" dirty="0" smtClean="0">
                <a:solidFill>
                  <a:schemeClr val="tx1"/>
                </a:solidFill>
              </a:rPr>
              <a:t>Breadth-first search – </a:t>
            </a:r>
            <a:r>
              <a:rPr lang="fr-FR" sz="4400" b="1" dirty="0" smtClean="0">
                <a:solidFill>
                  <a:schemeClr val="tx1"/>
                </a:solidFill>
              </a:rPr>
              <a:t>Parcours en largeur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373216"/>
            <a:ext cx="8424936" cy="864096"/>
          </a:xfrm>
        </p:spPr>
        <p:txBody>
          <a:bodyPr>
            <a:normAutofit/>
          </a:bodyPr>
          <a:lstStyle/>
          <a:p>
            <a:pPr fontAlgn="base"/>
            <a:r>
              <a:rPr lang="fr-FR" sz="2000" dirty="0" smtClean="0"/>
              <a:t>Propriétés </a:t>
            </a:r>
            <a:r>
              <a:rPr lang="fr-FR" sz="2000" dirty="0"/>
              <a:t>intéressantes:</a:t>
            </a:r>
          </a:p>
          <a:p>
            <a:pPr lvl="1" fontAlgn="ctr"/>
            <a:r>
              <a:rPr lang="fr-FR" sz="1800" dirty="0"/>
              <a:t>Complexité: O(n) où n=somme du nombre de </a:t>
            </a:r>
            <a:r>
              <a:rPr lang="fr-FR" sz="1800" i="1" dirty="0" smtClean="0"/>
              <a:t>vertiges</a:t>
            </a:r>
            <a:r>
              <a:rPr lang="fr-FR" sz="1800" dirty="0"/>
              <a:t> et </a:t>
            </a:r>
            <a:r>
              <a:rPr lang="fr-FR" sz="1800" dirty="0" smtClean="0"/>
              <a:t>d'</a:t>
            </a:r>
            <a:r>
              <a:rPr lang="fr-FR" sz="1800" i="1" dirty="0" err="1" smtClean="0"/>
              <a:t>egde</a:t>
            </a:r>
            <a:endParaRPr lang="fr-F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19" y="2960994"/>
            <a:ext cx="2654577" cy="2484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70" y="1894677"/>
            <a:ext cx="427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Notre but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répondre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à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requête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formulée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par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l’utilisateur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vérifiant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plusieurs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propriétés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184482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 1ere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étape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parcourir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pour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trouver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le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les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nœuds qui correspondent aux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propriétés demandes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3528" y="20804"/>
            <a:ext cx="7427168" cy="743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Freestyle Script" pitchFamily="66" charset="0"/>
                <a:ea typeface="+mj-ea"/>
                <a:cs typeface="+mj-cs"/>
              </a:defRPr>
            </a:lvl1pPr>
          </a:lstStyle>
          <a:p>
            <a:r>
              <a:rPr lang="fr-FR" sz="4400" b="1" dirty="0" smtClean="0"/>
              <a:t>Recherche</a:t>
            </a:r>
            <a:r>
              <a:rPr lang="en-US" sz="4400" b="1" dirty="0" smtClean="0"/>
              <a:t> </a:t>
            </a:r>
            <a:r>
              <a:rPr lang="fr-FR" sz="4400" b="1" dirty="0" smtClean="0"/>
              <a:t>sur</a:t>
            </a:r>
            <a:r>
              <a:rPr lang="en-US" sz="4400" b="1" dirty="0" smtClean="0"/>
              <a:t> </a:t>
            </a:r>
            <a:r>
              <a:rPr lang="fr-FR" sz="4400" b="1" dirty="0" smtClean="0"/>
              <a:t>graphe</a:t>
            </a:r>
            <a:r>
              <a:rPr lang="en-US" sz="4400" b="1" dirty="0" smtClean="0"/>
              <a:t> (I/II)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9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804"/>
            <a:ext cx="7427168" cy="1319964"/>
          </a:xfrm>
        </p:spPr>
        <p:txBody>
          <a:bodyPr>
            <a:noAutofit/>
          </a:bodyPr>
          <a:lstStyle/>
          <a:p>
            <a:r>
              <a:rPr lang="fr-FR" sz="4400" b="1" dirty="0" smtClean="0"/>
              <a:t>Recherche</a:t>
            </a:r>
            <a:r>
              <a:rPr lang="en-US" sz="4400" b="1" dirty="0" smtClean="0"/>
              <a:t> </a:t>
            </a:r>
            <a:r>
              <a:rPr lang="fr-FR" sz="4400" b="1" dirty="0" smtClean="0"/>
              <a:t>sur</a:t>
            </a:r>
            <a:r>
              <a:rPr lang="en-US" sz="4400" b="1" dirty="0" smtClean="0"/>
              <a:t> </a:t>
            </a:r>
            <a:r>
              <a:rPr lang="fr-FR" sz="4400" b="1" dirty="0" smtClean="0"/>
              <a:t>graphe</a:t>
            </a:r>
            <a:r>
              <a:rPr lang="en-US" sz="4400" b="1" dirty="0" smtClean="0"/>
              <a:t> </a:t>
            </a:r>
            <a:r>
              <a:rPr lang="en-US" sz="4400" b="1" dirty="0"/>
              <a:t>(</a:t>
            </a:r>
            <a:r>
              <a:rPr lang="en-US" sz="4400" b="1" dirty="0" smtClean="0"/>
              <a:t>II/II)</a:t>
            </a:r>
            <a:br>
              <a:rPr lang="en-US" sz="4400" b="1" dirty="0" smtClean="0"/>
            </a:br>
            <a:r>
              <a:rPr lang="en-US" sz="4400" b="1" dirty="0">
                <a:solidFill>
                  <a:schemeClr val="tx1"/>
                </a:solidFill>
              </a:rPr>
              <a:t>Depth-first </a:t>
            </a:r>
            <a:r>
              <a:rPr lang="en-US" sz="4400" b="1" dirty="0" smtClean="0">
                <a:solidFill>
                  <a:schemeClr val="tx1"/>
                </a:solidFill>
              </a:rPr>
              <a:t>search – </a:t>
            </a:r>
            <a:r>
              <a:rPr lang="fr-FR" sz="4400" b="1" dirty="0" smtClean="0">
                <a:solidFill>
                  <a:schemeClr val="tx1"/>
                </a:solidFill>
              </a:rPr>
              <a:t>Parcours</a:t>
            </a:r>
            <a:r>
              <a:rPr lang="en-US" sz="4400" b="1" dirty="0" smtClean="0">
                <a:solidFill>
                  <a:schemeClr val="tx1"/>
                </a:solidFill>
              </a:rPr>
              <a:t> en </a:t>
            </a:r>
            <a:r>
              <a:rPr lang="fr-FR" sz="4400" b="1" dirty="0" smtClean="0">
                <a:solidFill>
                  <a:schemeClr val="tx1"/>
                </a:solidFill>
              </a:rPr>
              <a:t>profondeur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541"/>
            <a:ext cx="4525962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26</a:t>
            </a:fld>
            <a:endParaRPr lang="fr-F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08104" y="182721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1000"/>
              <a:buFontTx/>
              <a:buBlip>
                <a:blip r:embed="rId4"/>
              </a:buBlip>
              <a:defRPr sz="3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50000"/>
              <a:buFontTx/>
              <a:buBlip>
                <a:blip r:embed="rId5"/>
              </a:buBlip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fr-FR" sz="2000" dirty="0" smtClean="0"/>
          </a:p>
          <a:p>
            <a:pPr fontAlgn="base"/>
            <a:endParaRPr lang="fr-FR" sz="2000" dirty="0" smtClean="0"/>
          </a:p>
          <a:p>
            <a:pPr fontAlgn="base"/>
            <a:endParaRPr lang="fr-FR" sz="2000" dirty="0" smtClean="0"/>
          </a:p>
          <a:p>
            <a:pPr fontAlgn="base"/>
            <a:endParaRPr lang="fr-FR" sz="2000" dirty="0" smtClean="0"/>
          </a:p>
          <a:p>
            <a:pPr fontAlgn="base"/>
            <a:r>
              <a:rPr lang="fr-FR" sz="2000" dirty="0" smtClean="0"/>
              <a:t>Propriétés intéressantes:</a:t>
            </a:r>
          </a:p>
          <a:p>
            <a:pPr lvl="1" fontAlgn="ctr"/>
            <a:r>
              <a:rPr lang="fr-FR" sz="1800" dirty="0" smtClean="0"/>
              <a:t>Complexité: O(n) où n=somme du nombre de </a:t>
            </a:r>
            <a:r>
              <a:rPr lang="fr-FR" sz="1800" i="1" dirty="0" smtClean="0"/>
              <a:t>vertiges</a:t>
            </a:r>
            <a:r>
              <a:rPr lang="fr-FR" sz="1800" dirty="0" smtClean="0"/>
              <a:t> et d'</a:t>
            </a:r>
            <a:r>
              <a:rPr lang="fr-FR" sz="1800" i="1" dirty="0" err="1" smtClean="0"/>
              <a:t>egde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196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Concepts I · 3 fondamentaux à </a:t>
            </a:r>
            <a:r>
              <a:rPr lang="fr-FR" sz="5400" b="1" dirty="0" smtClean="0"/>
              <a:t>retenir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35292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Noeud</a:t>
            </a:r>
            <a:r>
              <a:rPr lang="en-US" dirty="0"/>
              <a:t> (vertex, node)</a:t>
            </a:r>
          </a:p>
          <a:p>
            <a:pPr lvl="1"/>
            <a:r>
              <a:rPr lang="en-US" dirty="0"/>
              <a:t>La </a:t>
            </a:r>
            <a:r>
              <a:rPr lang="fr-FR" dirty="0" smtClean="0"/>
              <a:t>forme</a:t>
            </a:r>
            <a:r>
              <a:rPr lang="en-US" dirty="0" smtClean="0"/>
              <a:t> </a:t>
            </a:r>
            <a:r>
              <a:rPr lang="en-US" dirty="0"/>
              <a:t>la plus simple d'un </a:t>
            </a:r>
            <a:r>
              <a:rPr lang="fr-FR" dirty="0" smtClean="0"/>
              <a:t>graphe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Node 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iAmANode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graphDatastore.createNode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ar-LB" dirty="0" smtClean="0"/>
          </a:p>
          <a:p>
            <a:r>
              <a:rPr lang="en-US" dirty="0" smtClean="0"/>
              <a:t>Relation </a:t>
            </a:r>
            <a:r>
              <a:rPr lang="en-US" dirty="0"/>
              <a:t>(relationship, edge)</a:t>
            </a:r>
          </a:p>
          <a:p>
            <a:pPr lvl="1"/>
            <a:r>
              <a:rPr lang="fr-FR" dirty="0" smtClean="0"/>
              <a:t>Permet</a:t>
            </a:r>
            <a:r>
              <a:rPr lang="en-US" dirty="0" smtClean="0"/>
              <a:t> </a:t>
            </a:r>
            <a:r>
              <a:rPr lang="fr-FR" dirty="0" smtClean="0"/>
              <a:t>d'organiser</a:t>
            </a:r>
            <a:r>
              <a:rPr lang="en-US" dirty="0" smtClean="0"/>
              <a:t> </a:t>
            </a:r>
            <a:r>
              <a:rPr lang="en-US" dirty="0"/>
              <a:t>les </a:t>
            </a:r>
            <a:r>
              <a:rPr lang="fr-FR" dirty="0" err="1" smtClean="0"/>
              <a:t>noeuds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iAmANode.createRelationshipTo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anotherNode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ExampleRelationships.ROMANTIC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ar-LB" dirty="0" smtClean="0"/>
          </a:p>
          <a:p>
            <a:r>
              <a:rPr lang="fr-FR" dirty="0" smtClean="0"/>
              <a:t>Propriété</a:t>
            </a:r>
            <a:r>
              <a:rPr lang="en-US" dirty="0" smtClean="0"/>
              <a:t> </a:t>
            </a:r>
            <a:r>
              <a:rPr lang="en-US" dirty="0"/>
              <a:t>(property, key/value pairs)</a:t>
            </a:r>
          </a:p>
          <a:p>
            <a:pPr lvl="1"/>
            <a:r>
              <a:rPr lang="fr-FR" dirty="0" smtClean="0"/>
              <a:t>Enrichit</a:t>
            </a:r>
            <a:r>
              <a:rPr lang="en-US" dirty="0" smtClean="0"/>
              <a:t> </a:t>
            </a:r>
            <a:r>
              <a:rPr lang="en-US" dirty="0"/>
              <a:t>les </a:t>
            </a:r>
            <a:r>
              <a:rPr lang="en-US" dirty="0" err="1"/>
              <a:t>noeuds</a:t>
            </a:r>
            <a:r>
              <a:rPr lang="en-US" dirty="0"/>
              <a:t> et les relations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iAmANode.setProperty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("having", "a property!");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I · création d'un </a:t>
            </a:r>
            <a:r>
              <a:rPr lang="fr-FR" b="1" dirty="0" smtClean="0"/>
              <a:t>graphe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7686675" cy="3876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9428" y="2786260"/>
            <a:ext cx="4794820" cy="1434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Exemple II · traversée de </a:t>
            </a:r>
            <a:r>
              <a:rPr lang="fr-FR" b="1" dirty="0" smtClean="0"/>
              <a:t>graphe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29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93" y="2537048"/>
            <a:ext cx="702945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2240" y="3956424"/>
            <a:ext cx="535644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6340" y="2564904"/>
            <a:ext cx="1224136" cy="42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5928" y="2702231"/>
            <a:ext cx="836102" cy="2658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0191" y="3429000"/>
            <a:ext cx="1846986" cy="250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Tendance</a:t>
            </a:r>
            <a:r>
              <a:rPr lang="en-US" dirty="0" smtClean="0"/>
              <a:t> 1: </a:t>
            </a:r>
            <a:r>
              <a:rPr lang="fr-FR" dirty="0" smtClean="0"/>
              <a:t>Taille</a:t>
            </a:r>
            <a:r>
              <a:rPr lang="en-US" dirty="0" smtClean="0"/>
              <a:t> des </a:t>
            </a:r>
            <a:r>
              <a:rPr lang="fr-FR" dirty="0" smtClean="0"/>
              <a:t>données</a:t>
            </a:r>
            <a:endParaRPr lang="fr-FR" dirty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395536" y="1988840"/>
            <a:ext cx="8229600" cy="4533900"/>
            <a:chOff x="138" y="981"/>
            <a:chExt cx="5184" cy="2856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8" y="981"/>
              <a:ext cx="5184" cy="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29" name="Freeform 5"/>
            <p:cNvSpPr>
              <a:spLocks noEditPoints="1"/>
            </p:cNvSpPr>
            <p:nvPr/>
          </p:nvSpPr>
          <p:spPr bwMode="auto">
            <a:xfrm>
              <a:off x="619" y="1104"/>
              <a:ext cx="4606" cy="2148"/>
            </a:xfrm>
            <a:custGeom>
              <a:avLst/>
              <a:gdLst/>
              <a:ahLst/>
              <a:cxnLst>
                <a:cxn ang="0">
                  <a:pos x="0" y="3573"/>
                </a:cxn>
                <a:cxn ang="0">
                  <a:pos x="0" y="3573"/>
                </a:cxn>
                <a:cxn ang="0">
                  <a:pos x="7666" y="3573"/>
                </a:cxn>
                <a:cxn ang="0">
                  <a:pos x="0" y="2867"/>
                </a:cxn>
                <a:cxn ang="0">
                  <a:pos x="0" y="2867"/>
                </a:cxn>
                <a:cxn ang="0">
                  <a:pos x="7666" y="2867"/>
                </a:cxn>
                <a:cxn ang="0">
                  <a:pos x="0" y="2147"/>
                </a:cxn>
                <a:cxn ang="0">
                  <a:pos x="0" y="2147"/>
                </a:cxn>
                <a:cxn ang="0">
                  <a:pos x="7666" y="2147"/>
                </a:cxn>
                <a:cxn ang="0">
                  <a:pos x="0" y="1427"/>
                </a:cxn>
                <a:cxn ang="0">
                  <a:pos x="0" y="1427"/>
                </a:cxn>
                <a:cxn ang="0">
                  <a:pos x="7666" y="1427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7666" y="7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666" y="0"/>
                </a:cxn>
              </a:cxnLst>
              <a:rect l="0" t="0" r="r" b="b"/>
              <a:pathLst>
                <a:path w="7666" h="3573">
                  <a:moveTo>
                    <a:pt x="0" y="3573"/>
                  </a:moveTo>
                  <a:lnTo>
                    <a:pt x="0" y="3573"/>
                  </a:lnTo>
                  <a:lnTo>
                    <a:pt x="7666" y="3573"/>
                  </a:lnTo>
                  <a:moveTo>
                    <a:pt x="0" y="2867"/>
                  </a:moveTo>
                  <a:lnTo>
                    <a:pt x="0" y="2867"/>
                  </a:lnTo>
                  <a:lnTo>
                    <a:pt x="7666" y="2867"/>
                  </a:lnTo>
                  <a:moveTo>
                    <a:pt x="0" y="2147"/>
                  </a:moveTo>
                  <a:lnTo>
                    <a:pt x="0" y="2147"/>
                  </a:lnTo>
                  <a:lnTo>
                    <a:pt x="7666" y="2147"/>
                  </a:lnTo>
                  <a:moveTo>
                    <a:pt x="0" y="1427"/>
                  </a:moveTo>
                  <a:lnTo>
                    <a:pt x="0" y="1427"/>
                  </a:lnTo>
                  <a:lnTo>
                    <a:pt x="7666" y="1427"/>
                  </a:lnTo>
                  <a:moveTo>
                    <a:pt x="0" y="707"/>
                  </a:moveTo>
                  <a:lnTo>
                    <a:pt x="0" y="707"/>
                  </a:lnTo>
                  <a:lnTo>
                    <a:pt x="7666" y="70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7666" y="0"/>
                  </a:lnTo>
                </a:path>
              </a:pathLst>
            </a:custGeom>
            <a:noFill/>
            <a:ln w="12700" cap="flat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151" y="3650"/>
              <a:ext cx="1" cy="1"/>
            </a:xfrm>
            <a:prstGeom prst="rect">
              <a:avLst/>
            </a:prstGeom>
            <a:solidFill>
              <a:srgbClr val="FF9A99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151" y="3684"/>
              <a:ext cx="70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403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151" y="3650"/>
              <a:ext cx="708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58"/>
                </a:cxn>
                <a:cxn ang="0">
                  <a:pos x="0" y="58"/>
                </a:cxn>
                <a:cxn ang="0">
                  <a:pos x="0" y="0"/>
                </a:cxn>
              </a:cxnLst>
              <a:rect l="0" t="0" r="r" b="b"/>
              <a:pathLst>
                <a:path w="1179" h="58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859" y="3581"/>
              <a:ext cx="1" cy="1"/>
            </a:xfrm>
            <a:prstGeom prst="rect">
              <a:avLst/>
            </a:prstGeom>
            <a:solidFill>
              <a:srgbClr val="FF9A99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859" y="3684"/>
              <a:ext cx="70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80" y="0"/>
                </a:cxn>
                <a:cxn ang="0">
                  <a:pos x="1180" y="0"/>
                </a:cxn>
                <a:cxn ang="0">
                  <a:pos x="1180" y="0"/>
                </a:cxn>
                <a:cxn ang="0">
                  <a:pos x="0" y="0"/>
                </a:cxn>
              </a:cxnLst>
              <a:rect l="0" t="0" r="r" b="b"/>
              <a:pathLst>
                <a:path w="1180">
                  <a:moveTo>
                    <a:pt x="0" y="0"/>
                  </a:moveTo>
                  <a:lnTo>
                    <a:pt x="0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403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859" y="3581"/>
              <a:ext cx="709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80" y="0"/>
                </a:cxn>
                <a:cxn ang="0">
                  <a:pos x="1180" y="172"/>
                </a:cxn>
                <a:cxn ang="0">
                  <a:pos x="0" y="172"/>
                </a:cxn>
                <a:cxn ang="0">
                  <a:pos x="0" y="0"/>
                </a:cxn>
              </a:cxnLst>
              <a:rect l="0" t="0" r="r" b="b"/>
              <a:pathLst>
                <a:path w="1180" h="172">
                  <a:moveTo>
                    <a:pt x="0" y="0"/>
                  </a:moveTo>
                  <a:lnTo>
                    <a:pt x="0" y="0"/>
                  </a:lnTo>
                  <a:lnTo>
                    <a:pt x="1180" y="0"/>
                  </a:lnTo>
                  <a:lnTo>
                    <a:pt x="1180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568" y="3408"/>
              <a:ext cx="70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568" y="3684"/>
              <a:ext cx="70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403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568" y="3408"/>
              <a:ext cx="709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459"/>
                </a:cxn>
                <a:cxn ang="0">
                  <a:pos x="0" y="459"/>
                </a:cxn>
                <a:cxn ang="0">
                  <a:pos x="0" y="0"/>
                </a:cxn>
              </a:cxnLst>
              <a:rect l="0" t="0" r="r" b="b"/>
              <a:pathLst>
                <a:path w="1179" h="45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459"/>
                  </a:lnTo>
                  <a:lnTo>
                    <a:pt x="0" y="45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277" y="2834"/>
              <a:ext cx="70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277" y="3684"/>
              <a:ext cx="70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403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277" y="2834"/>
              <a:ext cx="708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1415"/>
                </a:cxn>
                <a:cxn ang="0">
                  <a:pos x="0" y="1415"/>
                </a:cxn>
                <a:cxn ang="0">
                  <a:pos x="0" y="0"/>
                </a:cxn>
              </a:cxnLst>
              <a:rect l="0" t="0" r="r" b="b"/>
              <a:pathLst>
                <a:path w="1179" h="1415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1415"/>
                  </a:lnTo>
                  <a:lnTo>
                    <a:pt x="0" y="14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985" y="1532"/>
              <a:ext cx="70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985" y="3684"/>
              <a:ext cx="70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1179" y="0"/>
                </a:cxn>
                <a:cxn ang="0">
                  <a:pos x="0" y="0"/>
                </a:cxn>
              </a:cxnLst>
              <a:rect l="0" t="0" r="r" b="b"/>
              <a:pathLst>
                <a:path w="1179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403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985" y="1532"/>
              <a:ext cx="708" cy="2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79" y="0"/>
                </a:cxn>
                <a:cxn ang="0">
                  <a:pos x="1179" y="3580"/>
                </a:cxn>
                <a:cxn ang="0">
                  <a:pos x="0" y="3580"/>
                </a:cxn>
                <a:cxn ang="0">
                  <a:pos x="0" y="0"/>
                </a:cxn>
              </a:cxnLst>
              <a:rect l="0" t="0" r="r" b="b"/>
              <a:pathLst>
                <a:path w="1179" h="3580">
                  <a:moveTo>
                    <a:pt x="0" y="0"/>
                  </a:moveTo>
                  <a:lnTo>
                    <a:pt x="0" y="0"/>
                  </a:lnTo>
                  <a:lnTo>
                    <a:pt x="1179" y="0"/>
                  </a:lnTo>
                  <a:lnTo>
                    <a:pt x="1179" y="3580"/>
                  </a:lnTo>
                  <a:lnTo>
                    <a:pt x="0" y="3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20" y="1102"/>
              <a:ext cx="1" cy="2582"/>
            </a:xfrm>
            <a:custGeom>
              <a:avLst/>
              <a:gdLst/>
              <a:ahLst/>
              <a:cxnLst>
                <a:cxn ang="0">
                  <a:pos x="0" y="4296"/>
                </a:cxn>
                <a:cxn ang="0">
                  <a:pos x="0" y="4296"/>
                </a:cxn>
                <a:cxn ang="0">
                  <a:pos x="0" y="0"/>
                </a:cxn>
              </a:cxnLst>
              <a:rect l="0" t="0" r="r" b="b"/>
              <a:pathLst>
                <a:path h="4296">
                  <a:moveTo>
                    <a:pt x="0" y="4296"/>
                  </a:moveTo>
                  <a:lnTo>
                    <a:pt x="0" y="4296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auto">
            <a:xfrm>
              <a:off x="570" y="1104"/>
              <a:ext cx="48" cy="2580"/>
            </a:xfrm>
            <a:custGeom>
              <a:avLst/>
              <a:gdLst/>
              <a:ahLst/>
              <a:cxnLst>
                <a:cxn ang="0">
                  <a:pos x="0" y="4293"/>
                </a:cxn>
                <a:cxn ang="0">
                  <a:pos x="0" y="4293"/>
                </a:cxn>
                <a:cxn ang="0">
                  <a:pos x="80" y="4293"/>
                </a:cxn>
                <a:cxn ang="0">
                  <a:pos x="0" y="3573"/>
                </a:cxn>
                <a:cxn ang="0">
                  <a:pos x="0" y="3573"/>
                </a:cxn>
                <a:cxn ang="0">
                  <a:pos x="80" y="3573"/>
                </a:cxn>
                <a:cxn ang="0">
                  <a:pos x="0" y="2867"/>
                </a:cxn>
                <a:cxn ang="0">
                  <a:pos x="0" y="2867"/>
                </a:cxn>
                <a:cxn ang="0">
                  <a:pos x="80" y="2867"/>
                </a:cxn>
                <a:cxn ang="0">
                  <a:pos x="0" y="2147"/>
                </a:cxn>
                <a:cxn ang="0">
                  <a:pos x="0" y="2147"/>
                </a:cxn>
                <a:cxn ang="0">
                  <a:pos x="80" y="2147"/>
                </a:cxn>
                <a:cxn ang="0">
                  <a:pos x="0" y="1427"/>
                </a:cxn>
                <a:cxn ang="0">
                  <a:pos x="0" y="1427"/>
                </a:cxn>
                <a:cxn ang="0">
                  <a:pos x="80" y="1427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80" y="7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4293">
                  <a:moveTo>
                    <a:pt x="0" y="4293"/>
                  </a:moveTo>
                  <a:lnTo>
                    <a:pt x="0" y="4293"/>
                  </a:lnTo>
                  <a:lnTo>
                    <a:pt x="80" y="4293"/>
                  </a:lnTo>
                  <a:moveTo>
                    <a:pt x="0" y="3573"/>
                  </a:moveTo>
                  <a:lnTo>
                    <a:pt x="0" y="3573"/>
                  </a:lnTo>
                  <a:lnTo>
                    <a:pt x="80" y="3573"/>
                  </a:lnTo>
                  <a:moveTo>
                    <a:pt x="0" y="2867"/>
                  </a:moveTo>
                  <a:lnTo>
                    <a:pt x="0" y="2867"/>
                  </a:lnTo>
                  <a:lnTo>
                    <a:pt x="80" y="2867"/>
                  </a:lnTo>
                  <a:moveTo>
                    <a:pt x="0" y="2147"/>
                  </a:moveTo>
                  <a:lnTo>
                    <a:pt x="0" y="2147"/>
                  </a:lnTo>
                  <a:lnTo>
                    <a:pt x="80" y="2147"/>
                  </a:lnTo>
                  <a:moveTo>
                    <a:pt x="0" y="1427"/>
                  </a:moveTo>
                  <a:lnTo>
                    <a:pt x="0" y="1427"/>
                  </a:lnTo>
                  <a:lnTo>
                    <a:pt x="80" y="1427"/>
                  </a:lnTo>
                  <a:moveTo>
                    <a:pt x="0" y="707"/>
                  </a:moveTo>
                  <a:lnTo>
                    <a:pt x="0" y="707"/>
                  </a:lnTo>
                  <a:lnTo>
                    <a:pt x="80" y="70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80" y="0"/>
                  </a:lnTo>
                </a:path>
              </a:pathLst>
            </a:custGeom>
            <a:noFill/>
            <a:ln w="12700" cap="flat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620" y="3684"/>
              <a:ext cx="460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64" y="0"/>
                </a:cxn>
              </a:cxnLst>
              <a:rect l="0" t="0" r="r" b="b"/>
              <a:pathLst>
                <a:path w="7664">
                  <a:moveTo>
                    <a:pt x="0" y="0"/>
                  </a:moveTo>
                  <a:lnTo>
                    <a:pt x="0" y="0"/>
                  </a:lnTo>
                  <a:lnTo>
                    <a:pt x="7664" y="0"/>
                  </a:lnTo>
                </a:path>
              </a:pathLst>
            </a:custGeom>
            <a:noFill/>
            <a:ln w="12700" cap="flat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619" y="3684"/>
              <a:ext cx="4606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76"/>
                </a:cxn>
                <a:cxn ang="0">
                  <a:pos x="7666" y="0"/>
                </a:cxn>
                <a:cxn ang="0">
                  <a:pos x="7666" y="0"/>
                </a:cxn>
                <a:cxn ang="0">
                  <a:pos x="7666" y="76"/>
                </a:cxn>
              </a:cxnLst>
              <a:rect l="0" t="0" r="r" b="b"/>
              <a:pathLst>
                <a:path w="7666" h="76">
                  <a:moveTo>
                    <a:pt x="0" y="0"/>
                  </a:moveTo>
                  <a:lnTo>
                    <a:pt x="0" y="0"/>
                  </a:lnTo>
                  <a:lnTo>
                    <a:pt x="0" y="76"/>
                  </a:lnTo>
                  <a:moveTo>
                    <a:pt x="7666" y="0"/>
                  </a:moveTo>
                  <a:lnTo>
                    <a:pt x="7666" y="0"/>
                  </a:lnTo>
                  <a:lnTo>
                    <a:pt x="7666" y="76"/>
                  </a:lnTo>
                </a:path>
              </a:pathLst>
            </a:custGeom>
            <a:noFill/>
            <a:ln w="12700" cap="flat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1359" y="3440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433" y="3440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1505" y="3440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579" y="3440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1652" y="3440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2068" y="3371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2141" y="3371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2214" y="3371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2287" y="3371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8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360" y="3371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776" y="3199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2850" y="3199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2923" y="3199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2996" y="3199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9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069" y="3199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3485" y="262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3558" y="262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631" y="262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3704" y="262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777" y="2624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4160" y="13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233" y="13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4306" y="13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4446" y="132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4452" y="1323"/>
              <a:ext cx="14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4519" y="1323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413" y="3605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486" y="3605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267" y="3175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340" y="3175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413" y="3175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486" y="3175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194" y="274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267" y="274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340" y="274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13" y="274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6" y="2744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194" y="231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67" y="231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340" y="231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413" y="231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486" y="2314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194" y="188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267" y="188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340" y="188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413" y="188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86" y="1883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194" y="145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7" y="145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40" y="145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413" y="1454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486" y="1454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194" y="10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267" y="10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340" y="10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413" y="1023"/>
              <a:ext cx="1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486" y="1023"/>
              <a:ext cx="7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06027" y="63110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Année</a:t>
            </a:r>
            <a:endParaRPr lang="fr-FR" dirty="0"/>
          </a:p>
        </p:txBody>
      </p:sp>
      <p:sp>
        <p:nvSpPr>
          <p:cNvPr id="83" name="TextBox 82"/>
          <p:cNvSpPr txBox="1"/>
          <p:nvPr/>
        </p:nvSpPr>
        <p:spPr>
          <a:xfrm>
            <a:off x="832099" y="1471316"/>
            <a:ext cx="223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</a:t>
            </a:r>
            <a:r>
              <a:rPr lang="en-US" dirty="0" smtClean="0"/>
              <a:t> </a:t>
            </a:r>
            <a:r>
              <a:rPr lang="fr-FR" dirty="0" smtClean="0"/>
              <a:t>moyenne</a:t>
            </a:r>
            <a:r>
              <a:rPr lang="en-US" dirty="0" smtClean="0"/>
              <a:t> </a:t>
            </a:r>
            <a:r>
              <a:rPr lang="fr-FR" dirty="0" smtClean="0"/>
              <a:t>d’une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fr-FR" dirty="0" smtClean="0"/>
              <a:t>donnée</a:t>
            </a:r>
            <a:r>
              <a:rPr lang="en-US" dirty="0" smtClean="0"/>
              <a:t> en Kb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00599" y="2873078"/>
            <a:ext cx="3259137" cy="2940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Exemple</a:t>
            </a:r>
            <a:r>
              <a:rPr lang="en-US" b="1" dirty="0" smtClean="0"/>
              <a:t> </a:t>
            </a:r>
            <a:r>
              <a:rPr lang="en-US" b="1" dirty="0"/>
              <a:t>III · </a:t>
            </a:r>
            <a:r>
              <a:rPr lang="en-US" b="1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640960" cy="2537891"/>
          </a:xfrm>
        </p:spPr>
        <p:txBody>
          <a:bodyPr>
            <a:normAutofit/>
          </a:bodyPr>
          <a:lstStyle/>
          <a:p>
            <a:r>
              <a:rPr lang="fr-FR" i="1" dirty="0">
                <a:solidFill>
                  <a:srgbClr val="0070C0"/>
                </a:solidFill>
                <a:latin typeface="Calibri (Headings)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fr-FR" i="1" dirty="0" smtClean="0">
                <a:solidFill>
                  <a:srgbClr val="0070C0"/>
                </a:solidFill>
                <a:latin typeface="Calibri (Headings)"/>
                <a:ea typeface="Arial Unicode MS" pitchFamily="34" charset="-128"/>
                <a:cs typeface="Arial Unicode MS" pitchFamily="34" charset="-128"/>
              </a:rPr>
              <a:t>ndexer</a:t>
            </a:r>
            <a:r>
              <a:rPr lang="en-US" i="1" dirty="0" smtClean="0">
                <a:solidFill>
                  <a:srgbClr val="0070C0"/>
                </a:solidFill>
                <a:latin typeface="Calibri (Headings)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Calibri (Headings)"/>
                <a:ea typeface="Arial Unicode MS" pitchFamily="34" charset="-128"/>
                <a:cs typeface="Arial Unicode MS" pitchFamily="34" charset="-128"/>
              </a:rPr>
              <a:t>les </a:t>
            </a:r>
            <a:r>
              <a:rPr lang="fr-FR" i="1" dirty="0" err="1">
                <a:solidFill>
                  <a:srgbClr val="0070C0"/>
                </a:solidFill>
                <a:latin typeface="Calibri (Headings)"/>
                <a:ea typeface="Arial Unicode MS" pitchFamily="34" charset="-128"/>
                <a:cs typeface="Arial Unicode MS" pitchFamily="34" charset="-128"/>
              </a:rPr>
              <a:t>noeuds</a:t>
            </a:r>
            <a:r>
              <a:rPr lang="en-US" i="1" dirty="0">
                <a:solidFill>
                  <a:srgbClr val="0070C0"/>
                </a:solidFill>
                <a:latin typeface="Calibri (Headings)"/>
                <a:ea typeface="Arial Unicode MS" pitchFamily="34" charset="-128"/>
                <a:cs typeface="Arial Unicode MS" pitchFamily="34" charset="-128"/>
              </a:rPr>
              <a:t> </a:t>
            </a:r>
            <a:endParaRPr lang="fr-FR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30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62250"/>
            <a:ext cx="533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Requêtage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778" y="1628801"/>
            <a:ext cx="4900686" cy="14401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2000" b="1" dirty="0" err="1"/>
              <a:t>Gremlin</a:t>
            </a:r>
            <a:endParaRPr lang="fr-FR" sz="2000" b="1" dirty="0"/>
          </a:p>
          <a:p>
            <a:pPr marL="0" indent="0" fontAlgn="base">
              <a:buNone/>
            </a:pPr>
            <a:r>
              <a:rPr lang="fr-FR" sz="2000" dirty="0"/>
              <a:t>Langage de traversée de </a:t>
            </a:r>
            <a:r>
              <a:rPr lang="fr-FR" sz="2000" dirty="0" smtClean="0"/>
              <a:t>graphe. </a:t>
            </a:r>
            <a:br>
              <a:rPr lang="fr-FR" sz="2000" dirty="0" smtClean="0"/>
            </a:br>
            <a:r>
              <a:rPr lang="fr-FR" sz="2000" dirty="0" err="1" smtClean="0"/>
              <a:t>Gremlin</a:t>
            </a:r>
            <a:r>
              <a:rPr lang="fr-FR" sz="2000" dirty="0" smtClean="0"/>
              <a:t> </a:t>
            </a:r>
            <a:r>
              <a:rPr lang="fr-FR" sz="2000" dirty="0"/>
              <a:t>supporte Neo4J, </a:t>
            </a:r>
            <a:r>
              <a:rPr lang="fr-FR" sz="2000" dirty="0" err="1"/>
              <a:t>OrientDB</a:t>
            </a:r>
            <a:r>
              <a:rPr lang="fr-FR" sz="2000" dirty="0"/>
              <a:t>, DEX...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31</a:t>
            </a:fld>
            <a:endParaRPr lang="fr-FR"/>
          </a:p>
        </p:txBody>
      </p:sp>
      <p:pic>
        <p:nvPicPr>
          <p:cNvPr id="5122" name="Picture 2" descr="http://www.lateral-thoughts.com/DevInLove/prez/img/gremli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0986"/>
            <a:ext cx="35242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47778" y="3189288"/>
            <a:ext cx="4900686" cy="316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1000"/>
              <a:buFontTx/>
              <a:buBlip>
                <a:blip r:embed="rId4"/>
              </a:buBlip>
              <a:defRPr sz="3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50000"/>
              <a:buFontTx/>
              <a:buBlip>
                <a:blip r:embed="rId5"/>
              </a:buBlip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sz="2000" b="1" dirty="0" err="1"/>
              <a:t>Cypher</a:t>
            </a:r>
            <a:endParaRPr lang="fr-FR" sz="2000" b="1" dirty="0"/>
          </a:p>
          <a:p>
            <a:pPr marL="0" indent="0" fontAlgn="base">
              <a:buNone/>
            </a:pPr>
            <a:r>
              <a:rPr lang="fr-FR" sz="2000" dirty="0" err="1" smtClean="0"/>
              <a:t>Cypher</a:t>
            </a:r>
            <a:r>
              <a:rPr lang="fr-FR" sz="2000" dirty="0" smtClean="0"/>
              <a:t> </a:t>
            </a:r>
            <a:r>
              <a:rPr lang="fr-FR" sz="2000" dirty="0"/>
              <a:t>est un langage </a:t>
            </a:r>
            <a:r>
              <a:rPr lang="fr-FR" sz="2000" dirty="0" smtClean="0"/>
              <a:t>déclaratif </a:t>
            </a:r>
            <a:r>
              <a:rPr lang="fr-FR" sz="2000" dirty="0"/>
              <a:t>permettent de </a:t>
            </a:r>
            <a:r>
              <a:rPr lang="fr-FR" sz="2000" dirty="0" smtClean="0"/>
              <a:t>requêter </a:t>
            </a:r>
            <a:r>
              <a:rPr lang="fr-FR" sz="2000" dirty="0"/>
              <a:t>et mettre a jour le </a:t>
            </a:r>
            <a:r>
              <a:rPr lang="fr-FR" sz="2000" dirty="0" smtClean="0"/>
              <a:t>graph.</a:t>
            </a:r>
          </a:p>
          <a:p>
            <a:pPr marL="0" indent="0" fontAlgn="base">
              <a:buNone/>
            </a:pPr>
            <a:r>
              <a:rPr lang="fr-FR" sz="2000" dirty="0" smtClean="0"/>
              <a:t>Inspire </a:t>
            </a:r>
            <a:r>
              <a:rPr lang="fr-FR" sz="2000" dirty="0"/>
              <a:t>du SQL, on y retrouve beaucoup de concepts familiers, comme les clauses </a:t>
            </a:r>
            <a:r>
              <a:rPr lang="fr-FR" sz="2000" dirty="0" smtClean="0"/>
              <a:t>WHERE, ORDER BY</a:t>
            </a:r>
            <a:r>
              <a:rPr lang="fr-FR" sz="2000" dirty="0"/>
              <a:t>, SKYP, LIMIT </a:t>
            </a:r>
            <a:r>
              <a:rPr lang="fr-FR" sz="2000" dirty="0" err="1"/>
              <a:t>ecc</a:t>
            </a:r>
            <a:r>
              <a:rPr lang="fr-FR" sz="2000" dirty="0"/>
              <a:t>…</a:t>
            </a:r>
          </a:p>
          <a:p>
            <a:pPr marL="0" indent="0" fontAlgn="base">
              <a:buNone/>
            </a:pPr>
            <a:r>
              <a:rPr lang="fr-FR" sz="2000" dirty="0" smtClean="0"/>
              <a:t>Son </a:t>
            </a:r>
            <a:r>
              <a:rPr lang="fr-FR" sz="2000" dirty="0"/>
              <a:t>objectif est de permettre a l'utilisateur de </a:t>
            </a:r>
            <a:r>
              <a:rPr lang="fr-FR" sz="2000" dirty="0" smtClean="0"/>
              <a:t>définir </a:t>
            </a:r>
            <a:r>
              <a:rPr lang="fr-FR" sz="2000" dirty="0"/>
              <a:t>des motifs, qui seront par la suite recherches dans tout le </a:t>
            </a:r>
            <a:r>
              <a:rPr lang="fr-FR" sz="2000" dirty="0" smtClean="0"/>
              <a:t>graphe</a:t>
            </a:r>
            <a:endParaRPr lang="fr-FR" sz="2000" dirty="0"/>
          </a:p>
        </p:txBody>
      </p:sp>
      <p:pic>
        <p:nvPicPr>
          <p:cNvPr id="5124" name="Picture 4" descr="http://www.lateral-thoughts.com/DevInLove/prez/img/neo4j-cyph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7" y="355361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fr-FR" sz="8800" b="1" dirty="0" smtClean="0"/>
              <a:t>Mise</a:t>
            </a:r>
            <a:r>
              <a:rPr lang="en-US" sz="8800" b="1" dirty="0" smtClean="0"/>
              <a:t> </a:t>
            </a:r>
            <a:r>
              <a:rPr lang="fr-FR" sz="8800" b="1" dirty="0" smtClean="0"/>
              <a:t>en</a:t>
            </a:r>
            <a:r>
              <a:rPr lang="en-US" sz="8800" b="1" dirty="0" smtClean="0"/>
              <a:t> </a:t>
            </a:r>
            <a:r>
              <a:rPr lang="fr-FR" sz="8800" b="1" dirty="0" smtClean="0"/>
              <a:t>pratique</a:t>
            </a:r>
            <a:endParaRPr lang="fr-FR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Création d’une </a:t>
            </a:r>
            <a:r>
              <a:rPr lang="fr-FR" dirty="0"/>
              <a:t>énumération qui représentera tous les types de notre graphe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33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" y="3573016"/>
            <a:ext cx="6934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820472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Création d’une classe. </a:t>
            </a:r>
            <a:br>
              <a:rPr lang="fr-FR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21" y="2636912"/>
            <a:ext cx="6810375" cy="2028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628" y="2850623"/>
            <a:ext cx="1440160" cy="1925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764856" y="3136341"/>
            <a:ext cx="2221928" cy="1925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398027" y="3420272"/>
            <a:ext cx="2108538" cy="4539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66592" y="2557624"/>
            <a:ext cx="372467" cy="317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3166592" y="2159631"/>
            <a:ext cx="1418456" cy="568200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Déclarer un objet de type</a:t>
            </a:r>
            <a:endParaRPr lang="fr-FR" sz="1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1736" y="2789077"/>
            <a:ext cx="372467" cy="317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4932040" y="2572768"/>
            <a:ext cx="1418456" cy="568200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Instancier avec la classe </a:t>
            </a:r>
            <a:endParaRPr lang="fr-FR" sz="1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06566" y="3651324"/>
            <a:ext cx="48937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3657600" y="3436864"/>
            <a:ext cx="2066528" cy="568200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Permet de l’</a:t>
            </a:r>
            <a:r>
              <a:rPr lang="fr-FR" sz="1000" b="1" dirty="0">
                <a:solidFill>
                  <a:schemeClr val="tx1"/>
                </a:solidFill>
              </a:rPr>
              <a:t> é</a:t>
            </a:r>
            <a:r>
              <a:rPr lang="fr-FR" sz="1000" b="1" dirty="0" smtClean="0">
                <a:solidFill>
                  <a:schemeClr val="tx1"/>
                </a:solidFill>
              </a:rPr>
              <a:t>teindre correctement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2450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82047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Création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 smtClean="0"/>
              <a:t>nœuds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sz="2000" dirty="0"/>
              <a:t>Il suffit de déclarer pour chaque nœud un nouvel objet de type </a:t>
            </a:r>
            <a:r>
              <a:rPr lang="fr-FR" sz="2000" dirty="0" err="1"/>
              <a:t>Node</a:t>
            </a:r>
            <a:r>
              <a:rPr lang="fr-FR" sz="2000" dirty="0"/>
              <a:t> créé à partir de notre objet graphe 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r-FR" sz="2000" dirty="0"/>
              <a:t>Pour lui affecter une propriété, comme le nom par exemple, il faut appeler la méthode </a:t>
            </a:r>
            <a:r>
              <a:rPr lang="fr-FR" sz="2000" dirty="0" err="1"/>
              <a:t>setProperty</a:t>
            </a:r>
            <a:r>
              <a:rPr lang="fr-FR" sz="2000" dirty="0"/>
              <a:t> qui prend en paramètres une clé et une </a:t>
            </a:r>
            <a:r>
              <a:rPr lang="fr-FR" sz="2000" dirty="0" smtClean="0"/>
              <a:t>valeur.</a:t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Pour </a:t>
            </a:r>
            <a:r>
              <a:rPr lang="fr-FR" sz="2000" dirty="0"/>
              <a:t>indexer le nœud « Martin » afin de le </a:t>
            </a:r>
            <a:r>
              <a:rPr lang="fr-FR" dirty="0"/>
              <a:t>récupérer </a:t>
            </a:r>
            <a:r>
              <a:rPr lang="fr-FR" sz="2000" dirty="0"/>
              <a:t>facilement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68960"/>
            <a:ext cx="688657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221088"/>
            <a:ext cx="689610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352256"/>
            <a:ext cx="6934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820472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Création d’une </a:t>
            </a:r>
            <a:r>
              <a:rPr lang="fr-FR" dirty="0"/>
              <a:t>relation entre deux nœud une méthode </a:t>
            </a:r>
            <a:r>
              <a:rPr lang="fr-FR" dirty="0" err="1" smtClean="0"/>
              <a:t>createRelationship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9" y="4354810"/>
            <a:ext cx="6848475" cy="51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946" y="3645024"/>
            <a:ext cx="58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un exemple qui lie comme ami Martin avec Romain</a:t>
            </a:r>
          </a:p>
        </p:txBody>
      </p:sp>
    </p:spTree>
    <p:extLst>
      <p:ext uri="{BB962C8B-B14F-4D97-AF65-F5344CB8AC3E}">
        <p14:creationId xmlns:p14="http://schemas.microsoft.com/office/powerpoint/2010/main" val="1312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7920880" cy="5067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1899989"/>
            <a:ext cx="2592288" cy="1745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 smtClean="0"/>
              <a:t>Création de plusieurs </a:t>
            </a:r>
            <a:r>
              <a:rPr lang="fr-FR" sz="3600" b="1" dirty="0" err="1" smtClean="0"/>
              <a:t>noeuds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37</a:t>
            </a:fld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95936" y="1844824"/>
            <a:ext cx="2282334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4293096"/>
            <a:ext cx="518457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56176" y="393305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Encapsuler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plusieurs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noeud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relations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7" y="1628800"/>
            <a:ext cx="8640961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Création de la traversée</a:t>
            </a:r>
            <a:br>
              <a:rPr lang="fr-FR" dirty="0" smtClean="0"/>
            </a:br>
            <a:r>
              <a:rPr lang="fr-FR" sz="2000" dirty="0" smtClean="0"/>
              <a:t>But: connaitre </a:t>
            </a:r>
            <a:r>
              <a:rPr lang="fr-FR" sz="2000" dirty="0"/>
              <a:t>les amis de Martin qui ont au moins deux amis en </a:t>
            </a:r>
            <a:r>
              <a:rPr lang="fr-FR" sz="2000" dirty="0" smtClean="0"/>
              <a:t>commun avec </a:t>
            </a:r>
            <a:r>
              <a:rPr lang="fr-FR" sz="2000" dirty="0"/>
              <a:t>lui.</a:t>
            </a:r>
            <a:r>
              <a:rPr lang="fr-FR" dirty="0"/>
              <a:t> 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/>
              <a:t>L</a:t>
            </a:r>
            <a:r>
              <a:rPr lang="fr-FR" sz="2000" dirty="0" smtClean="0"/>
              <a:t>a </a:t>
            </a:r>
            <a:r>
              <a:rPr lang="fr-FR" sz="2000" dirty="0"/>
              <a:t>traversée partira de Martin et pour chaque nœud traversé nous allons récupérer ceux qui ont au moins deux relations sortantes de type </a:t>
            </a:r>
            <a:r>
              <a:rPr lang="fr-FR" sz="2000" dirty="0" smtClean="0"/>
              <a:t>« </a:t>
            </a:r>
            <a:r>
              <a:rPr lang="fr-FR" sz="2000" dirty="0" err="1" smtClean="0"/>
              <a:t>Friend</a:t>
            </a:r>
            <a:r>
              <a:rPr lang="fr-FR" sz="2000" dirty="0" smtClean="0"/>
              <a:t> ».</a:t>
            </a:r>
            <a:r>
              <a:rPr lang="fr-FR" sz="2000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96" y="2996952"/>
            <a:ext cx="7605836" cy="323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47468" y="5672006"/>
            <a:ext cx="2782863" cy="178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3" y="4112932"/>
            <a:ext cx="8350324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202931" y="4239018"/>
            <a:ext cx="1908719" cy="163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153548" y="4228028"/>
            <a:ext cx="1720709" cy="178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56070" y="4224411"/>
            <a:ext cx="1381719" cy="178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352514" y="4668996"/>
            <a:ext cx="3395950" cy="173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36096" y="2841724"/>
            <a:ext cx="372467" cy="317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4139951" y="2420888"/>
            <a:ext cx="3600401" cy="568200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récupérer le nœud grâce à l’index</a:t>
            </a:r>
            <a:endParaRPr lang="fr-FR" sz="1200" b="1" dirty="0"/>
          </a:p>
        </p:txBody>
      </p:sp>
      <p:sp>
        <p:nvSpPr>
          <p:cNvPr id="19" name="Cloud 18"/>
          <p:cNvSpPr/>
          <p:nvPr/>
        </p:nvSpPr>
        <p:spPr>
          <a:xfrm>
            <a:off x="3380140" y="4697331"/>
            <a:ext cx="2304733" cy="546561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Ce </a:t>
            </a:r>
            <a:r>
              <a:rPr lang="fr-FR" sz="1000" b="1" dirty="0">
                <a:solidFill>
                  <a:schemeClr val="tx1"/>
                </a:solidFill>
              </a:rPr>
              <a:t>paramètre peut prendre deux valeurs</a:t>
            </a:r>
            <a:endParaRPr lang="fr-FR" sz="10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57290" y="4365628"/>
            <a:ext cx="198686" cy="4584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6526228" y="5013176"/>
            <a:ext cx="1574164" cy="546561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la portée de la traversée dans le graphe</a:t>
            </a:r>
            <a:endParaRPr lang="fr-FR" sz="1000" b="1" dirty="0"/>
          </a:p>
        </p:txBody>
      </p:sp>
      <p:cxnSp>
        <p:nvCxnSpPr>
          <p:cNvPr id="26" name="Straight Arrow Connector 25"/>
          <p:cNvCxnSpPr>
            <a:stCxn id="18" idx="3"/>
          </p:cNvCxnSpPr>
          <p:nvPr/>
        </p:nvCxnSpPr>
        <p:spPr>
          <a:xfrm flipH="1" flipV="1">
            <a:off x="6689166" y="4387703"/>
            <a:ext cx="624144" cy="656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/>
          <p:cNvSpPr/>
          <p:nvPr/>
        </p:nvSpPr>
        <p:spPr>
          <a:xfrm>
            <a:off x="7596336" y="4953267"/>
            <a:ext cx="1731580" cy="546561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Définit si le nœud traverse doit être récupère</a:t>
            </a:r>
            <a:endParaRPr lang="fr-FR" sz="10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8084977" y="4387703"/>
            <a:ext cx="198686" cy="6102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5864756" y="5517232"/>
            <a:ext cx="1731580" cy="546561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Definit</a:t>
            </a:r>
            <a:r>
              <a:rPr lang="en-US" sz="1000" b="1" dirty="0" smtClean="0">
                <a:solidFill>
                  <a:schemeClr val="tx1"/>
                </a:solidFill>
              </a:rPr>
              <a:t> la direction des relations a </a:t>
            </a:r>
            <a:r>
              <a:rPr lang="en-US" sz="1000" b="1" dirty="0" err="1" smtClean="0">
                <a:solidFill>
                  <a:schemeClr val="tx1"/>
                </a:solidFill>
              </a:rPr>
              <a:t>parcourir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36096" y="4850804"/>
            <a:ext cx="233363" cy="522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4572000" y="5330711"/>
            <a:ext cx="1731580" cy="546561"/>
          </a:xfrm>
          <a:prstGeom prst="cloud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Definit</a:t>
            </a:r>
            <a:r>
              <a:rPr lang="fr-FR" sz="1000" b="1" dirty="0" smtClean="0">
                <a:solidFill>
                  <a:schemeClr val="tx1"/>
                </a:solidFill>
              </a:rPr>
              <a:t> le type de relation a parcourir</a:t>
            </a:r>
            <a:endParaRPr lang="fr-FR" sz="10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05562" y="4797153"/>
            <a:ext cx="0" cy="70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7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10" grpId="0"/>
      <p:bldP spid="19" grpId="0"/>
      <p:bldP spid="18" grpId="0"/>
      <p:bldP spid="27" grpId="0"/>
      <p:bldP spid="29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en-US" dirty="0" smtClean="0"/>
              <a:t> </a:t>
            </a:r>
            <a:r>
              <a:rPr lang="fr-FR" dirty="0" smtClean="0"/>
              <a:t>en</a:t>
            </a:r>
            <a:r>
              <a:rPr lang="en-US" dirty="0" smtClean="0"/>
              <a:t> </a:t>
            </a:r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82047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Résultat de la traversée</a:t>
            </a:r>
            <a:br>
              <a:rPr lang="fr-FR" dirty="0" smtClean="0"/>
            </a:br>
            <a:r>
              <a:rPr lang="fr-FR" sz="2000" dirty="0" smtClean="0"/>
              <a:t>But: connaitre </a:t>
            </a:r>
            <a:r>
              <a:rPr lang="fr-FR" sz="2000" dirty="0"/>
              <a:t>les amis de Martin qui ont au moins deux amis en </a:t>
            </a:r>
            <a:r>
              <a:rPr lang="fr-FR" sz="2000" dirty="0" smtClean="0"/>
              <a:t>commun avec </a:t>
            </a:r>
            <a:r>
              <a:rPr lang="fr-FR" sz="2000" dirty="0"/>
              <a:t>lui.</a:t>
            </a:r>
            <a:r>
              <a:rPr lang="fr-FR" dirty="0"/>
              <a:t> 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39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21" y="3429000"/>
            <a:ext cx="6886575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4366845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Vous </a:t>
            </a:r>
            <a:r>
              <a:rPr lang="fr-FR" sz="2000" b="1" dirty="0">
                <a:solidFill>
                  <a:srgbClr val="FF0000"/>
                </a:solidFill>
              </a:rPr>
              <a:t>pouvez remarquer qu’il est très simple 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</a:rPr>
              <a:t>de faire </a:t>
            </a:r>
            <a:r>
              <a:rPr lang="fr-FR" sz="2000" b="1" dirty="0">
                <a:solidFill>
                  <a:srgbClr val="FF0000"/>
                </a:solidFill>
              </a:rPr>
              <a:t>des requêtes dans ce graph grâce à Neo4j</a:t>
            </a:r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5373216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Les requêtes plus complexes 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peuvent </a:t>
            </a:r>
            <a:r>
              <a:rPr lang="fr-FR" sz="2000" b="1" dirty="0">
                <a:solidFill>
                  <a:srgbClr val="FF0000"/>
                </a:solidFill>
              </a:rPr>
              <a:t>être effectuées avec le module </a:t>
            </a:r>
            <a:r>
              <a:rPr lang="fr-FR" sz="2000" b="1" dirty="0" err="1">
                <a:solidFill>
                  <a:srgbClr val="FF0000"/>
                </a:solidFill>
              </a:rPr>
              <a:t>Cypher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qui </a:t>
            </a:r>
            <a:r>
              <a:rPr lang="fr-FR" sz="2000" b="1" dirty="0">
                <a:solidFill>
                  <a:srgbClr val="FF0000"/>
                </a:solidFill>
              </a:rPr>
              <a:t>propose plus d’options</a:t>
            </a:r>
          </a:p>
        </p:txBody>
      </p:sp>
    </p:spTree>
    <p:extLst>
      <p:ext uri="{BB962C8B-B14F-4D97-AF65-F5344CB8AC3E}">
        <p14:creationId xmlns:p14="http://schemas.microsoft.com/office/powerpoint/2010/main" val="22781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335" y="1264538"/>
            <a:ext cx="7130418" cy="521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Tendance</a:t>
            </a:r>
            <a:r>
              <a:rPr lang="en-US" dirty="0" smtClean="0"/>
              <a:t> </a:t>
            </a:r>
            <a:r>
              <a:rPr lang="en-US" dirty="0"/>
              <a:t>1: </a:t>
            </a:r>
            <a:r>
              <a:rPr lang="fr-FR" dirty="0" smtClean="0"/>
              <a:t>Connectivité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5" y="2204864"/>
            <a:ext cx="6847516" cy="431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433" y="6341996"/>
            <a:ext cx="6265320" cy="659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817" y="6067615"/>
            <a:ext cx="5387604" cy="4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029132" y="4076127"/>
            <a:ext cx="24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connectivity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8902" y="5932428"/>
            <a:ext cx="1280893" cy="48850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 Documents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563216" y="5661038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Hypertext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605728" y="5048122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844109" y="4652316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Blogs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376434" y="3649022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Wikis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376434" y="4274065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UGC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125001" y="3068671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Tagging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4917849" y="2477465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RDFa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5981209" y="2009130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Social networks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conclusion</a:t>
            </a:r>
            <a:r>
              <a:rPr lang="en-US" dirty="0" smtClean="0"/>
              <a:t>: 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496944" cy="4525963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smtClean="0"/>
              <a:t>graph qui «stocke » des </a:t>
            </a:r>
            <a:r>
              <a:rPr lang="fr-FR" dirty="0"/>
              <a:t>données dans des nœuds qui ont des propriétés</a:t>
            </a:r>
            <a:r>
              <a:rPr lang="fr-FR" dirty="0" smtClean="0"/>
              <a:t>.</a:t>
            </a:r>
          </a:p>
          <a:p>
            <a:r>
              <a:rPr lang="fr-FR" dirty="0"/>
              <a:t>Les nœuds sont organisés par des relations qui ont-elles même des propriétés</a:t>
            </a:r>
            <a:r>
              <a:rPr lang="fr-FR" dirty="0" smtClean="0"/>
              <a:t>.</a:t>
            </a:r>
          </a:p>
          <a:p>
            <a:r>
              <a:rPr lang="fr-FR" dirty="0"/>
              <a:t> Une traversée navigue dans le graphe à partir d’un nœud et identifie les chemins ou </a:t>
            </a:r>
            <a:r>
              <a:rPr lang="fr-FR" dirty="0" smtClean="0"/>
              <a:t>         sous-chemins </a:t>
            </a:r>
            <a:r>
              <a:rPr lang="fr-FR" dirty="0"/>
              <a:t>avec les nœuds ordonnés en fonction d’options</a:t>
            </a:r>
            <a:r>
              <a:rPr lang="fr-FR" dirty="0" smtClean="0"/>
              <a:t>.</a:t>
            </a:r>
            <a:r>
              <a:rPr lang="fr-FR" dirty="0"/>
              <a:t> 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3" y="2324848"/>
            <a:ext cx="3603337" cy="4051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96" y="2213264"/>
            <a:ext cx="6721268" cy="46001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BDR 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56956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fr-FR" dirty="0"/>
              <a:t>taille</a:t>
            </a:r>
            <a:r>
              <a:rPr lang="en-US" dirty="0"/>
              <a:t> des </a:t>
            </a:r>
            <a:r>
              <a:rPr lang="fr-FR" dirty="0"/>
              <a:t>données</a:t>
            </a:r>
            <a:r>
              <a:rPr lang="en-US" dirty="0"/>
              <a:t> </a:t>
            </a:r>
            <a:r>
              <a:rPr lang="fr-FR" dirty="0"/>
              <a:t>est</a:t>
            </a:r>
            <a:r>
              <a:rPr lang="en-US" dirty="0"/>
              <a:t> </a:t>
            </a:r>
            <a:r>
              <a:rPr lang="fr-FR" dirty="0"/>
              <a:t>inversement</a:t>
            </a:r>
            <a:r>
              <a:rPr lang="en-US" dirty="0"/>
              <a:t> </a:t>
            </a:r>
            <a:r>
              <a:rPr lang="fr-FR" dirty="0"/>
              <a:t>proportionnelle</a:t>
            </a:r>
            <a:r>
              <a:rPr lang="en-US" dirty="0"/>
              <a:t> à la performance des </a:t>
            </a:r>
            <a:r>
              <a:rPr lang="en-US" dirty="0" smtClean="0"/>
              <a:t>BDR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122199" y="4471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D’où</a:t>
            </a:r>
            <a:r>
              <a:rPr lang="en-US" dirty="0" smtClean="0"/>
              <a:t> </a:t>
            </a:r>
            <a:r>
              <a:rPr lang="fr-FR" dirty="0"/>
              <a:t>l’utilité</a:t>
            </a:r>
            <a:r>
              <a:rPr lang="en-US" dirty="0"/>
              <a:t> de </a:t>
            </a:r>
            <a:r>
              <a:rPr lang="fr-FR" dirty="0"/>
              <a:t>concevoir</a:t>
            </a:r>
            <a:r>
              <a:rPr lang="en-US" dirty="0"/>
              <a:t> et </a:t>
            </a:r>
            <a:r>
              <a:rPr lang="en-US" dirty="0" smtClean="0"/>
              <a:t>  </a:t>
            </a:r>
            <a:r>
              <a:rPr lang="fr-FR" dirty="0" smtClean="0"/>
              <a:t>d’utiliser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fr-FR" dirty="0"/>
              <a:t>outil</a:t>
            </a:r>
            <a:r>
              <a:rPr lang="en-US" dirty="0"/>
              <a:t> </a:t>
            </a:r>
            <a:r>
              <a:rPr lang="fr-FR" dirty="0"/>
              <a:t>permettant</a:t>
            </a:r>
            <a:r>
              <a:rPr lang="en-US" dirty="0"/>
              <a:t> de </a:t>
            </a:r>
            <a:r>
              <a:rPr lang="fr-FR" dirty="0"/>
              <a:t>gérer</a:t>
            </a:r>
            <a:r>
              <a:rPr lang="en-US" dirty="0"/>
              <a:t> des </a:t>
            </a:r>
            <a:r>
              <a:rPr lang="fr-FR" dirty="0"/>
              <a:t>données</a:t>
            </a:r>
            <a:r>
              <a:rPr lang="en-US" dirty="0"/>
              <a:t> </a:t>
            </a:r>
            <a:r>
              <a:rPr lang="fr-FR" dirty="0"/>
              <a:t>volumineuses</a:t>
            </a:r>
            <a:r>
              <a:rPr lang="en-US" dirty="0"/>
              <a:t> sans pour </a:t>
            </a:r>
            <a:r>
              <a:rPr lang="fr-FR" dirty="0"/>
              <a:t>autant</a:t>
            </a:r>
            <a:r>
              <a:rPr lang="en-US" dirty="0"/>
              <a:t> </a:t>
            </a:r>
            <a:r>
              <a:rPr lang="fr-FR" dirty="0"/>
              <a:t>nuire</a:t>
            </a:r>
            <a:r>
              <a:rPr lang="en-US" dirty="0"/>
              <a:t> à la performance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4290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NoSQL</a:t>
            </a:r>
            <a:endParaRPr lang="fr-F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NOSQL = Not Only </a:t>
            </a:r>
            <a:r>
              <a:rPr lang="en-US" b="1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27212"/>
            <a:ext cx="8280920" cy="4525963"/>
          </a:xfrm>
        </p:spPr>
        <p:txBody>
          <a:bodyPr>
            <a:normAutofit lnSpcReduction="10000"/>
          </a:bodyPr>
          <a:lstStyle/>
          <a:p>
            <a:pPr fontAlgn="ctr"/>
            <a:r>
              <a:rPr lang="fr-FR" dirty="0"/>
              <a:t>Le terme date de </a:t>
            </a:r>
            <a:r>
              <a:rPr lang="fr-FR" dirty="0" smtClean="0"/>
              <a:t>1998, popularisé </a:t>
            </a:r>
            <a:r>
              <a:rPr lang="fr-FR" dirty="0"/>
              <a:t>en </a:t>
            </a:r>
            <a:r>
              <a:rPr lang="fr-FR" dirty="0" smtClean="0"/>
              <a:t>2009</a:t>
            </a:r>
          </a:p>
          <a:p>
            <a:pPr marL="0" indent="0" fontAlgn="ctr">
              <a:buNone/>
            </a:pPr>
            <a:endParaRPr lang="fr-FR" dirty="0"/>
          </a:p>
          <a:p>
            <a:pPr fontAlgn="ctr"/>
            <a:r>
              <a:rPr lang="fr-FR" dirty="0" smtClean="0"/>
              <a:t>Regroupement </a:t>
            </a:r>
            <a:r>
              <a:rPr lang="fr-FR" dirty="0"/>
              <a:t>des bases de données très différentes</a:t>
            </a:r>
          </a:p>
          <a:p>
            <a:pPr marL="0" indent="0" fontAlgn="ctr">
              <a:buNone/>
            </a:pPr>
            <a:endParaRPr lang="fr-FR" dirty="0" smtClean="0"/>
          </a:p>
          <a:p>
            <a:pPr fontAlgn="ctr"/>
            <a:r>
              <a:rPr lang="fr-FR" dirty="0" smtClean="0"/>
              <a:t>Ne vient pas remplacer les BDR, mais </a:t>
            </a:r>
            <a:r>
              <a:rPr lang="fr-FR" b="1" dirty="0" smtClean="0"/>
              <a:t>proposer</a:t>
            </a:r>
            <a:r>
              <a:rPr lang="fr-FR" dirty="0" smtClean="0"/>
              <a:t> une alternative ou </a:t>
            </a:r>
            <a:r>
              <a:rPr lang="fr-FR" b="1" dirty="0" smtClean="0"/>
              <a:t>compl</a:t>
            </a:r>
            <a:r>
              <a:rPr lang="fr-FR" b="1" dirty="0"/>
              <a:t>é</a:t>
            </a:r>
            <a:r>
              <a:rPr lang="fr-FR" b="1" dirty="0" smtClean="0"/>
              <a:t>ter</a:t>
            </a:r>
            <a:r>
              <a:rPr lang="fr-FR" dirty="0" smtClean="0"/>
              <a:t> le </a:t>
            </a:r>
            <a:r>
              <a:rPr lang="fr-FR" dirty="0"/>
              <a:t>modèle relationnel des SGBDR (Oracle, PostgreSQL etc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fr-FR" dirty="0" smtClean="0"/>
              <a:t>mouvance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39341"/>
            <a:ext cx="7787208" cy="106957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/>
              <a:t>NOSQL</a:t>
            </a:r>
          </a:p>
          <a:p>
            <a:pPr marL="0" indent="0">
              <a:buNone/>
            </a:pPr>
            <a:r>
              <a:rPr lang="fr-FR" dirty="0" smtClean="0"/>
              <a:t>articulé</a:t>
            </a:r>
            <a:r>
              <a:rPr lang="en-US" dirty="0" smtClean="0"/>
              <a:t> </a:t>
            </a:r>
            <a:r>
              <a:rPr lang="fr-FR" dirty="0"/>
              <a:t>autour</a:t>
            </a:r>
            <a:r>
              <a:rPr lang="en-US" dirty="0"/>
              <a:t> des </a:t>
            </a:r>
            <a:r>
              <a:rPr lang="fr-FR" dirty="0" smtClean="0"/>
              <a:t>différentes</a:t>
            </a:r>
            <a:r>
              <a:rPr lang="en-US" dirty="0" smtClean="0"/>
              <a:t> technologies du web 2.0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7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13" y="2566774"/>
            <a:ext cx="5477304" cy="41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smtClean="0"/>
              <a:t>Categories NOSQL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9" y="4283075"/>
            <a:ext cx="1549400" cy="207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581128"/>
            <a:ext cx="20066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860" y="1980332"/>
            <a:ext cx="18288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55" y="2022475"/>
            <a:ext cx="1981200" cy="226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375274" y="2064966"/>
            <a:ext cx="17823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 Black" pitchFamily="34" charset="0"/>
              </a:rPr>
              <a:t>Cl</a:t>
            </a:r>
            <a:r>
              <a:rPr lang="fr-FR" sz="2000" b="1" dirty="0" smtClean="0">
                <a:latin typeface="Arial Black" pitchFamily="34" charset="0"/>
              </a:rPr>
              <a:t>é - Valeur</a:t>
            </a:r>
            <a:endParaRPr lang="fr-FR" sz="2000" b="1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8660" y="4720436"/>
            <a:ext cx="2017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Black" pitchFamily="34" charset="0"/>
              </a:rPr>
              <a:t>Document</a:t>
            </a:r>
            <a:endParaRPr lang="fr-FR" sz="2000" b="1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2893" y="4335938"/>
            <a:ext cx="17823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Arial Black" pitchFamily="34" charset="0"/>
              </a:rPr>
              <a:t>Colonne</a:t>
            </a:r>
            <a:endParaRPr lang="fr-FR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 </a:t>
            </a:r>
            <a:r>
              <a:rPr lang="en-US" b="1" dirty="0" err="1"/>
              <a:t>famille</a:t>
            </a:r>
            <a:r>
              <a:rPr lang="en-US" b="1" dirty="0"/>
              <a:t> </a:t>
            </a:r>
            <a:r>
              <a:rPr lang="en-US" b="1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12776"/>
            <a:ext cx="7704856" cy="3888432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b="1" dirty="0" err="1" smtClean="0"/>
              <a:t>Repr</a:t>
            </a:r>
            <a:r>
              <a:rPr lang="fr-FR" b="1" dirty="0" err="1" smtClean="0"/>
              <a:t>ésentation</a:t>
            </a:r>
            <a:r>
              <a:rPr lang="fr-FR" b="1" dirty="0" smtClean="0"/>
              <a:t> en </a:t>
            </a:r>
            <a:r>
              <a:rPr lang="en-US" b="1" dirty="0" err="1" smtClean="0"/>
              <a:t>Cl</a:t>
            </a:r>
            <a:r>
              <a:rPr lang="fr-FR" b="1" dirty="0" smtClean="0"/>
              <a:t>é -</a:t>
            </a:r>
            <a:r>
              <a:rPr lang="en-US" b="1" dirty="0" err="1" smtClean="0"/>
              <a:t>Valeur</a:t>
            </a:r>
            <a:r>
              <a:rPr lang="en-US" b="1" dirty="0" smtClean="0"/>
              <a:t> </a:t>
            </a:r>
            <a:r>
              <a:rPr lang="en-US" dirty="0"/>
              <a:t>:</a:t>
            </a:r>
          </a:p>
          <a:p>
            <a:pPr lvl="1" fontAlgn="ctr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BerkeleyDB</a:t>
            </a:r>
            <a:r>
              <a:rPr lang="en-US" dirty="0" smtClean="0"/>
              <a:t>, …</a:t>
            </a:r>
            <a:endParaRPr lang="en-US" dirty="0"/>
          </a:p>
          <a:p>
            <a:pPr lvl="1" fontAlgn="ctr"/>
            <a:r>
              <a:rPr lang="en-US" dirty="0"/>
              <a:t>(et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sens</a:t>
            </a:r>
            <a:r>
              <a:rPr lang="en-US" dirty="0"/>
              <a:t> Cassandra/RIAK</a:t>
            </a:r>
            <a:r>
              <a:rPr lang="en-US" dirty="0" smtClean="0"/>
              <a:t>)</a:t>
            </a:r>
            <a:endParaRPr lang="en-US" dirty="0"/>
          </a:p>
          <a:p>
            <a:pPr fontAlgn="ctr"/>
            <a:r>
              <a:rPr lang="en-US" dirty="0" err="1">
                <a:solidFill>
                  <a:srgbClr val="4F81BD"/>
                </a:solidFill>
              </a:rPr>
              <a:t>Repr</a:t>
            </a:r>
            <a:r>
              <a:rPr lang="fr-FR" b="1" dirty="0" err="1">
                <a:solidFill>
                  <a:srgbClr val="4F81BD"/>
                </a:solidFill>
              </a:rPr>
              <a:t>ésentation</a:t>
            </a:r>
            <a:r>
              <a:rPr lang="fr-FR" b="1" dirty="0">
                <a:solidFill>
                  <a:srgbClr val="4F81BD"/>
                </a:solidFill>
              </a:rPr>
              <a:t> orientée </a:t>
            </a:r>
            <a:r>
              <a:rPr lang="en-US" dirty="0" smtClean="0"/>
              <a:t>Document :</a:t>
            </a:r>
            <a:endParaRPr lang="en-US" dirty="0"/>
          </a:p>
          <a:p>
            <a:pPr lvl="1" fontAlgn="ctr"/>
            <a:r>
              <a:rPr lang="en-US" dirty="0" err="1" smtClean="0"/>
              <a:t>CouchDB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 ….</a:t>
            </a:r>
            <a:endParaRPr lang="en-US" dirty="0"/>
          </a:p>
          <a:p>
            <a:pPr fontAlgn="ctr"/>
            <a:r>
              <a:rPr lang="en-US" dirty="0" err="1" smtClean="0"/>
              <a:t>Repr</a:t>
            </a:r>
            <a:r>
              <a:rPr lang="fr-FR" b="1" dirty="0" err="1"/>
              <a:t>ésentation</a:t>
            </a:r>
            <a:r>
              <a:rPr lang="fr-FR" b="1" dirty="0"/>
              <a:t> </a:t>
            </a:r>
            <a:r>
              <a:rPr lang="fr-FR" b="1" dirty="0" smtClean="0"/>
              <a:t>orientée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lvl="1" fontAlgn="ctr"/>
            <a:r>
              <a:rPr lang="en-US" dirty="0" err="1" smtClean="0"/>
              <a:t>Cassandra,Hbase</a:t>
            </a:r>
            <a:r>
              <a:rPr lang="en-US" dirty="0" smtClean="0"/>
              <a:t>,…</a:t>
            </a:r>
          </a:p>
          <a:p>
            <a:pPr marL="457200" lvl="1" indent="0" fontAlgn="ctr">
              <a:buNone/>
            </a:pPr>
            <a:r>
              <a:rPr lang="fr-FR" dirty="0" smtClean="0"/>
              <a:t>Elles sont basées sur le concept </a:t>
            </a:r>
            <a:r>
              <a:rPr lang="fr-FR" dirty="0" err="1" smtClean="0"/>
              <a:t>BigTable</a:t>
            </a:r>
            <a:r>
              <a:rPr lang="fr-FR" dirty="0" smtClean="0"/>
              <a:t> de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CC7F-FEE6-4686-8E05-4B025C10C301}" type="slidenum">
              <a:rPr lang="fr-FR" smtClean="0"/>
              <a:t>9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07504" y="5128736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ctr"/>
            <a:r>
              <a:rPr lang="fr-FR" sz="2800" b="1" dirty="0" smtClean="0">
                <a:solidFill>
                  <a:srgbClr val="C00000"/>
                </a:solidFill>
              </a:rPr>
              <a:t>Ces  Bases ne sont pas transactionnelles </a:t>
            </a:r>
          </a:p>
          <a:p>
            <a:pPr lvl="1" fontAlgn="ctr"/>
            <a:r>
              <a:rPr lang="fr-FR" sz="2400" b="1" dirty="0" smtClean="0">
                <a:solidFill>
                  <a:srgbClr val="C00000"/>
                </a:solidFill>
              </a:rPr>
              <a:t>(Elles ne sont pas faites pour y stocker des données connectées)</a:t>
            </a:r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7624" y="6093296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1000"/>
              <a:buFontTx/>
              <a:buBlip>
                <a:blip r:embed="rId3"/>
              </a:buBlip>
              <a:defRPr sz="3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50000"/>
              <a:buFontTx/>
              <a:buBlip>
                <a:blip r:embed="rId4"/>
              </a:buBlip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Freestyle Script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b="1" dirty="0" err="1" smtClean="0"/>
              <a:t>Repr</a:t>
            </a:r>
            <a:r>
              <a:rPr lang="fr-FR" b="1" dirty="0" err="1" smtClean="0"/>
              <a:t>ésentation</a:t>
            </a:r>
            <a:r>
              <a:rPr lang="fr-FR" b="1" dirty="0" smtClean="0"/>
              <a:t> orientée Graph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0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19767</TotalTime>
  <Words>1004</Words>
  <Application>Microsoft Office PowerPoint</Application>
  <PresentationFormat>On-screen Show (4:3)</PresentationFormat>
  <Paragraphs>332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Thème Office</vt:lpstr>
      <vt:lpstr>Neo4j </vt:lpstr>
      <vt:lpstr>Plan de la présentation</vt:lpstr>
      <vt:lpstr>Tendance 1: Taille des données</vt:lpstr>
      <vt:lpstr>Tendance 1: Connectivité</vt:lpstr>
      <vt:lpstr>Side note: BDR performance</vt:lpstr>
      <vt:lpstr>NOSQL = Not Only SQL</vt:lpstr>
      <vt:lpstr>La mouvance NOSQL</vt:lpstr>
      <vt:lpstr>4 Categories NOSQL</vt:lpstr>
      <vt:lpstr>La famille NOSQL</vt:lpstr>
      <vt:lpstr>Last but not least...</vt:lpstr>
      <vt:lpstr>Quand utiliser une BD Graphe</vt:lpstr>
      <vt:lpstr>Cas d'utilisation</vt:lpstr>
      <vt:lpstr>Spécialisation</vt:lpstr>
      <vt:lpstr>PowerPoint Presentation</vt:lpstr>
      <vt:lpstr>Pourquoi Neo4J ?</vt:lpstr>
      <vt:lpstr>Ils font confiance à Neo4j</vt:lpstr>
      <vt:lpstr>BDD orientée graphe ?</vt:lpstr>
      <vt:lpstr>Le graphe le plus simple du monde</vt:lpstr>
      <vt:lpstr>Un graphe un peu plus intéressant</vt:lpstr>
      <vt:lpstr>Propriété d’un modèle de graphe</vt:lpstr>
      <vt:lpstr>Propriété d’un modèle de graphe</vt:lpstr>
      <vt:lpstr>Propriété d’un modèle de graphe</vt:lpstr>
      <vt:lpstr>Autres modes de représentations</vt:lpstr>
      <vt:lpstr>Autres modes de représentations</vt:lpstr>
      <vt:lpstr>Breadth-first search – Parcours en largeur</vt:lpstr>
      <vt:lpstr>Recherche sur graphe (II/II) Depth-first search – Parcours en profondeur</vt:lpstr>
      <vt:lpstr>Concepts I · 3 fondamentaux à retenir</vt:lpstr>
      <vt:lpstr>Exemple I · création d'un graphe</vt:lpstr>
      <vt:lpstr>Exemple II · traversée de graphe</vt:lpstr>
      <vt:lpstr>Exemple III · index</vt:lpstr>
      <vt:lpstr>Requêtage</vt:lpstr>
      <vt:lpstr>PowerPoint Presentation</vt:lpstr>
      <vt:lpstr>Mise en pratique</vt:lpstr>
      <vt:lpstr>Mise en pratique</vt:lpstr>
      <vt:lpstr>Mise en pratique</vt:lpstr>
      <vt:lpstr>Mise en pratique</vt:lpstr>
      <vt:lpstr>Mise en pratique</vt:lpstr>
      <vt:lpstr>Mise en pratique</vt:lpstr>
      <vt:lpstr>Mise en pratique</vt:lpstr>
      <vt:lpstr>On conclusion: Neo4j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Benelallam</dc:creator>
  <cp:lastModifiedBy>Majed1</cp:lastModifiedBy>
  <cp:revision>441</cp:revision>
  <dcterms:created xsi:type="dcterms:W3CDTF">2013-10-25T12:42:56Z</dcterms:created>
  <dcterms:modified xsi:type="dcterms:W3CDTF">2016-03-19T09:20:21Z</dcterms:modified>
</cp:coreProperties>
</file>