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Nunito Semi Bold" panose="020B0604020202020204" charset="0"/>
      <p:regular r:id="rId14"/>
    </p:embeddedFont>
    <p:embeddedFont>
      <p:font typeface="PT Sans" panose="020B0503020203020204" pitchFamily="34" charset="0"/>
      <p:regular r:id="rId15"/>
      <p:bold r:id="rId16"/>
      <p: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2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5734" autoAdjust="0"/>
  </p:normalViewPr>
  <p:slideViewPr>
    <p:cSldViewPr snapToGrid="0" snapToObjects="1">
      <p:cViewPr>
        <p:scale>
          <a:sx n="50" d="100"/>
          <a:sy n="50" d="100"/>
        </p:scale>
        <p:origin x="876"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554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effectLst/>
              </a:rPr>
              <a:t>Good morning, everyone! Thank you for joining us today. We’re excited to present our Phase 1 analysis of the research paper titled </a:t>
            </a:r>
            <a:r>
              <a:rPr lang="en-US" i="1" dirty="0">
                <a:effectLst/>
              </a:rPr>
              <a:t>“A Parallel Algorithm for Constructing Multiple Independent Spanning Trees in Bubble-Sort Networks”</a:t>
            </a:r>
            <a:r>
              <a:rPr lang="en-US" dirty="0">
                <a:effectLst/>
              </a:rPr>
              <a:t> by Shih-Shun Kao and colleagues. This is part of our Parallel and Distributed Computing project, and we’ll cover the paper’s key findings and propose a parallelization strategy. My name is [Presenter 1’s Name], and I’m joined by [Presenter 2’s Name] and [Presenter 3’s Name]. Let’s dive in!</a:t>
            </a:r>
          </a:p>
          <a:p>
            <a:r>
              <a:rPr lang="en-US" i="1" dirty="0">
                <a:effectLst/>
              </a:rPr>
              <a:t>(Pause briefly, then transition)</a:t>
            </a:r>
            <a:br>
              <a:rPr lang="en-US" dirty="0">
                <a:effectLst/>
              </a:rPr>
            </a:br>
            <a:r>
              <a:rPr lang="en-US" dirty="0">
                <a:effectLst/>
              </a:rPr>
              <a:t>I’ll start by introducing bubble-sort networks. [Presenter 1’s Name], over to you for the next slide.</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(Displays Slide 10 with infographic)</a:t>
            </a:r>
            <a:br>
              <a:rPr lang="en-US" dirty="0"/>
            </a:br>
            <a:r>
              <a:rPr lang="en-US" dirty="0"/>
              <a:t>To sum up, this paper tackled the challenge of building ISTs in bubble-sort networks with a parallel, non-recursive algorithm that’s optimally efficient. It constructs n−1 </a:t>
            </a:r>
            <a:r>
              <a:rPr lang="en-US" dirty="0" err="1"/>
              <a:t>n-1</a:t>
            </a:r>
            <a:r>
              <a:rPr lang="en-US" dirty="0"/>
              <a:t> </a:t>
            </a:r>
            <a:r>
              <a:rPr lang="en-US" dirty="0" err="1"/>
              <a:t>n−1</a:t>
            </a:r>
            <a:r>
              <a:rPr lang="en-US" dirty="0"/>
              <a:t> ISTs, enhancing fault tolerance and security. We proposed implementing it using METIS for partitioning, MPI for communication, and OpenMP or OpenCL for parallel computation.</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effectLst/>
              </a:rPr>
              <a:t>(Displays Slide 2 with Figure 1 from PAGE4)</a:t>
            </a:r>
            <a:br>
              <a:rPr lang="en-US" dirty="0">
                <a:effectLst/>
              </a:rPr>
            </a:br>
            <a:r>
              <a:rPr lang="en-US" dirty="0">
                <a:effectLst/>
              </a:rPr>
              <a:t>Bubble-sort networks are a fascinating structure used in parallel computing to connect processors efficiently. Formally, a bubble-sort network, denoted Bn </a:t>
            </a:r>
            <a:r>
              <a:rPr lang="en-US" dirty="0" err="1">
                <a:effectLst/>
              </a:rPr>
              <a:t>B_n</a:t>
            </a:r>
            <a:r>
              <a:rPr lang="en-US" dirty="0">
                <a:effectLst/>
              </a:rPr>
              <a:t> Bn​, is a graph where each vertex represents a unique permutation of the numbers 1 to n, and edges connect permutations that differ by swapping adjacent numbers.</a:t>
            </a:r>
          </a:p>
          <a:p>
            <a:pPr>
              <a:buNone/>
            </a:pPr>
            <a:r>
              <a:rPr lang="en-US" i="1" dirty="0">
                <a:effectLst/>
              </a:rPr>
              <a:t>(Points to Figure 1)</a:t>
            </a:r>
            <a:br>
              <a:rPr lang="en-US" dirty="0">
                <a:effectLst/>
              </a:rPr>
            </a:br>
            <a:r>
              <a:rPr lang="en-US" dirty="0">
                <a:effectLst/>
              </a:rPr>
              <a:t>Here’s an example of B4​, with 24 vertices since 4!=24. Look at vertex 4231—it connects to 2431 by swapping positions 1 and 2, 4321 by swapping 2 and 3, and 4213 by swapping 3 and 4.</a:t>
            </a:r>
          </a:p>
          <a:p>
            <a:r>
              <a:rPr lang="en-US" dirty="0">
                <a:effectLst/>
              </a:rPr>
              <a:t>These networks have key properties: they have n! vertices, a connectivity of n−1, meaning they’re robust, and a diameter of n(n−1)/2, which measures the longest communication path. They’re also vertex-transitive for n≥4, meaning the network looks symmetric from any vertex. These properties make bubble-sort networks ideal for parallel systems, setting the stage for our topic.</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effectLst/>
              </a:rPr>
              <a:t>(Displays Slide 3 with Figure 2(b) from PAGE5)</a:t>
            </a:r>
            <a:br>
              <a:rPr lang="en-US" dirty="0">
                <a:effectLst/>
              </a:rPr>
            </a:br>
            <a:r>
              <a:rPr lang="en-US" dirty="0">
                <a:effectLst/>
              </a:rPr>
              <a:t>The paper focuses on constructing multiple </a:t>
            </a:r>
            <a:r>
              <a:rPr lang="en-US" i="1" dirty="0">
                <a:effectLst/>
              </a:rPr>
              <a:t>independent spanning trees</a:t>
            </a:r>
            <a:r>
              <a:rPr lang="en-US" dirty="0">
                <a:effectLst/>
              </a:rPr>
              <a:t>, or ISTs, in bubble-sort networks. ISTs are trees that connect all vertices to a common root, but the paths from any vertex to the root in different trees are completely disjoint, sharing only the start and end points.</a:t>
            </a:r>
          </a:p>
          <a:p>
            <a:pPr>
              <a:buNone/>
            </a:pPr>
            <a:r>
              <a:rPr lang="en-US" i="1" dirty="0">
                <a:effectLst/>
              </a:rPr>
              <a:t>(Points to Figure 2(b))</a:t>
            </a:r>
            <a:br>
              <a:rPr lang="en-US" dirty="0">
                <a:effectLst/>
              </a:rPr>
            </a:br>
            <a:r>
              <a:rPr lang="en-US" dirty="0">
                <a:effectLst/>
              </a:rPr>
              <a:t>This figure shows two ISTs for B3​. From vertex 231 to the root 123, the first tree takes the path 231 to 213 to 123, while the second goes 231 to 321 to 123. These paths share no edges or vertices except 231 and 123, ensuring independence.</a:t>
            </a:r>
          </a:p>
          <a:p>
            <a:pPr>
              <a:buNone/>
            </a:pPr>
            <a:r>
              <a:rPr lang="en-US" dirty="0">
                <a:effectLst/>
              </a:rPr>
              <a:t>Why is this important? ISTs enable fault-tolerant broadcasting—if one path fails, another tree provides a backup. They also support secure message distribution by splitting data across different paths to prevent interception. The challenge was that a 2019 algorithm by Kao et al. was recursive, making it hard to parallelize, leaving an open problem. This paper solves that with a parallel approach.</a:t>
            </a:r>
          </a:p>
          <a:p>
            <a:r>
              <a:rPr lang="en-US" i="1" dirty="0">
                <a:effectLst/>
              </a:rPr>
              <a:t>(Transition)</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effectLst/>
              </a:rPr>
              <a:t>Slide 4The paper introduces Algorithm 1, a game-changer for constructing n−1 independent spanning trees rooted at the identity permutation​ </a:t>
            </a:r>
          </a:p>
          <a:p>
            <a:pPr>
              <a:buNone/>
            </a:pPr>
            <a:endParaRPr lang="en-US" i="1" dirty="0">
              <a:effectLst/>
            </a:endParaRPr>
          </a:p>
          <a:p>
            <a:pPr>
              <a:buNone/>
            </a:pPr>
            <a:r>
              <a:rPr lang="en-US" i="1" dirty="0">
                <a:effectLst/>
              </a:rPr>
              <a:t>Unlike the recursive 2019 algorithm, this one is non-recursive, meaning computations are independent, and it’s fully parallelized—each vertex figures out its parent in constant time.</a:t>
            </a:r>
          </a:p>
          <a:p>
            <a:pPr>
              <a:buNone/>
            </a:pPr>
            <a:endParaRPr lang="en-US" i="1" dirty="0">
              <a:effectLst/>
            </a:endParaRPr>
          </a:p>
          <a:p>
            <a:pPr>
              <a:buNone/>
            </a:pPr>
            <a:r>
              <a:rPr lang="en-US" i="1" dirty="0">
                <a:effectLst/>
              </a:rPr>
              <a:t>Here’s a simplified version of the algorithm. It uses two helper functions: </a:t>
            </a:r>
            <a:r>
              <a:rPr lang="en-US" i="1" dirty="0" err="1">
                <a:effectLst/>
              </a:rPr>
              <a:t>FindPosition</a:t>
            </a:r>
            <a:r>
              <a:rPr lang="en-US" i="1" dirty="0">
                <a:effectLst/>
              </a:rPr>
              <a:t> finds the rightmost symbol out of place in a permutation, and Swap adjusts the permutation to compute the parent. A pre-processing step sets up each vertex’s inverse permutation in O(n) time.</a:t>
            </a:r>
          </a:p>
          <a:p>
            <a:pPr>
              <a:buNone/>
            </a:pPr>
            <a:r>
              <a:rPr lang="en-US" i="1" dirty="0">
                <a:effectLst/>
              </a:rPr>
              <a:t>(Transition)</a:t>
            </a:r>
          </a:p>
          <a:p>
            <a:pPr>
              <a:buNone/>
            </a:pPr>
            <a:r>
              <a:rPr lang="en-US" i="1" dirty="0">
                <a:effectLst/>
              </a:rPr>
              <a:t>Let’s look at how the algorithm works in detail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effectLst/>
              </a:rPr>
              <a:t>Slide 5Here’s how Algorithm 1 operates. First, each vertex pre-processes its permutation to compute its inverse and the rightmost misplaced symbol, called r(v), in O(n) time. Then, for each vertex except the root and each of the n−1 trees, the algorithm checks the last symbol, and applies one of six rules to find the parent using </a:t>
            </a:r>
            <a:r>
              <a:rPr lang="en-US" i="1" dirty="0" err="1">
                <a:effectLst/>
              </a:rPr>
              <a:t>FindPosition</a:t>
            </a:r>
            <a:r>
              <a:rPr lang="en-US" i="1" dirty="0">
                <a:effectLst/>
              </a:rPr>
              <a:t> or Swap.</a:t>
            </a:r>
          </a:p>
          <a:p>
            <a:pPr>
              <a:buNone/>
            </a:pPr>
            <a:endParaRPr lang="en-US" i="1" dirty="0">
              <a:effectLst/>
            </a:endParaRPr>
          </a:p>
          <a:p>
            <a:pPr>
              <a:buNone/>
            </a:pPr>
            <a:r>
              <a:rPr lang="en-US" i="1" dirty="0">
                <a:effectLst/>
              </a:rPr>
              <a:t>This flowchart shows the process: pre-process, check the last symbol, and apply rules for three cases:</a:t>
            </a:r>
          </a:p>
          <a:p>
            <a:pPr>
              <a:buNone/>
            </a:pPr>
            <a:r>
              <a:rPr lang="en-US" i="1" dirty="0">
                <a:effectLst/>
              </a:rPr>
              <a:t>CASE A: When the last symbol is n, it connects vertices near the root.</a:t>
            </a:r>
          </a:p>
          <a:p>
            <a:pPr>
              <a:buNone/>
            </a:pPr>
            <a:r>
              <a:rPr lang="en-US" i="1" dirty="0">
                <a:effectLst/>
              </a:rPr>
              <a:t>CASE B: When it’s n−1, it handles transitions to vertices ending in </a:t>
            </a:r>
            <a:r>
              <a:rPr lang="en-US" i="1" dirty="0" err="1">
                <a:effectLst/>
              </a:rPr>
              <a:t>vn</a:t>
            </a:r>
            <a:endParaRPr lang="en-US" i="1" dirty="0">
              <a:effectLst/>
            </a:endParaRPr>
          </a:p>
          <a:p>
            <a:pPr>
              <a:buNone/>
            </a:pPr>
            <a:r>
              <a:rPr lang="en-US" i="1" dirty="0">
                <a:effectLst/>
              </a:rPr>
              <a:t>CASE C: For other symbols, it covers general connections.(Points to Figure 4)</a:t>
            </a:r>
          </a:p>
          <a:p>
            <a:pPr>
              <a:buNone/>
            </a:pPr>
            <a:r>
              <a:rPr lang="en-US" i="1" dirty="0">
                <a:effectLst/>
              </a:rPr>
              <a:t>This figure shows the structure of the ISTs. Each triangle represents a subtree for vertices with the same last symbol, like n or n−1. The algorithm ensures paths in different trees are disjoint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effectLst/>
              </a:rPr>
              <a:t>The algorithm delivers impressive results. Its time complexity is O(</a:t>
            </a:r>
            <a:r>
              <a:rPr lang="en-US" i="1" dirty="0" err="1">
                <a:effectLst/>
              </a:rPr>
              <a:t>n⋅n</a:t>
            </a:r>
            <a:r>
              <a:rPr lang="en-US" i="1" dirty="0">
                <a:effectLst/>
              </a:rPr>
              <a:t>!), which is asymptotically optimal. Since there are n! vertices and n−1 trees, the lower bound is Ω(</a:t>
            </a:r>
            <a:r>
              <a:rPr lang="en-US" i="1" dirty="0" err="1">
                <a:effectLst/>
              </a:rPr>
              <a:t>n⋅n</a:t>
            </a:r>
            <a:r>
              <a:rPr lang="en-US" i="1" dirty="0">
                <a:effectLst/>
              </a:rPr>
              <a:t>!), so it’s as efficient as possible.</a:t>
            </a:r>
          </a:p>
          <a:p>
            <a:pPr>
              <a:buNone/>
            </a:pPr>
            <a:endParaRPr lang="en-US" i="1" dirty="0">
              <a:effectLst/>
            </a:endParaRPr>
          </a:p>
          <a:p>
            <a:pPr>
              <a:buNone/>
            </a:pPr>
            <a:r>
              <a:rPr lang="en-US" i="1" dirty="0">
                <a:effectLst/>
              </a:rPr>
              <a:t>This graph shows the complexity matches the theoretical minimum, confirming optimality.</a:t>
            </a:r>
          </a:p>
          <a:p>
            <a:pPr>
              <a:buNone/>
            </a:pPr>
            <a:r>
              <a:rPr lang="en-US" i="1" dirty="0">
                <a:effectLst/>
              </a:rPr>
              <a:t>Theorem 1 proves the algorithm constructs n−1 ISTs correctly, with unique, vertex-disjoint paths except at the root and vertex, and each parent computation takes constant time. Theorem 2 shows the trees’ height is at most the network’s diameter, n(n−1)/2, plus n−1, ensuring short communication paths.</a:t>
            </a:r>
          </a:p>
          <a:p>
            <a:pPr>
              <a:buNone/>
            </a:pPr>
            <a:endParaRPr lang="en-US" i="1" dirty="0">
              <a:effectLst/>
            </a:endParaRPr>
          </a:p>
          <a:p>
            <a:pPr>
              <a:buNone/>
            </a:pPr>
            <a:r>
              <a:rPr lang="en-US" i="1" dirty="0">
                <a:effectLst/>
              </a:rPr>
              <a:t>This figure illustrates Theorem 1 for CASE A, where the last symbol is n. The red path in tree is disjoint from others, proving path independence.</a:t>
            </a:r>
          </a:p>
          <a:p>
            <a:pPr>
              <a:buNone/>
            </a:pPr>
            <a:endParaRPr lang="en-US" i="1" dirty="0">
              <a:effectLst/>
            </a:endParaRPr>
          </a:p>
          <a:p>
            <a:pPr>
              <a:buNone/>
            </a:pPr>
            <a:r>
              <a:rPr lang="en-US" i="1" dirty="0">
                <a:effectLst/>
              </a:rPr>
              <a:t>To wrap up, [Presenter 3’s Name] will discuss the contributions and our parallelization strategy.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effectLst/>
              </a:rPr>
              <a:t>(Displays Slide 7 with Figure 6(a) from PAGE11)</a:t>
            </a:r>
            <a:br>
              <a:rPr lang="en-US" dirty="0">
                <a:effectLst/>
              </a:rPr>
            </a:br>
            <a:r>
              <a:rPr lang="en-US" dirty="0">
                <a:effectLst/>
              </a:rPr>
              <a:t>Thanks, [Presenter 2’s Name]! The paper’s biggest contribution is a parallel, non-recursive algorithm that solves the open problem from 2019, making IST construction feasible in parallel systems. It achieves an optimal time complexity of O(</a:t>
            </a:r>
            <a:r>
              <a:rPr lang="en-US" dirty="0" err="1">
                <a:effectLst/>
              </a:rPr>
              <a:t>n⋅n</a:t>
            </a:r>
            <a:r>
              <a:rPr lang="en-US" dirty="0">
                <a:effectLst/>
              </a:rPr>
              <a:t>!) O(n \</a:t>
            </a:r>
            <a:r>
              <a:rPr lang="en-US" dirty="0" err="1">
                <a:effectLst/>
              </a:rPr>
              <a:t>cdot</a:t>
            </a:r>
            <a:r>
              <a:rPr lang="en-US" dirty="0">
                <a:effectLst/>
              </a:rPr>
              <a:t> n!) O(</a:t>
            </a:r>
            <a:r>
              <a:rPr lang="en-US" dirty="0" err="1">
                <a:effectLst/>
              </a:rPr>
              <a:t>n⋅n</a:t>
            </a:r>
            <a:r>
              <a:rPr lang="en-US" dirty="0">
                <a:effectLst/>
              </a:rPr>
              <a:t>!) and builds the maximum possible ISTs, n−1 </a:t>
            </a:r>
            <a:r>
              <a:rPr lang="en-US" dirty="0" err="1">
                <a:effectLst/>
              </a:rPr>
              <a:t>n-1</a:t>
            </a:r>
            <a:r>
              <a:rPr lang="en-US" dirty="0">
                <a:effectLst/>
              </a:rPr>
              <a:t> </a:t>
            </a:r>
            <a:r>
              <a:rPr lang="en-US" dirty="0" err="1">
                <a:effectLst/>
              </a:rPr>
              <a:t>n−1</a:t>
            </a:r>
            <a:r>
              <a:rPr lang="en-US" dirty="0">
                <a:effectLst/>
              </a:rPr>
              <a:t>, matching the network’s connectivity.</a:t>
            </a:r>
          </a:p>
          <a:p>
            <a:pPr>
              <a:buNone/>
            </a:pPr>
            <a:r>
              <a:rPr lang="en-US" i="1" dirty="0">
                <a:effectLst/>
              </a:rPr>
              <a:t>(Points to Figure 6(a))</a:t>
            </a:r>
            <a:br>
              <a:rPr lang="en-US" dirty="0">
                <a:effectLst/>
              </a:rPr>
            </a:br>
            <a:r>
              <a:rPr lang="en-US" dirty="0">
                <a:effectLst/>
              </a:rPr>
              <a:t>This figure shows paths for CASE B, where the last symbol is n−1 </a:t>
            </a:r>
            <a:r>
              <a:rPr lang="en-US" dirty="0" err="1">
                <a:effectLst/>
              </a:rPr>
              <a:t>n-1</a:t>
            </a:r>
            <a:r>
              <a:rPr lang="en-US" dirty="0">
                <a:effectLst/>
              </a:rPr>
              <a:t> </a:t>
            </a:r>
            <a:r>
              <a:rPr lang="en-US" dirty="0" err="1">
                <a:effectLst/>
              </a:rPr>
              <a:t>n−1</a:t>
            </a:r>
            <a:r>
              <a:rPr lang="en-US" dirty="0">
                <a:effectLst/>
              </a:rPr>
              <a:t>. The red path in tree T1n T_1^n T1n​ is disjoint, reinforcing the algorithm’s ability to ensure independence across all cases.</a:t>
            </a:r>
          </a:p>
          <a:p>
            <a:pPr>
              <a:buNone/>
            </a:pPr>
            <a:r>
              <a:rPr lang="en-US" dirty="0">
                <a:effectLst/>
              </a:rPr>
              <a:t>The algorithm enhances fault tolerance and security in interconnection networks, critical for distributed systems. The authors also suggest future work, like extending this to (</a:t>
            </a:r>
            <a:r>
              <a:rPr lang="en-US" dirty="0" err="1">
                <a:effectLst/>
              </a:rPr>
              <a:t>n,k</a:t>
            </a:r>
            <a:r>
              <a:rPr lang="en-US" dirty="0">
                <a:effectLst/>
              </a:rPr>
              <a:t>)(n, k)(</a:t>
            </a:r>
            <a:r>
              <a:rPr lang="en-US" dirty="0" err="1">
                <a:effectLst/>
              </a:rPr>
              <a:t>n,k</a:t>
            </a:r>
            <a:r>
              <a:rPr lang="en-US" dirty="0">
                <a:effectLst/>
              </a:rPr>
              <a:t>)-bubble-sort graphs or butterfly graphs, opening new research paths.</a:t>
            </a:r>
          </a:p>
          <a:p>
            <a:r>
              <a:rPr lang="en-US" i="1" dirty="0">
                <a:effectLst/>
              </a:rPr>
              <a:t>(Transition)</a:t>
            </a:r>
            <a:br>
              <a:rPr lang="en-US" dirty="0">
                <a:effectLst/>
              </a:rPr>
            </a:br>
            <a:r>
              <a:rPr lang="en-US" dirty="0">
                <a:effectLst/>
              </a:rPr>
              <a:t>Next, I’ll outline how to implement this algorithm in parallel.</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effectLst/>
              </a:rPr>
              <a:t>(Displays Slide 8 with parallel architecture diagram)</a:t>
            </a:r>
            <a:br>
              <a:rPr lang="en-US" dirty="0">
                <a:effectLst/>
              </a:rPr>
            </a:br>
            <a:r>
              <a:rPr lang="en-US" dirty="0">
                <a:effectLst/>
              </a:rPr>
              <a:t>To implement this algorithm, we propose using three tools: METIS, MPI, and OpenMP or OpenCL.</a:t>
            </a:r>
          </a:p>
          <a:p>
            <a:pPr>
              <a:buNone/>
            </a:pPr>
            <a:r>
              <a:rPr lang="en-US" i="1" dirty="0">
                <a:effectLst/>
              </a:rPr>
              <a:t>(Points to diagram)</a:t>
            </a:r>
            <a:br>
              <a:rPr lang="en-US" dirty="0">
                <a:effectLst/>
              </a:rPr>
            </a:br>
            <a:r>
              <a:rPr lang="en-US" dirty="0">
                <a:effectLst/>
              </a:rPr>
              <a:t>Here’s the plan. First, METIS partitions the bubble-sort network into k </a:t>
            </a:r>
            <a:r>
              <a:rPr lang="en-US" dirty="0" err="1">
                <a:effectLst/>
              </a:rPr>
              <a:t>k</a:t>
            </a:r>
            <a:r>
              <a:rPr lang="en-US" dirty="0">
                <a:effectLst/>
              </a:rPr>
              <a:t> </a:t>
            </a:r>
            <a:r>
              <a:rPr lang="en-US" dirty="0" err="1">
                <a:effectLst/>
              </a:rPr>
              <a:t>k</a:t>
            </a:r>
            <a:r>
              <a:rPr lang="en-US" dirty="0">
                <a:effectLst/>
              </a:rPr>
              <a:t> balanced subgraphs, minimizing connections between them. Each subgraph is assigned to an MPI process, which handles communication between processors. Since parent computations are independent, communication is minimal, mainly for combining results.</a:t>
            </a:r>
          </a:p>
          <a:p>
            <a:pPr>
              <a:buNone/>
            </a:pPr>
            <a:r>
              <a:rPr lang="en-US" dirty="0">
                <a:effectLst/>
              </a:rPr>
              <a:t>Within each process, OpenMP parallelizes computations across CPU cores, or OpenCL leverages GPUs for faster processing, taking advantage of the algorithm’s constant-time operations. The workflow is: partition with METIS, distribute with MPI, compute in parallel with OpenMP or OpenCL, and combine results.</a:t>
            </a:r>
          </a:p>
          <a:p>
            <a:pPr>
              <a:buNone/>
            </a:pPr>
            <a:r>
              <a:rPr lang="en-US" dirty="0">
                <a:effectLst/>
              </a:rPr>
              <a:t>This strategy ensures efficient, scalable implementation.</a:t>
            </a:r>
          </a:p>
          <a:p>
            <a:r>
              <a:rPr lang="en-US" i="1" dirty="0">
                <a:effectLst/>
              </a:rPr>
              <a:t>(Transition)</a:t>
            </a:r>
            <a:br>
              <a:rPr lang="en-US" dirty="0">
                <a:effectLst/>
              </a:rPr>
            </a:b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effectLst/>
              </a:rPr>
              <a:t>(Displays Slide 9 with Figure 7(c) from PAGE12)</a:t>
            </a:r>
            <a:br>
              <a:rPr lang="en-US" dirty="0">
                <a:effectLst/>
              </a:rPr>
            </a:br>
            <a:r>
              <a:rPr lang="en-US" dirty="0">
                <a:effectLst/>
              </a:rPr>
              <a:t>This algorithm has real-world impact. It supports fault-tolerant broadcasting, ensuring data reaches all nodes even if links fail, and secure message distribution, splitting data across paths to prevent eavesdropping.</a:t>
            </a:r>
          </a:p>
          <a:p>
            <a:pPr>
              <a:buNone/>
            </a:pPr>
            <a:r>
              <a:rPr lang="en-US" i="1" dirty="0">
                <a:effectLst/>
              </a:rPr>
              <a:t>(Points to Figure 7(c))</a:t>
            </a:r>
            <a:br>
              <a:rPr lang="en-US" dirty="0">
                <a:effectLst/>
              </a:rPr>
            </a:br>
            <a:r>
              <a:rPr lang="en-US" dirty="0">
                <a:effectLst/>
              </a:rPr>
              <a:t>This figure shows a path in tree Tn−1n T_{n-1}^n Tn−1n​ for a complex case, highlighting the algorithm’s ability to maintain independent paths, which is key for these applications.</a:t>
            </a:r>
          </a:p>
          <a:p>
            <a:pPr>
              <a:buNone/>
            </a:pPr>
            <a:r>
              <a:rPr lang="en-US" dirty="0">
                <a:effectLst/>
              </a:rPr>
              <a:t>The parallel design makes it scalable for large networks, and its optimal complexity ensures efficiency. For our project, this aligns with learning parallel computing and prepares us for Phase 2, where we’ll implement and test this algorithm’s scalability. Imagine this in data centers or secure networks—pretty powerful!</a:t>
            </a:r>
          </a:p>
          <a:p>
            <a:r>
              <a:rPr lang="en-US" i="1" dirty="0">
                <a:effectLst/>
              </a:rPr>
              <a:t>(Transition)</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2E">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025247"/>
            <a:ext cx="7468553" cy="2816066"/>
          </a:xfrm>
          <a:prstGeom prst="rect">
            <a:avLst/>
          </a:prstGeom>
          <a:noFill/>
          <a:ln/>
        </p:spPr>
        <p:txBody>
          <a:bodyPr wrap="square" lIns="0" tIns="0" rIns="0" bIns="0" rtlCol="0" anchor="t"/>
          <a:lstStyle/>
          <a:p>
            <a:pPr marL="0" indent="0" algn="l">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A Parallel Algorithm for Constructing Multiple Independent Spanning Trees in Bubble-Sort Networks</a:t>
            </a:r>
            <a:endParaRPr lang="en-US" sz="4400" dirty="0"/>
          </a:p>
        </p:txBody>
      </p:sp>
      <p:sp>
        <p:nvSpPr>
          <p:cNvPr id="4" name="Text 1"/>
          <p:cNvSpPr/>
          <p:nvPr/>
        </p:nvSpPr>
        <p:spPr>
          <a:xfrm>
            <a:off x="837724" y="4200287"/>
            <a:ext cx="7468553" cy="766048"/>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Authors: Shih-Shun Kao, Ralf Klasing, Ling-Ju Hung, Chia-Wei Lee, Sun-Yuan Hsieh.</a:t>
            </a:r>
            <a:endParaRPr lang="en-US" sz="1850" dirty="0"/>
          </a:p>
        </p:txBody>
      </p:sp>
      <p:sp>
        <p:nvSpPr>
          <p:cNvPr id="5" name="Text 2"/>
          <p:cNvSpPr/>
          <p:nvPr/>
        </p:nvSpPr>
        <p:spPr>
          <a:xfrm>
            <a:off x="837724" y="5235535"/>
            <a:ext cx="7468553" cy="383024"/>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Presented by: </a:t>
            </a:r>
            <a:endParaRPr lang="en-US" sz="1850" dirty="0"/>
          </a:p>
        </p:txBody>
      </p:sp>
      <p:sp>
        <p:nvSpPr>
          <p:cNvPr id="6" name="Text 3"/>
          <p:cNvSpPr/>
          <p:nvPr/>
        </p:nvSpPr>
        <p:spPr>
          <a:xfrm>
            <a:off x="837724" y="5887760"/>
            <a:ext cx="746855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FFFFF"/>
                </a:solidFill>
                <a:latin typeface="PT Sans" pitchFamily="34" charset="0"/>
                <a:ea typeface="PT Sans" pitchFamily="34" charset="-122"/>
                <a:cs typeface="PT Sans" pitchFamily="34" charset="-120"/>
              </a:rPr>
              <a:t>Affan Ali 22i-1215</a:t>
            </a:r>
            <a:endParaRPr lang="en-US" sz="1850" dirty="0"/>
          </a:p>
        </p:txBody>
      </p:sp>
      <p:sp>
        <p:nvSpPr>
          <p:cNvPr id="7" name="Text 4"/>
          <p:cNvSpPr/>
          <p:nvPr/>
        </p:nvSpPr>
        <p:spPr>
          <a:xfrm>
            <a:off x="837724" y="6354485"/>
            <a:ext cx="746855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FFFFF"/>
                </a:solidFill>
                <a:latin typeface="PT Sans" pitchFamily="34" charset="0"/>
                <a:ea typeface="PT Sans" pitchFamily="34" charset="-122"/>
                <a:cs typeface="PT Sans" pitchFamily="34" charset="-120"/>
              </a:rPr>
              <a:t>Abdul Majeed 22i-1216</a:t>
            </a:r>
            <a:endParaRPr lang="en-US" sz="1850" dirty="0"/>
          </a:p>
        </p:txBody>
      </p:sp>
      <p:sp>
        <p:nvSpPr>
          <p:cNvPr id="8" name="Text 5"/>
          <p:cNvSpPr/>
          <p:nvPr/>
        </p:nvSpPr>
        <p:spPr>
          <a:xfrm>
            <a:off x="837724" y="6821210"/>
            <a:ext cx="7468553"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FFFFF"/>
                </a:solidFill>
                <a:latin typeface="PT Sans" pitchFamily="34" charset="0"/>
                <a:ea typeface="PT Sans" pitchFamily="34" charset="-122"/>
                <a:cs typeface="PT Sans" pitchFamily="34" charset="-120"/>
              </a:rPr>
              <a:t>Abdul Wasay 22i-0947 </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37724" y="1846540"/>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Conclusion</a:t>
            </a:r>
            <a:endParaRPr lang="en-US" sz="4400" dirty="0"/>
          </a:p>
        </p:txBody>
      </p:sp>
      <p:sp>
        <p:nvSpPr>
          <p:cNvPr id="3" name="Shape 1"/>
          <p:cNvSpPr/>
          <p:nvPr/>
        </p:nvSpPr>
        <p:spPr>
          <a:xfrm>
            <a:off x="837724" y="3029307"/>
            <a:ext cx="179427" cy="878562"/>
          </a:xfrm>
          <a:prstGeom prst="roundRect">
            <a:avLst>
              <a:gd name="adj" fmla="val 200121"/>
            </a:avLst>
          </a:prstGeom>
          <a:solidFill>
            <a:srgbClr val="00002E"/>
          </a:solidFill>
          <a:ln w="22860">
            <a:solidFill>
              <a:srgbClr val="F2B42D"/>
            </a:solidFill>
            <a:prstDash val="solid"/>
          </a:ln>
        </p:spPr>
        <p:txBody>
          <a:bodyPr/>
          <a:lstStyle/>
          <a:p>
            <a:endParaRPr lang="en-US"/>
          </a:p>
        </p:txBody>
      </p:sp>
      <p:sp>
        <p:nvSpPr>
          <p:cNvPr id="4" name="Text 2"/>
          <p:cNvSpPr/>
          <p:nvPr/>
        </p:nvSpPr>
        <p:spPr>
          <a:xfrm>
            <a:off x="1376124" y="3029307"/>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Semi Bold" pitchFamily="34" charset="0"/>
                <a:ea typeface="Nunito Semi Bold" pitchFamily="34" charset="-122"/>
                <a:cs typeface="Nunito Semi Bold" pitchFamily="34" charset="-120"/>
              </a:rPr>
              <a:t>Addressed Challenge</a:t>
            </a:r>
            <a:endParaRPr lang="en-US" sz="2200" dirty="0"/>
          </a:p>
        </p:txBody>
      </p:sp>
      <p:sp>
        <p:nvSpPr>
          <p:cNvPr id="5" name="Text 3"/>
          <p:cNvSpPr/>
          <p:nvPr/>
        </p:nvSpPr>
        <p:spPr>
          <a:xfrm>
            <a:off x="1376124" y="3524845"/>
            <a:ext cx="12416552" cy="383024"/>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We developed a parallel algorithm for IST construction in bubble-sort networks.</a:t>
            </a:r>
            <a:endParaRPr lang="en-US" sz="1850" dirty="0"/>
          </a:p>
        </p:txBody>
      </p:sp>
      <p:sp>
        <p:nvSpPr>
          <p:cNvPr id="6" name="Shape 4"/>
          <p:cNvSpPr/>
          <p:nvPr/>
        </p:nvSpPr>
        <p:spPr>
          <a:xfrm>
            <a:off x="1196697" y="4147185"/>
            <a:ext cx="179427" cy="878562"/>
          </a:xfrm>
          <a:prstGeom prst="roundRect">
            <a:avLst>
              <a:gd name="adj" fmla="val 200121"/>
            </a:avLst>
          </a:prstGeom>
          <a:solidFill>
            <a:srgbClr val="00002E"/>
          </a:solidFill>
          <a:ln w="22860">
            <a:solidFill>
              <a:srgbClr val="D7425E"/>
            </a:solidFill>
            <a:prstDash val="solid"/>
          </a:ln>
        </p:spPr>
        <p:txBody>
          <a:bodyPr/>
          <a:lstStyle/>
          <a:p>
            <a:endParaRPr lang="en-US"/>
          </a:p>
        </p:txBody>
      </p:sp>
      <p:sp>
        <p:nvSpPr>
          <p:cNvPr id="7" name="Text 5"/>
          <p:cNvSpPr/>
          <p:nvPr/>
        </p:nvSpPr>
        <p:spPr>
          <a:xfrm>
            <a:off x="1735098" y="4147185"/>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Semi Bold" pitchFamily="34" charset="0"/>
                <a:ea typeface="Nunito Semi Bold" pitchFamily="34" charset="-122"/>
                <a:cs typeface="Nunito Semi Bold" pitchFamily="34" charset="-120"/>
              </a:rPr>
              <a:t>Optimal Complexity</a:t>
            </a:r>
            <a:endParaRPr lang="en-US" sz="2200" dirty="0"/>
          </a:p>
        </p:txBody>
      </p:sp>
      <p:sp>
        <p:nvSpPr>
          <p:cNvPr id="8" name="Text 6"/>
          <p:cNvSpPr/>
          <p:nvPr/>
        </p:nvSpPr>
        <p:spPr>
          <a:xfrm>
            <a:off x="1735098" y="4642723"/>
            <a:ext cx="12057578" cy="383024"/>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The algorithm is non-recursive with optimal time complexity.</a:t>
            </a:r>
            <a:endParaRPr lang="en-US" sz="1850" dirty="0"/>
          </a:p>
        </p:txBody>
      </p:sp>
      <p:sp>
        <p:nvSpPr>
          <p:cNvPr id="9" name="Shape 7"/>
          <p:cNvSpPr/>
          <p:nvPr/>
        </p:nvSpPr>
        <p:spPr>
          <a:xfrm>
            <a:off x="1555790" y="5265063"/>
            <a:ext cx="179427" cy="878562"/>
          </a:xfrm>
          <a:prstGeom prst="roundRect">
            <a:avLst>
              <a:gd name="adj" fmla="val 200121"/>
            </a:avLst>
          </a:prstGeom>
          <a:solidFill>
            <a:srgbClr val="00002E"/>
          </a:solidFill>
          <a:ln w="22860">
            <a:solidFill>
              <a:srgbClr val="DD785E"/>
            </a:solidFill>
            <a:prstDash val="solid"/>
          </a:ln>
        </p:spPr>
        <p:txBody>
          <a:bodyPr/>
          <a:lstStyle/>
          <a:p>
            <a:endParaRPr lang="en-US"/>
          </a:p>
        </p:txBody>
      </p:sp>
      <p:sp>
        <p:nvSpPr>
          <p:cNvPr id="10" name="Text 8"/>
          <p:cNvSpPr/>
          <p:nvPr/>
        </p:nvSpPr>
        <p:spPr>
          <a:xfrm>
            <a:off x="2094190" y="5265063"/>
            <a:ext cx="3004661"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Semi Bold" pitchFamily="34" charset="0"/>
                <a:ea typeface="Nunito Semi Bold" pitchFamily="34" charset="-122"/>
                <a:cs typeface="Nunito Semi Bold" pitchFamily="34" charset="-120"/>
              </a:rPr>
              <a:t>Parallelization Strategy</a:t>
            </a:r>
            <a:endParaRPr lang="en-US" sz="2200" dirty="0"/>
          </a:p>
        </p:txBody>
      </p:sp>
      <p:sp>
        <p:nvSpPr>
          <p:cNvPr id="11" name="Text 9"/>
          <p:cNvSpPr/>
          <p:nvPr/>
        </p:nvSpPr>
        <p:spPr>
          <a:xfrm>
            <a:off x="2094190" y="5760601"/>
            <a:ext cx="11698486" cy="383024"/>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We outlined parallelization using METIS, MPI, and OpenMP/OpenCL.</a:t>
            </a:r>
            <a:endParaRPr lang="en-US" sz="1850" dirty="0"/>
          </a:p>
        </p:txBody>
      </p:sp>
      <p:sp>
        <p:nvSpPr>
          <p:cNvPr id="12" name="Rectangle 11">
            <a:extLst>
              <a:ext uri="{FF2B5EF4-FFF2-40B4-BE49-F238E27FC236}">
                <a16:creationId xmlns:a16="http://schemas.microsoft.com/office/drawing/2014/main" id="{0C87C35C-EB8D-E366-1D80-DF776C0FF03D}"/>
              </a:ext>
            </a:extLst>
          </p:cNvPr>
          <p:cNvSpPr/>
          <p:nvPr/>
        </p:nvSpPr>
        <p:spPr>
          <a:xfrm>
            <a:off x="12849101" y="7790213"/>
            <a:ext cx="1638795" cy="320634"/>
          </a:xfrm>
          <a:prstGeom prst="rect">
            <a:avLst/>
          </a:prstGeom>
          <a:solidFill>
            <a:srgbClr val="00002E"/>
          </a:solidFill>
          <a:ln>
            <a:solidFill>
              <a:srgbClr val="0000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837724" y="3140393"/>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References</a:t>
            </a:r>
            <a:endParaRPr lang="en-US" sz="4400" dirty="0"/>
          </a:p>
        </p:txBody>
      </p:sp>
      <p:sp>
        <p:nvSpPr>
          <p:cNvPr id="3" name="Text 1"/>
          <p:cNvSpPr/>
          <p:nvPr/>
        </p:nvSpPr>
        <p:spPr>
          <a:xfrm>
            <a:off x="837724" y="4323159"/>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Kao, S.-S., Klasing, R., Hung, L.-J., Lee, C.-W., &amp; Hsieh, S.-Y. (2023). A parallel algorithm for constructing multiple independent spanning trees in bubble-sort networks. </a:t>
            </a:r>
            <a:r>
              <a:rPr lang="en-US" sz="1850" i="1" dirty="0">
                <a:solidFill>
                  <a:srgbClr val="FFFFFF"/>
                </a:solidFill>
                <a:latin typeface="PT Sans" pitchFamily="34" charset="0"/>
                <a:ea typeface="PT Sans" pitchFamily="34" charset="-122"/>
                <a:cs typeface="PT Sans" pitchFamily="34" charset="-120"/>
              </a:rPr>
              <a:t>Journal of Parallel and Distributed Computing</a:t>
            </a:r>
            <a:r>
              <a:rPr lang="en-US" sz="1850" dirty="0">
                <a:solidFill>
                  <a:srgbClr val="FFFFFF"/>
                </a:solidFill>
                <a:latin typeface="PT Sans" pitchFamily="34" charset="0"/>
                <a:ea typeface="PT Sans" pitchFamily="34" charset="-122"/>
                <a:cs typeface="PT Sans" pitchFamily="34" charset="-120"/>
              </a:rPr>
              <a:t>.</a:t>
            </a:r>
            <a:endParaRPr lang="en-US" sz="1850" dirty="0"/>
          </a:p>
        </p:txBody>
      </p:sp>
      <p:sp>
        <p:nvSpPr>
          <p:cNvPr id="4" name="Rectangle 3">
            <a:extLst>
              <a:ext uri="{FF2B5EF4-FFF2-40B4-BE49-F238E27FC236}">
                <a16:creationId xmlns:a16="http://schemas.microsoft.com/office/drawing/2014/main" id="{CD3E1E29-D420-DDF9-CE15-AED69326020B}"/>
              </a:ext>
            </a:extLst>
          </p:cNvPr>
          <p:cNvSpPr/>
          <p:nvPr/>
        </p:nvSpPr>
        <p:spPr>
          <a:xfrm>
            <a:off x="12849101" y="7790213"/>
            <a:ext cx="1638795" cy="320634"/>
          </a:xfrm>
          <a:prstGeom prst="rect">
            <a:avLst/>
          </a:prstGeom>
          <a:solidFill>
            <a:srgbClr val="00002E"/>
          </a:solidFill>
          <a:ln>
            <a:solidFill>
              <a:srgbClr val="0000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duotone>
              <a:prstClr val="black"/>
              <a:srgbClr val="FFFFFF">
                <a:tint val="45000"/>
                <a:satMod val="400000"/>
              </a:srgbClr>
            </a:duotone>
          </a:blip>
          <a:stretch>
            <a:fillRect/>
          </a:stretch>
        </p:blipFill>
        <p:spPr>
          <a:xfrm>
            <a:off x="0" y="0"/>
            <a:ext cx="14630400" cy="2908697"/>
          </a:xfrm>
          <a:prstGeom prst="rect">
            <a:avLst/>
          </a:prstGeom>
        </p:spPr>
      </p:pic>
      <p:sp>
        <p:nvSpPr>
          <p:cNvPr id="4" name="Text 0"/>
          <p:cNvSpPr/>
          <p:nvPr/>
        </p:nvSpPr>
        <p:spPr>
          <a:xfrm>
            <a:off x="814388" y="3550087"/>
            <a:ext cx="9473089" cy="684371"/>
          </a:xfrm>
          <a:prstGeom prst="rect">
            <a:avLst/>
          </a:prstGeom>
          <a:noFill/>
          <a:ln/>
        </p:spPr>
        <p:txBody>
          <a:bodyPr wrap="none" lIns="0" tIns="0" rIns="0" bIns="0" rtlCol="0" anchor="t"/>
          <a:lstStyle/>
          <a:p>
            <a:pPr marL="0" indent="0" algn="l">
              <a:lnSpc>
                <a:spcPts val="5350"/>
              </a:lnSpc>
              <a:buNone/>
            </a:pPr>
            <a:r>
              <a:rPr lang="en-US" sz="4300" dirty="0">
                <a:solidFill>
                  <a:srgbClr val="FFFFFF"/>
                </a:solidFill>
                <a:latin typeface="Nunito Semi Bold" pitchFamily="34" charset="0"/>
                <a:ea typeface="Nunito Semi Bold" pitchFamily="34" charset="-122"/>
                <a:cs typeface="Nunito Semi Bold" pitchFamily="34" charset="-120"/>
              </a:rPr>
              <a:t>Introduction to Bubble-Sort Networks</a:t>
            </a:r>
            <a:endParaRPr lang="en-US" sz="4300" dirty="0"/>
          </a:p>
        </p:txBody>
      </p:sp>
      <p:pic>
        <p:nvPicPr>
          <p:cNvPr id="3" name="Image 1" descr="preencoded.png"/>
          <p:cNvPicPr>
            <a:picLocks noChangeAspect="1"/>
          </p:cNvPicPr>
          <p:nvPr/>
        </p:nvPicPr>
        <p:blipFill>
          <a:blip r:embed="rId4"/>
          <a:srcRect b="8236"/>
          <a:stretch/>
        </p:blipFill>
        <p:spPr>
          <a:xfrm>
            <a:off x="4442319" y="0"/>
            <a:ext cx="5745761" cy="2908698"/>
          </a:xfrm>
          <a:prstGeom prst="rect">
            <a:avLst/>
          </a:prstGeom>
        </p:spPr>
      </p:pic>
      <p:sp>
        <p:nvSpPr>
          <p:cNvPr id="5" name="Text 1"/>
          <p:cNvSpPr/>
          <p:nvPr/>
        </p:nvSpPr>
        <p:spPr>
          <a:xfrm>
            <a:off x="814388" y="4583430"/>
            <a:ext cx="13001625" cy="744379"/>
          </a:xfrm>
          <a:prstGeom prst="rect">
            <a:avLst/>
          </a:prstGeom>
          <a:noFill/>
          <a:ln/>
        </p:spPr>
        <p:txBody>
          <a:bodyPr wrap="square" lIns="0" tIns="0" rIns="0" bIns="0" rtlCol="0" anchor="t"/>
          <a:lstStyle/>
          <a:p>
            <a:pPr marL="0" indent="0" algn="l">
              <a:lnSpc>
                <a:spcPts val="2900"/>
              </a:lnSpc>
              <a:buNone/>
            </a:pPr>
            <a:r>
              <a:rPr lang="en-US" sz="1800" dirty="0">
                <a:solidFill>
                  <a:srgbClr val="FFFFFF"/>
                </a:solidFill>
                <a:latin typeface="PT Sans" pitchFamily="34" charset="0"/>
                <a:ea typeface="PT Sans" pitchFamily="34" charset="-122"/>
                <a:cs typeface="PT Sans" pitchFamily="34" charset="-120"/>
              </a:rPr>
              <a:t>Bubble-sort network ( B_n ) is a Cayley graph. Vertices are permutations of ( {1, 2, ..., n} ). Edges connect permutations differing by adjacent transpositions.</a:t>
            </a:r>
            <a:endParaRPr lang="en-US" sz="1800" dirty="0"/>
          </a:p>
        </p:txBody>
      </p:sp>
      <p:sp>
        <p:nvSpPr>
          <p:cNvPr id="6" name="Text 2"/>
          <p:cNvSpPr/>
          <p:nvPr/>
        </p:nvSpPr>
        <p:spPr>
          <a:xfrm>
            <a:off x="814388" y="5589508"/>
            <a:ext cx="13001625" cy="372189"/>
          </a:xfrm>
          <a:prstGeom prst="rect">
            <a:avLst/>
          </a:prstGeom>
          <a:noFill/>
          <a:ln/>
        </p:spPr>
        <p:txBody>
          <a:bodyPr wrap="none" lIns="0" tIns="0" rIns="0" bIns="0" rtlCol="0" anchor="t"/>
          <a:lstStyle/>
          <a:p>
            <a:pPr marL="0" indent="0" algn="l">
              <a:lnSpc>
                <a:spcPts val="2900"/>
              </a:lnSpc>
              <a:buNone/>
            </a:pPr>
            <a:r>
              <a:rPr lang="en-US" sz="1800" dirty="0">
                <a:solidFill>
                  <a:srgbClr val="FFFFFF"/>
                </a:solidFill>
                <a:latin typeface="PT Sans" pitchFamily="34" charset="0"/>
                <a:ea typeface="PT Sans" pitchFamily="34" charset="-122"/>
                <a:cs typeface="PT Sans" pitchFamily="34" charset="-120"/>
              </a:rPr>
              <a:t>Key properties include ( n! ) vertices, connectivity of ( n-1 ), and diameter of ( n(n-1)/2 ).</a:t>
            </a:r>
            <a:endParaRPr lang="en-US" sz="1800" dirty="0"/>
          </a:p>
        </p:txBody>
      </p:sp>
      <p:sp>
        <p:nvSpPr>
          <p:cNvPr id="7" name="Shape 3"/>
          <p:cNvSpPr/>
          <p:nvPr/>
        </p:nvSpPr>
        <p:spPr>
          <a:xfrm>
            <a:off x="814388" y="6223397"/>
            <a:ext cx="6384488" cy="1364813"/>
          </a:xfrm>
          <a:prstGeom prst="roundRect">
            <a:avLst>
              <a:gd name="adj" fmla="val 25575"/>
            </a:avLst>
          </a:prstGeom>
          <a:solidFill>
            <a:srgbClr val="00002E"/>
          </a:solidFill>
          <a:ln w="22860">
            <a:solidFill>
              <a:srgbClr val="F2B42D"/>
            </a:solidFill>
            <a:prstDash val="solid"/>
          </a:ln>
        </p:spPr>
        <p:txBody>
          <a:bodyPr/>
          <a:lstStyle/>
          <a:p>
            <a:endParaRPr lang="en-US"/>
          </a:p>
        </p:txBody>
      </p:sp>
      <p:sp>
        <p:nvSpPr>
          <p:cNvPr id="8" name="Text 4"/>
          <p:cNvSpPr/>
          <p:nvPr/>
        </p:nvSpPr>
        <p:spPr>
          <a:xfrm>
            <a:off x="1069896" y="6478905"/>
            <a:ext cx="2737604" cy="342067"/>
          </a:xfrm>
          <a:prstGeom prst="rect">
            <a:avLst/>
          </a:prstGeom>
          <a:noFill/>
          <a:ln/>
        </p:spPr>
        <p:txBody>
          <a:bodyPr wrap="none" lIns="0" tIns="0" rIns="0" bIns="0" rtlCol="0" anchor="t"/>
          <a:lstStyle/>
          <a:p>
            <a:pPr marL="0" indent="0" algn="l">
              <a:lnSpc>
                <a:spcPts val="2650"/>
              </a:lnSpc>
              <a:buNone/>
            </a:pPr>
            <a:r>
              <a:rPr lang="en-US" sz="2150" dirty="0">
                <a:solidFill>
                  <a:srgbClr val="FFFFFF"/>
                </a:solidFill>
                <a:latin typeface="Nunito Semi Bold" pitchFamily="34" charset="0"/>
                <a:ea typeface="Nunito Semi Bold" pitchFamily="34" charset="-122"/>
                <a:cs typeface="Nunito Semi Bold" pitchFamily="34" charset="-120"/>
              </a:rPr>
              <a:t>Vertex-transitive</a:t>
            </a:r>
            <a:endParaRPr lang="en-US" sz="2150" dirty="0"/>
          </a:p>
        </p:txBody>
      </p:sp>
      <p:sp>
        <p:nvSpPr>
          <p:cNvPr id="9" name="Text 5"/>
          <p:cNvSpPr/>
          <p:nvPr/>
        </p:nvSpPr>
        <p:spPr>
          <a:xfrm>
            <a:off x="1069896" y="6960513"/>
            <a:ext cx="5873472" cy="372189"/>
          </a:xfrm>
          <a:prstGeom prst="rect">
            <a:avLst/>
          </a:prstGeom>
          <a:noFill/>
          <a:ln/>
        </p:spPr>
        <p:txBody>
          <a:bodyPr wrap="none" lIns="0" tIns="0" rIns="0" bIns="0" rtlCol="0" anchor="t"/>
          <a:lstStyle/>
          <a:p>
            <a:pPr marL="0" indent="0" algn="l">
              <a:lnSpc>
                <a:spcPts val="2900"/>
              </a:lnSpc>
              <a:buNone/>
            </a:pPr>
            <a:r>
              <a:rPr lang="en-US" sz="1800" dirty="0">
                <a:solidFill>
                  <a:srgbClr val="FFFFFF"/>
                </a:solidFill>
                <a:latin typeface="PT Sans" pitchFamily="34" charset="0"/>
                <a:ea typeface="PT Sans" pitchFamily="34" charset="-122"/>
                <a:cs typeface="PT Sans" pitchFamily="34" charset="-120"/>
              </a:rPr>
              <a:t>Vertex-transitive for ( n </a:t>
            </a:r>
            <a:r>
              <a:rPr lang="en-US" dirty="0">
                <a:solidFill>
                  <a:srgbClr val="FFFFFF"/>
                </a:solidFill>
                <a:latin typeface="PT Sans" pitchFamily="34" charset="0"/>
                <a:ea typeface="PT Sans" pitchFamily="34" charset="-122"/>
                <a:cs typeface="PT Sans" pitchFamily="34" charset="-120"/>
              </a:rPr>
              <a:t>&gt;=</a:t>
            </a:r>
            <a:r>
              <a:rPr lang="en-US" sz="1800" dirty="0">
                <a:solidFill>
                  <a:srgbClr val="FFFFFF"/>
                </a:solidFill>
                <a:latin typeface="PT Sans" pitchFamily="34" charset="0"/>
                <a:ea typeface="PT Sans" pitchFamily="34" charset="-122"/>
                <a:cs typeface="PT Sans" pitchFamily="34" charset="-120"/>
              </a:rPr>
              <a:t> 4 ), but not edge-transitive.</a:t>
            </a:r>
            <a:endParaRPr lang="en-US" sz="1800" dirty="0"/>
          </a:p>
        </p:txBody>
      </p:sp>
      <p:sp>
        <p:nvSpPr>
          <p:cNvPr id="10" name="Shape 6"/>
          <p:cNvSpPr/>
          <p:nvPr/>
        </p:nvSpPr>
        <p:spPr>
          <a:xfrm>
            <a:off x="7431524" y="6223397"/>
            <a:ext cx="6384488" cy="1364813"/>
          </a:xfrm>
          <a:prstGeom prst="roundRect">
            <a:avLst>
              <a:gd name="adj" fmla="val 25575"/>
            </a:avLst>
          </a:prstGeom>
          <a:solidFill>
            <a:srgbClr val="00002E"/>
          </a:solidFill>
          <a:ln w="22860">
            <a:solidFill>
              <a:srgbClr val="D7425E"/>
            </a:solidFill>
            <a:prstDash val="solid"/>
          </a:ln>
        </p:spPr>
        <p:txBody>
          <a:bodyPr/>
          <a:lstStyle/>
          <a:p>
            <a:endParaRPr lang="en-US"/>
          </a:p>
        </p:txBody>
      </p:sp>
      <p:sp>
        <p:nvSpPr>
          <p:cNvPr id="11" name="Text 7"/>
          <p:cNvSpPr/>
          <p:nvPr/>
        </p:nvSpPr>
        <p:spPr>
          <a:xfrm>
            <a:off x="7687032" y="6478905"/>
            <a:ext cx="2737604" cy="342067"/>
          </a:xfrm>
          <a:prstGeom prst="rect">
            <a:avLst/>
          </a:prstGeom>
          <a:noFill/>
          <a:ln/>
        </p:spPr>
        <p:txBody>
          <a:bodyPr wrap="none" lIns="0" tIns="0" rIns="0" bIns="0" rtlCol="0" anchor="t"/>
          <a:lstStyle/>
          <a:p>
            <a:pPr marL="0" indent="0" algn="l">
              <a:lnSpc>
                <a:spcPts val="2650"/>
              </a:lnSpc>
              <a:buNone/>
            </a:pPr>
            <a:r>
              <a:rPr lang="en-US" sz="2150" dirty="0">
                <a:solidFill>
                  <a:srgbClr val="FFFFFF"/>
                </a:solidFill>
                <a:latin typeface="Nunito Semi Bold" pitchFamily="34" charset="0"/>
                <a:ea typeface="Nunito Semi Bold" pitchFamily="34" charset="-122"/>
                <a:cs typeface="Nunito Semi Bold" pitchFamily="34" charset="-120"/>
              </a:rPr>
              <a:t>Significance</a:t>
            </a:r>
            <a:endParaRPr lang="en-US" sz="2150" dirty="0"/>
          </a:p>
        </p:txBody>
      </p:sp>
      <p:sp>
        <p:nvSpPr>
          <p:cNvPr id="12" name="Text 8"/>
          <p:cNvSpPr/>
          <p:nvPr/>
        </p:nvSpPr>
        <p:spPr>
          <a:xfrm>
            <a:off x="7687032" y="6960513"/>
            <a:ext cx="5873472" cy="372189"/>
          </a:xfrm>
          <a:prstGeom prst="rect">
            <a:avLst/>
          </a:prstGeom>
          <a:noFill/>
          <a:ln/>
        </p:spPr>
        <p:txBody>
          <a:bodyPr wrap="none" lIns="0" tIns="0" rIns="0" bIns="0" rtlCol="0" anchor="t"/>
          <a:lstStyle/>
          <a:p>
            <a:pPr marL="0" indent="0" algn="l">
              <a:lnSpc>
                <a:spcPts val="2900"/>
              </a:lnSpc>
              <a:buNone/>
            </a:pPr>
            <a:r>
              <a:rPr lang="en-US" sz="1800" dirty="0">
                <a:solidFill>
                  <a:srgbClr val="FFFFFF"/>
                </a:solidFill>
                <a:latin typeface="PT Sans" pitchFamily="34" charset="0"/>
                <a:ea typeface="PT Sans" pitchFamily="34" charset="-122"/>
                <a:cs typeface="PT Sans" pitchFamily="34" charset="-120"/>
              </a:rPr>
              <a:t>Used in parallel computing for interconnection networks.</a:t>
            </a:r>
            <a:endParaRPr lang="en-US" sz="1800" dirty="0"/>
          </a:p>
        </p:txBody>
      </p:sp>
      <p:sp>
        <p:nvSpPr>
          <p:cNvPr id="13" name="Rectangle 12">
            <a:extLst>
              <a:ext uri="{FF2B5EF4-FFF2-40B4-BE49-F238E27FC236}">
                <a16:creationId xmlns:a16="http://schemas.microsoft.com/office/drawing/2014/main" id="{D3FEEF08-27AB-18B8-8B0B-54030B9D297C}"/>
              </a:ext>
            </a:extLst>
          </p:cNvPr>
          <p:cNvSpPr/>
          <p:nvPr/>
        </p:nvSpPr>
        <p:spPr>
          <a:xfrm>
            <a:off x="12849101" y="7790213"/>
            <a:ext cx="1638795" cy="320634"/>
          </a:xfrm>
          <a:prstGeom prst="rect">
            <a:avLst/>
          </a:prstGeom>
          <a:solidFill>
            <a:srgbClr val="00002E"/>
          </a:solidFill>
          <a:ln>
            <a:solidFill>
              <a:srgbClr val="0000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773391" y="-1"/>
            <a:ext cx="4203865" cy="8204603"/>
          </a:xfrm>
          <a:prstGeom prst="rect">
            <a:avLst/>
          </a:prstGeom>
        </p:spPr>
      </p:pic>
      <p:sp>
        <p:nvSpPr>
          <p:cNvPr id="4" name="Text 0"/>
          <p:cNvSpPr/>
          <p:nvPr/>
        </p:nvSpPr>
        <p:spPr>
          <a:xfrm>
            <a:off x="837724" y="1472089"/>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Problem Addressed</a:t>
            </a:r>
            <a:endParaRPr lang="en-US" sz="4400" dirty="0"/>
          </a:p>
        </p:txBody>
      </p:sp>
      <p:sp>
        <p:nvSpPr>
          <p:cNvPr id="5" name="Text 1"/>
          <p:cNvSpPr/>
          <p:nvPr/>
        </p:nvSpPr>
        <p:spPr>
          <a:xfrm>
            <a:off x="837724" y="2535079"/>
            <a:ext cx="7468553" cy="766048"/>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Constructing multiple independent spanning trees (ISTs) in bubble-sort networks.</a:t>
            </a:r>
            <a:endParaRPr lang="en-US" sz="1850" dirty="0"/>
          </a:p>
        </p:txBody>
      </p:sp>
      <p:sp>
        <p:nvSpPr>
          <p:cNvPr id="6" name="Text 2"/>
          <p:cNvSpPr/>
          <p:nvPr/>
        </p:nvSpPr>
        <p:spPr>
          <a:xfrm>
            <a:off x="837724" y="3570327"/>
            <a:ext cx="7468553" cy="383024"/>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ISTs enhance network reliability and security by providing disjoint paths.</a:t>
            </a:r>
            <a:endParaRPr lang="en-US" sz="1850" dirty="0"/>
          </a:p>
        </p:txBody>
      </p:sp>
      <p:sp>
        <p:nvSpPr>
          <p:cNvPr id="7" name="Shape 3"/>
          <p:cNvSpPr/>
          <p:nvPr/>
        </p:nvSpPr>
        <p:spPr>
          <a:xfrm>
            <a:off x="837724" y="4491752"/>
            <a:ext cx="538520" cy="538520"/>
          </a:xfrm>
          <a:prstGeom prst="roundRect">
            <a:avLst>
              <a:gd name="adj" fmla="val 66677"/>
            </a:avLst>
          </a:prstGeom>
          <a:solidFill>
            <a:srgbClr val="00002E"/>
          </a:solidFill>
          <a:ln w="22860">
            <a:solidFill>
              <a:srgbClr val="F2B42D"/>
            </a:solidFill>
            <a:prstDash val="solid"/>
          </a:ln>
        </p:spPr>
        <p:txBody>
          <a:bodyPr/>
          <a:lstStyle/>
          <a:p>
            <a:endParaRPr lang="en-US"/>
          </a:p>
        </p:txBody>
      </p:sp>
      <p:sp>
        <p:nvSpPr>
          <p:cNvPr id="8" name="Text 4"/>
          <p:cNvSpPr/>
          <p:nvPr/>
        </p:nvSpPr>
        <p:spPr>
          <a:xfrm>
            <a:off x="937974" y="4549735"/>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FFFFFF"/>
                </a:solidFill>
                <a:latin typeface="Nunito Semi Bold" pitchFamily="34" charset="0"/>
                <a:ea typeface="Nunito Semi Bold" pitchFamily="34" charset="-122"/>
                <a:cs typeface="Nunito Semi Bold" pitchFamily="34" charset="-120"/>
              </a:rPr>
              <a:t>1</a:t>
            </a:r>
            <a:endParaRPr lang="en-US" sz="2650" dirty="0"/>
          </a:p>
        </p:txBody>
      </p:sp>
      <p:sp>
        <p:nvSpPr>
          <p:cNvPr id="9" name="Text 5"/>
          <p:cNvSpPr/>
          <p:nvPr/>
        </p:nvSpPr>
        <p:spPr>
          <a:xfrm>
            <a:off x="1615559" y="4491752"/>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Semi Bold" pitchFamily="34" charset="0"/>
                <a:ea typeface="Nunito Semi Bold" pitchFamily="34" charset="-122"/>
                <a:cs typeface="Nunito Semi Bold" pitchFamily="34" charset="-120"/>
              </a:rPr>
              <a:t>Applications</a:t>
            </a:r>
            <a:endParaRPr lang="en-US" sz="2200" dirty="0"/>
          </a:p>
        </p:txBody>
      </p:sp>
      <p:sp>
        <p:nvSpPr>
          <p:cNvPr id="10" name="Text 6"/>
          <p:cNvSpPr/>
          <p:nvPr/>
        </p:nvSpPr>
        <p:spPr>
          <a:xfrm>
            <a:off x="1615559" y="4987290"/>
            <a:ext cx="6690717" cy="383024"/>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Fault tolerance and secure data transmission.</a:t>
            </a:r>
            <a:endParaRPr lang="en-US" sz="1850" dirty="0"/>
          </a:p>
        </p:txBody>
      </p:sp>
      <p:sp>
        <p:nvSpPr>
          <p:cNvPr id="11" name="Shape 7"/>
          <p:cNvSpPr/>
          <p:nvPr/>
        </p:nvSpPr>
        <p:spPr>
          <a:xfrm>
            <a:off x="837724" y="5878830"/>
            <a:ext cx="538520" cy="538520"/>
          </a:xfrm>
          <a:prstGeom prst="roundRect">
            <a:avLst>
              <a:gd name="adj" fmla="val 66677"/>
            </a:avLst>
          </a:prstGeom>
          <a:solidFill>
            <a:srgbClr val="00002E"/>
          </a:solidFill>
          <a:ln w="22860">
            <a:solidFill>
              <a:srgbClr val="D7425E"/>
            </a:solidFill>
            <a:prstDash val="solid"/>
          </a:ln>
        </p:spPr>
        <p:txBody>
          <a:bodyPr/>
          <a:lstStyle/>
          <a:p>
            <a:endParaRPr lang="en-US"/>
          </a:p>
        </p:txBody>
      </p:sp>
      <p:sp>
        <p:nvSpPr>
          <p:cNvPr id="12" name="Text 8"/>
          <p:cNvSpPr/>
          <p:nvPr/>
        </p:nvSpPr>
        <p:spPr>
          <a:xfrm>
            <a:off x="937974" y="5936813"/>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FFFFFF"/>
                </a:solidFill>
                <a:latin typeface="Nunito Semi Bold" pitchFamily="34" charset="0"/>
                <a:ea typeface="Nunito Semi Bold" pitchFamily="34" charset="-122"/>
                <a:cs typeface="Nunito Semi Bold" pitchFamily="34" charset="-120"/>
              </a:rPr>
              <a:t>2</a:t>
            </a:r>
            <a:endParaRPr lang="en-US" sz="2650" dirty="0"/>
          </a:p>
        </p:txBody>
      </p:sp>
      <p:sp>
        <p:nvSpPr>
          <p:cNvPr id="13" name="Text 9"/>
          <p:cNvSpPr/>
          <p:nvPr/>
        </p:nvSpPr>
        <p:spPr>
          <a:xfrm>
            <a:off x="1615559" y="5878830"/>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Semi Bold" pitchFamily="34" charset="0"/>
                <a:ea typeface="Nunito Semi Bold" pitchFamily="34" charset="-122"/>
                <a:cs typeface="Nunito Semi Bold" pitchFamily="34" charset="-120"/>
              </a:rPr>
              <a:t>Challenge</a:t>
            </a:r>
            <a:endParaRPr lang="en-US" sz="2200" dirty="0"/>
          </a:p>
        </p:txBody>
      </p:sp>
      <p:sp>
        <p:nvSpPr>
          <p:cNvPr id="14" name="Text 10"/>
          <p:cNvSpPr/>
          <p:nvPr/>
        </p:nvSpPr>
        <p:spPr>
          <a:xfrm>
            <a:off x="1615559" y="6374368"/>
            <a:ext cx="6690717" cy="383024"/>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Previous algorithm was recursive, making parallelization difficult.</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2108716"/>
            <a:ext cx="7319486"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Proposed Parallel Algorithm</a:t>
            </a:r>
            <a:endParaRPr lang="en-US" sz="4400" dirty="0"/>
          </a:p>
        </p:txBody>
      </p:sp>
      <p:sp>
        <p:nvSpPr>
          <p:cNvPr id="4" name="Text 1"/>
          <p:cNvSpPr/>
          <p:nvPr/>
        </p:nvSpPr>
        <p:spPr>
          <a:xfrm>
            <a:off x="837724" y="3171706"/>
            <a:ext cx="7468553" cy="766048"/>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Algorithm 1 constructs ( n-1 ) ISTs rooted at the identity permutation ( 1_n = 12...n ).</a:t>
            </a:r>
            <a:endParaRPr lang="en-US" sz="1850" dirty="0"/>
          </a:p>
        </p:txBody>
      </p:sp>
      <p:sp>
        <p:nvSpPr>
          <p:cNvPr id="5" name="Text 2"/>
          <p:cNvSpPr/>
          <p:nvPr/>
        </p:nvSpPr>
        <p:spPr>
          <a:xfrm>
            <a:off x="837724" y="4206954"/>
            <a:ext cx="7468553" cy="383024"/>
          </a:xfrm>
          <a:prstGeom prst="rect">
            <a:avLst/>
          </a:prstGeom>
          <a:noFill/>
          <a:ln/>
        </p:spPr>
        <p:txBody>
          <a:bodyPr wrap="non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Key features: Non-recursive and fully parallelized.</a:t>
            </a:r>
            <a:endParaRPr lang="en-US" sz="1850" dirty="0"/>
          </a:p>
        </p:txBody>
      </p:sp>
      <p:pic>
        <p:nvPicPr>
          <p:cNvPr id="6" name="Image 1" descr="preencoded.png"/>
          <p:cNvPicPr>
            <a:picLocks noChangeAspect="1"/>
          </p:cNvPicPr>
          <p:nvPr/>
        </p:nvPicPr>
        <p:blipFill>
          <a:blip r:embed="rId4"/>
          <a:stretch>
            <a:fillRect/>
          </a:stretch>
        </p:blipFill>
        <p:spPr>
          <a:xfrm>
            <a:off x="837724" y="4900970"/>
            <a:ext cx="598408" cy="598408"/>
          </a:xfrm>
          <a:prstGeom prst="rect">
            <a:avLst/>
          </a:prstGeom>
        </p:spPr>
      </p:pic>
      <p:sp>
        <p:nvSpPr>
          <p:cNvPr id="7" name="Text 3"/>
          <p:cNvSpPr/>
          <p:nvPr/>
        </p:nvSpPr>
        <p:spPr>
          <a:xfrm>
            <a:off x="1675448" y="4859179"/>
            <a:ext cx="2717006"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Semi Bold" pitchFamily="34" charset="0"/>
                <a:ea typeface="Nunito Semi Bold" pitchFamily="34" charset="-122"/>
                <a:cs typeface="Nunito Semi Bold" pitchFamily="34" charset="-120"/>
              </a:rPr>
              <a:t>Auxiliary Functions</a:t>
            </a:r>
            <a:endParaRPr lang="en-US" sz="2200" dirty="0"/>
          </a:p>
        </p:txBody>
      </p:sp>
      <p:sp>
        <p:nvSpPr>
          <p:cNvPr id="8" name="Text 4"/>
          <p:cNvSpPr/>
          <p:nvPr/>
        </p:nvSpPr>
        <p:spPr>
          <a:xfrm>
            <a:off x="1675448" y="5354717"/>
            <a:ext cx="2717006" cy="766048"/>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FindPosition and Swap determine the parent.</a:t>
            </a:r>
            <a:endParaRPr lang="en-US" sz="1850" dirty="0"/>
          </a:p>
        </p:txBody>
      </p:sp>
      <p:pic>
        <p:nvPicPr>
          <p:cNvPr id="9" name="Image 2" descr="preencoded.png"/>
          <p:cNvPicPr>
            <a:picLocks noChangeAspect="1"/>
          </p:cNvPicPr>
          <p:nvPr/>
        </p:nvPicPr>
        <p:blipFill>
          <a:blip r:embed="rId5"/>
          <a:stretch>
            <a:fillRect/>
          </a:stretch>
        </p:blipFill>
        <p:spPr>
          <a:xfrm>
            <a:off x="4751427" y="4900970"/>
            <a:ext cx="598408" cy="598408"/>
          </a:xfrm>
          <a:prstGeom prst="rect">
            <a:avLst/>
          </a:prstGeom>
        </p:spPr>
      </p:pic>
      <p:sp>
        <p:nvSpPr>
          <p:cNvPr id="10" name="Text 5"/>
          <p:cNvSpPr/>
          <p:nvPr/>
        </p:nvSpPr>
        <p:spPr>
          <a:xfrm>
            <a:off x="5589151" y="4859179"/>
            <a:ext cx="2717125" cy="351949"/>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Nunito Semi Bold" pitchFamily="34" charset="0"/>
                <a:ea typeface="Nunito Semi Bold" pitchFamily="34" charset="-122"/>
                <a:cs typeface="Nunito Semi Bold" pitchFamily="34" charset="-120"/>
              </a:rPr>
              <a:t>Pre-processing</a:t>
            </a:r>
            <a:endParaRPr lang="en-US" sz="2200" dirty="0"/>
          </a:p>
        </p:txBody>
      </p:sp>
      <p:sp>
        <p:nvSpPr>
          <p:cNvPr id="11" name="Text 6"/>
          <p:cNvSpPr/>
          <p:nvPr/>
        </p:nvSpPr>
        <p:spPr>
          <a:xfrm>
            <a:off x="5589151" y="5354717"/>
            <a:ext cx="2717125" cy="766048"/>
          </a:xfrm>
          <a:prstGeom prst="rect">
            <a:avLst/>
          </a:prstGeom>
          <a:noFill/>
          <a:ln/>
        </p:spPr>
        <p:txBody>
          <a:bodyPr wrap="square" lIns="0" tIns="0" rIns="0" bIns="0" rtlCol="0" anchor="t"/>
          <a:lstStyle/>
          <a:p>
            <a:pPr marL="0" indent="0" algn="l">
              <a:lnSpc>
                <a:spcPts val="3000"/>
              </a:lnSpc>
              <a:buNone/>
            </a:pPr>
            <a:r>
              <a:rPr lang="en-US" sz="1850" dirty="0">
                <a:solidFill>
                  <a:srgbClr val="FFFFFF"/>
                </a:solidFill>
                <a:latin typeface="PT Sans" pitchFamily="34" charset="0"/>
                <a:ea typeface="PT Sans" pitchFamily="34" charset="-122"/>
                <a:cs typeface="PT Sans" pitchFamily="34" charset="-120"/>
              </a:rPr>
              <a:t>Computes inverse permutation in  O(n) time.</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458"/>
          </a:xfrm>
          <a:prstGeom prst="rect">
            <a:avLst/>
          </a:prstGeom>
        </p:spPr>
      </p:pic>
      <p:pic>
        <p:nvPicPr>
          <p:cNvPr id="3" name="Image 1" descr="preencoded.png"/>
          <p:cNvPicPr>
            <a:picLocks noChangeAspect="1"/>
          </p:cNvPicPr>
          <p:nvPr/>
        </p:nvPicPr>
        <p:blipFill>
          <a:blip r:embed="rId4"/>
          <a:stretch>
            <a:fillRect/>
          </a:stretch>
        </p:blipFill>
        <p:spPr>
          <a:xfrm>
            <a:off x="-8577" y="2125683"/>
            <a:ext cx="5486399" cy="3968684"/>
          </a:xfrm>
          <a:prstGeom prst="rect">
            <a:avLst/>
          </a:prstGeom>
        </p:spPr>
      </p:pic>
      <p:sp>
        <p:nvSpPr>
          <p:cNvPr id="4" name="Text 0"/>
          <p:cNvSpPr/>
          <p:nvPr/>
        </p:nvSpPr>
        <p:spPr>
          <a:xfrm>
            <a:off x="6266378" y="612815"/>
            <a:ext cx="5243989" cy="655439"/>
          </a:xfrm>
          <a:prstGeom prst="rect">
            <a:avLst/>
          </a:prstGeom>
          <a:noFill/>
          <a:ln/>
        </p:spPr>
        <p:txBody>
          <a:bodyPr wrap="none" lIns="0" tIns="0" rIns="0" bIns="0" rtlCol="0" anchor="t"/>
          <a:lstStyle/>
          <a:p>
            <a:pPr marL="0" indent="0" algn="l">
              <a:lnSpc>
                <a:spcPts val="5150"/>
              </a:lnSpc>
              <a:buNone/>
            </a:pPr>
            <a:r>
              <a:rPr lang="en-US" sz="4100" dirty="0">
                <a:solidFill>
                  <a:srgbClr val="FFFFFF"/>
                </a:solidFill>
                <a:latin typeface="Nunito Semi Bold" pitchFamily="34" charset="0"/>
                <a:ea typeface="Nunito Semi Bold" pitchFamily="34" charset="-122"/>
                <a:cs typeface="Nunito Semi Bold" pitchFamily="34" charset="-120"/>
              </a:rPr>
              <a:t>Algorithm Workflow</a:t>
            </a:r>
            <a:endParaRPr lang="en-US" sz="4100" dirty="0"/>
          </a:p>
        </p:txBody>
      </p:sp>
      <p:sp>
        <p:nvSpPr>
          <p:cNvPr id="5" name="Text 1"/>
          <p:cNvSpPr/>
          <p:nvPr/>
        </p:nvSpPr>
        <p:spPr>
          <a:xfrm>
            <a:off x="6266378" y="1602462"/>
            <a:ext cx="7584043" cy="356592"/>
          </a:xfrm>
          <a:prstGeom prst="rect">
            <a:avLst/>
          </a:prstGeom>
          <a:noFill/>
          <a:ln/>
        </p:spPr>
        <p:txBody>
          <a:bodyPr wrap="none" lIns="0" tIns="0" rIns="0" bIns="0" rtlCol="0" anchor="t"/>
          <a:lstStyle/>
          <a:p>
            <a:pPr marL="0" indent="0" algn="l">
              <a:lnSpc>
                <a:spcPts val="2800"/>
              </a:lnSpc>
              <a:buNone/>
            </a:pPr>
            <a:r>
              <a:rPr lang="en-US" sz="1750" dirty="0">
                <a:solidFill>
                  <a:srgbClr val="FFFFFF"/>
                </a:solidFill>
                <a:latin typeface="PT Sans" pitchFamily="34" charset="0"/>
                <a:ea typeface="PT Sans" pitchFamily="34" charset="-122"/>
                <a:cs typeface="PT Sans" pitchFamily="34" charset="-120"/>
              </a:rPr>
              <a:t>Pre-process each vertex to compute inverse permutation and ( r(v) ).</a:t>
            </a:r>
            <a:endParaRPr lang="en-US" sz="1750" dirty="0"/>
          </a:p>
        </p:txBody>
      </p:sp>
      <p:sp>
        <p:nvSpPr>
          <p:cNvPr id="6" name="Text 2"/>
          <p:cNvSpPr/>
          <p:nvPr/>
        </p:nvSpPr>
        <p:spPr>
          <a:xfrm>
            <a:off x="6266378" y="2209681"/>
            <a:ext cx="7584043" cy="713184"/>
          </a:xfrm>
          <a:prstGeom prst="rect">
            <a:avLst/>
          </a:prstGeom>
          <a:noFill/>
          <a:ln/>
        </p:spPr>
        <p:txBody>
          <a:bodyPr wrap="square" lIns="0" tIns="0" rIns="0" bIns="0" rtlCol="0" anchor="t"/>
          <a:lstStyle/>
          <a:p>
            <a:pPr marL="342900" indent="-342900" algn="l">
              <a:lnSpc>
                <a:spcPts val="2800"/>
              </a:lnSpc>
              <a:buSzPct val="100000"/>
              <a:buChar char="•"/>
            </a:pPr>
            <a:r>
              <a:rPr lang="en-US" sz="1750" dirty="0">
                <a:solidFill>
                  <a:srgbClr val="FFFFFF"/>
                </a:solidFill>
                <a:latin typeface="PT Sans" pitchFamily="34" charset="0"/>
                <a:ea typeface="PT Sans" pitchFamily="34" charset="-122"/>
                <a:cs typeface="PT Sans" pitchFamily="34" charset="-120"/>
              </a:rPr>
              <a:t>For each vertex v≠1_n​ and tree Ttn​ (where t=1,...,n−1):
Apply rules based on the last symbol ( v_n ) to determine the parent.</a:t>
            </a:r>
            <a:endParaRPr lang="en-US" sz="1750" dirty="0"/>
          </a:p>
        </p:txBody>
      </p:sp>
      <p:sp>
        <p:nvSpPr>
          <p:cNvPr id="7" name="Text 3"/>
          <p:cNvSpPr/>
          <p:nvPr/>
        </p:nvSpPr>
        <p:spPr>
          <a:xfrm>
            <a:off x="6266378" y="3000851"/>
            <a:ext cx="7584043" cy="356592"/>
          </a:xfrm>
          <a:prstGeom prst="rect">
            <a:avLst/>
          </a:prstGeom>
          <a:noFill/>
          <a:ln/>
        </p:spPr>
        <p:txBody>
          <a:bodyPr wrap="none" lIns="0" tIns="0" rIns="0" bIns="0" rtlCol="0" anchor="t"/>
          <a:lstStyle/>
          <a:p>
            <a:pPr marL="342900" indent="-342900" algn="l">
              <a:lnSpc>
                <a:spcPts val="2800"/>
              </a:lnSpc>
              <a:buSzPct val="100000"/>
              <a:buChar char="•"/>
            </a:pPr>
            <a:r>
              <a:rPr lang="en-US" sz="1750" dirty="0">
                <a:solidFill>
                  <a:srgbClr val="FFFFFF"/>
                </a:solidFill>
                <a:latin typeface="PT Sans" pitchFamily="34" charset="0"/>
                <a:ea typeface="PT Sans" pitchFamily="34" charset="-122"/>
                <a:cs typeface="PT Sans" pitchFamily="34" charset="-120"/>
              </a:rPr>
              <a:t>Use FindPosition and Swap to determine the parent.</a:t>
            </a:r>
            <a:endParaRPr lang="en-US" sz="1750" dirty="0"/>
          </a:p>
        </p:txBody>
      </p:sp>
      <p:pic>
        <p:nvPicPr>
          <p:cNvPr id="8" name="Image 2" descr="preencoded.png"/>
          <p:cNvPicPr>
            <a:picLocks noChangeAspect="1"/>
          </p:cNvPicPr>
          <p:nvPr/>
        </p:nvPicPr>
        <p:blipFill>
          <a:blip r:embed="rId5"/>
          <a:stretch>
            <a:fillRect/>
          </a:stretch>
        </p:blipFill>
        <p:spPr>
          <a:xfrm>
            <a:off x="6266378" y="3608070"/>
            <a:ext cx="1114306" cy="1337191"/>
          </a:xfrm>
          <a:prstGeom prst="rect">
            <a:avLst/>
          </a:prstGeom>
        </p:spPr>
      </p:pic>
      <p:sp>
        <p:nvSpPr>
          <p:cNvPr id="9" name="Text 4"/>
          <p:cNvSpPr/>
          <p:nvPr/>
        </p:nvSpPr>
        <p:spPr>
          <a:xfrm>
            <a:off x="7714893" y="3830836"/>
            <a:ext cx="2621994" cy="327660"/>
          </a:xfrm>
          <a:prstGeom prst="rect">
            <a:avLst/>
          </a:prstGeom>
          <a:noFill/>
          <a:ln/>
        </p:spPr>
        <p:txBody>
          <a:bodyPr wrap="none" lIns="0" tIns="0" rIns="0" bIns="0" rtlCol="0" anchor="t"/>
          <a:lstStyle/>
          <a:p>
            <a:pPr marL="0" indent="0" algn="l">
              <a:lnSpc>
                <a:spcPts val="2550"/>
              </a:lnSpc>
              <a:buNone/>
            </a:pPr>
            <a:r>
              <a:rPr lang="en-US" sz="2050" dirty="0">
                <a:solidFill>
                  <a:srgbClr val="FFFFFF"/>
                </a:solidFill>
                <a:latin typeface="Nunito Semi Bold" pitchFamily="34" charset="0"/>
                <a:ea typeface="Nunito Semi Bold" pitchFamily="34" charset="-122"/>
                <a:cs typeface="Nunito Semi Bold" pitchFamily="34" charset="-120"/>
              </a:rPr>
              <a:t>CASE A</a:t>
            </a:r>
            <a:endParaRPr lang="en-US" sz="2050" dirty="0"/>
          </a:p>
        </p:txBody>
      </p:sp>
      <p:sp>
        <p:nvSpPr>
          <p:cNvPr id="10" name="Text 5"/>
          <p:cNvSpPr/>
          <p:nvPr/>
        </p:nvSpPr>
        <p:spPr>
          <a:xfrm>
            <a:off x="7714893" y="4292203"/>
            <a:ext cx="6135529" cy="356592"/>
          </a:xfrm>
          <a:prstGeom prst="rect">
            <a:avLst/>
          </a:prstGeom>
          <a:noFill/>
          <a:ln/>
        </p:spPr>
        <p:txBody>
          <a:bodyPr wrap="none" lIns="0" tIns="0" rIns="0" bIns="0" rtlCol="0" anchor="t"/>
          <a:lstStyle/>
          <a:p>
            <a:pPr marL="0" indent="0" algn="l">
              <a:lnSpc>
                <a:spcPts val="2800"/>
              </a:lnSpc>
              <a:buNone/>
            </a:pPr>
            <a:r>
              <a:rPr lang="en-US" sz="1750" dirty="0">
                <a:solidFill>
                  <a:srgbClr val="FFFFFF"/>
                </a:solidFill>
                <a:latin typeface="PT Sans" pitchFamily="34" charset="0"/>
                <a:ea typeface="PT Sans" pitchFamily="34" charset="-122"/>
                <a:cs typeface="PT Sans" pitchFamily="34" charset="-120"/>
              </a:rPr>
              <a:t>( v_n = n ) handles root connections.</a:t>
            </a:r>
            <a:endParaRPr lang="en-US" sz="1750" dirty="0"/>
          </a:p>
        </p:txBody>
      </p:sp>
      <p:pic>
        <p:nvPicPr>
          <p:cNvPr id="11" name="Image 3" descr="preencoded.png"/>
          <p:cNvPicPr>
            <a:picLocks noChangeAspect="1"/>
          </p:cNvPicPr>
          <p:nvPr/>
        </p:nvPicPr>
        <p:blipFill>
          <a:blip r:embed="rId6"/>
          <a:stretch>
            <a:fillRect/>
          </a:stretch>
        </p:blipFill>
        <p:spPr>
          <a:xfrm>
            <a:off x="6266378" y="4945261"/>
            <a:ext cx="1114306" cy="1337191"/>
          </a:xfrm>
          <a:prstGeom prst="rect">
            <a:avLst/>
          </a:prstGeom>
        </p:spPr>
      </p:pic>
      <p:sp>
        <p:nvSpPr>
          <p:cNvPr id="12" name="Text 6"/>
          <p:cNvSpPr/>
          <p:nvPr/>
        </p:nvSpPr>
        <p:spPr>
          <a:xfrm>
            <a:off x="7714893" y="5168027"/>
            <a:ext cx="2621994" cy="327660"/>
          </a:xfrm>
          <a:prstGeom prst="rect">
            <a:avLst/>
          </a:prstGeom>
          <a:noFill/>
          <a:ln/>
        </p:spPr>
        <p:txBody>
          <a:bodyPr wrap="none" lIns="0" tIns="0" rIns="0" bIns="0" rtlCol="0" anchor="t"/>
          <a:lstStyle/>
          <a:p>
            <a:pPr marL="0" indent="0" algn="l">
              <a:lnSpc>
                <a:spcPts val="2550"/>
              </a:lnSpc>
              <a:buNone/>
            </a:pPr>
            <a:r>
              <a:rPr lang="en-US" sz="2050" dirty="0">
                <a:solidFill>
                  <a:srgbClr val="FFFFFF"/>
                </a:solidFill>
                <a:latin typeface="Nunito Semi Bold" pitchFamily="34" charset="0"/>
                <a:ea typeface="Nunito Semi Bold" pitchFamily="34" charset="-122"/>
                <a:cs typeface="Nunito Semi Bold" pitchFamily="34" charset="-120"/>
              </a:rPr>
              <a:t>CASE B</a:t>
            </a:r>
            <a:endParaRPr lang="en-US" sz="2050" dirty="0"/>
          </a:p>
        </p:txBody>
      </p:sp>
      <p:sp>
        <p:nvSpPr>
          <p:cNvPr id="13" name="Text 7"/>
          <p:cNvSpPr/>
          <p:nvPr/>
        </p:nvSpPr>
        <p:spPr>
          <a:xfrm>
            <a:off x="7714893" y="5629394"/>
            <a:ext cx="6135529" cy="356592"/>
          </a:xfrm>
          <a:prstGeom prst="rect">
            <a:avLst/>
          </a:prstGeom>
          <a:noFill/>
          <a:ln/>
        </p:spPr>
        <p:txBody>
          <a:bodyPr wrap="none" lIns="0" tIns="0" rIns="0" bIns="0" rtlCol="0" anchor="t"/>
          <a:lstStyle/>
          <a:p>
            <a:pPr marL="0" indent="0" algn="l">
              <a:lnSpc>
                <a:spcPts val="2800"/>
              </a:lnSpc>
              <a:buNone/>
            </a:pPr>
            <a:r>
              <a:rPr lang="en-US" sz="1750" dirty="0">
                <a:solidFill>
                  <a:srgbClr val="FFFFFF"/>
                </a:solidFill>
                <a:latin typeface="PT Sans" pitchFamily="34" charset="0"/>
                <a:ea typeface="PT Sans" pitchFamily="34" charset="-122"/>
                <a:cs typeface="PT Sans" pitchFamily="34" charset="-120"/>
              </a:rPr>
              <a:t>( v_n = n-1 ) manages transitions to ( n ).</a:t>
            </a:r>
            <a:endParaRPr lang="en-US" sz="1750" dirty="0"/>
          </a:p>
        </p:txBody>
      </p:sp>
      <p:pic>
        <p:nvPicPr>
          <p:cNvPr id="14" name="Image 4" descr="preencoded.png"/>
          <p:cNvPicPr>
            <a:picLocks noChangeAspect="1"/>
          </p:cNvPicPr>
          <p:nvPr/>
        </p:nvPicPr>
        <p:blipFill>
          <a:blip r:embed="rId7"/>
          <a:stretch>
            <a:fillRect/>
          </a:stretch>
        </p:blipFill>
        <p:spPr>
          <a:xfrm>
            <a:off x="6266378" y="6282452"/>
            <a:ext cx="1114306" cy="1337191"/>
          </a:xfrm>
          <a:prstGeom prst="rect">
            <a:avLst/>
          </a:prstGeom>
        </p:spPr>
      </p:pic>
      <p:sp>
        <p:nvSpPr>
          <p:cNvPr id="15" name="Text 8"/>
          <p:cNvSpPr/>
          <p:nvPr/>
        </p:nvSpPr>
        <p:spPr>
          <a:xfrm>
            <a:off x="7714893" y="6505218"/>
            <a:ext cx="2621994" cy="327660"/>
          </a:xfrm>
          <a:prstGeom prst="rect">
            <a:avLst/>
          </a:prstGeom>
          <a:noFill/>
          <a:ln/>
        </p:spPr>
        <p:txBody>
          <a:bodyPr wrap="none" lIns="0" tIns="0" rIns="0" bIns="0" rtlCol="0" anchor="t"/>
          <a:lstStyle/>
          <a:p>
            <a:pPr marL="0" indent="0" algn="l">
              <a:lnSpc>
                <a:spcPts val="2550"/>
              </a:lnSpc>
              <a:buNone/>
            </a:pPr>
            <a:r>
              <a:rPr lang="en-US" sz="2050" dirty="0">
                <a:solidFill>
                  <a:srgbClr val="FFFFFF"/>
                </a:solidFill>
                <a:latin typeface="Nunito Semi Bold" pitchFamily="34" charset="0"/>
                <a:ea typeface="Nunito Semi Bold" pitchFamily="34" charset="-122"/>
                <a:cs typeface="Nunito Semi Bold" pitchFamily="34" charset="-120"/>
              </a:rPr>
              <a:t>CASE C</a:t>
            </a:r>
            <a:endParaRPr lang="en-US" sz="2050" dirty="0"/>
          </a:p>
        </p:txBody>
      </p:sp>
      <p:sp>
        <p:nvSpPr>
          <p:cNvPr id="16" name="Text 9"/>
          <p:cNvSpPr/>
          <p:nvPr/>
        </p:nvSpPr>
        <p:spPr>
          <a:xfrm>
            <a:off x="7714893" y="6966585"/>
            <a:ext cx="6135529" cy="356592"/>
          </a:xfrm>
          <a:prstGeom prst="rect">
            <a:avLst/>
          </a:prstGeom>
          <a:noFill/>
          <a:ln/>
        </p:spPr>
        <p:txBody>
          <a:bodyPr wrap="none" lIns="0" tIns="0" rIns="0" bIns="0" rtlCol="0" anchor="t"/>
          <a:lstStyle/>
          <a:p>
            <a:pPr marL="0" indent="0" algn="l">
              <a:lnSpc>
                <a:spcPts val="2800"/>
              </a:lnSpc>
              <a:buNone/>
            </a:pPr>
            <a:r>
              <a:rPr lang="en-US" sz="1750" dirty="0">
                <a:solidFill>
                  <a:srgbClr val="FFFFFF"/>
                </a:solidFill>
                <a:latin typeface="PT Sans" pitchFamily="34" charset="0"/>
                <a:ea typeface="PT Sans" pitchFamily="34" charset="-122"/>
                <a:cs typeface="PT Sans" pitchFamily="34" charset="-120"/>
              </a:rPr>
              <a:t>( v_n = j ) for ( j ∈ {1, ..., n-2} ) general case.</a:t>
            </a:r>
            <a:endParaRPr lang="en-US" sz="1750" dirty="0"/>
          </a:p>
        </p:txBody>
      </p:sp>
      <p:sp>
        <p:nvSpPr>
          <p:cNvPr id="17" name="Rectangle 16">
            <a:extLst>
              <a:ext uri="{FF2B5EF4-FFF2-40B4-BE49-F238E27FC236}">
                <a16:creationId xmlns:a16="http://schemas.microsoft.com/office/drawing/2014/main" id="{FABEA1EC-8D80-E099-02C3-3D97AD93E1AA}"/>
              </a:ext>
            </a:extLst>
          </p:cNvPr>
          <p:cNvSpPr/>
          <p:nvPr/>
        </p:nvSpPr>
        <p:spPr>
          <a:xfrm>
            <a:off x="12849101" y="7790213"/>
            <a:ext cx="1638795" cy="320634"/>
          </a:xfrm>
          <a:prstGeom prst="rect">
            <a:avLst/>
          </a:prstGeom>
          <a:solidFill>
            <a:srgbClr val="00002E"/>
          </a:solidFill>
          <a:ln>
            <a:solidFill>
              <a:srgbClr val="0000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72584" y="528399"/>
            <a:ext cx="4521875" cy="565190"/>
          </a:xfrm>
          <a:prstGeom prst="rect">
            <a:avLst/>
          </a:prstGeom>
          <a:noFill/>
          <a:ln/>
        </p:spPr>
        <p:txBody>
          <a:bodyPr wrap="none" lIns="0" tIns="0" rIns="0" bIns="0" rtlCol="0" anchor="t"/>
          <a:lstStyle/>
          <a:p>
            <a:pPr marL="0" indent="0" algn="l">
              <a:lnSpc>
                <a:spcPts val="4450"/>
              </a:lnSpc>
              <a:buNone/>
            </a:pPr>
            <a:r>
              <a:rPr lang="en-US" sz="3550" dirty="0">
                <a:solidFill>
                  <a:srgbClr val="FFFFFF"/>
                </a:solidFill>
                <a:latin typeface="Nunito Semi Bold" pitchFamily="34" charset="0"/>
                <a:ea typeface="Nunito Semi Bold" pitchFamily="34" charset="-122"/>
                <a:cs typeface="Nunito Semi Bold" pitchFamily="34" charset="-120"/>
              </a:rPr>
              <a:t>Results Obtained</a:t>
            </a:r>
            <a:endParaRPr lang="en-US" sz="3550" dirty="0"/>
          </a:p>
        </p:txBody>
      </p:sp>
      <p:sp>
        <p:nvSpPr>
          <p:cNvPr id="3" name="Text 1"/>
          <p:cNvSpPr/>
          <p:nvPr/>
        </p:nvSpPr>
        <p:spPr>
          <a:xfrm>
            <a:off x="672584" y="1477923"/>
            <a:ext cx="13285232" cy="307419"/>
          </a:xfrm>
          <a:prstGeom prst="rect">
            <a:avLst/>
          </a:prstGeom>
          <a:noFill/>
          <a:ln/>
        </p:spPr>
        <p:txBody>
          <a:bodyPr wrap="none" lIns="0" tIns="0" rIns="0" bIns="0" rtlCol="0" anchor="t"/>
          <a:lstStyle/>
          <a:p>
            <a:pPr marL="0" indent="0" algn="l">
              <a:lnSpc>
                <a:spcPts val="2400"/>
              </a:lnSpc>
              <a:buNone/>
            </a:pPr>
            <a:r>
              <a:rPr lang="en-US" sz="1500" dirty="0">
                <a:solidFill>
                  <a:srgbClr val="FFFFFF"/>
                </a:solidFill>
                <a:latin typeface="PT Sans" pitchFamily="34" charset="0"/>
                <a:ea typeface="PT Sans" pitchFamily="34" charset="-122"/>
                <a:cs typeface="PT Sans" pitchFamily="34" charset="-120"/>
              </a:rPr>
              <a:t>Time Complexity: ( O(n . n!) ), asymptotically optimal.</a:t>
            </a:r>
            <a:endParaRPr lang="en-US" sz="1500" dirty="0"/>
          </a:p>
        </p:txBody>
      </p:sp>
      <p:sp>
        <p:nvSpPr>
          <p:cNvPr id="4" name="Text 2"/>
          <p:cNvSpPr/>
          <p:nvPr/>
        </p:nvSpPr>
        <p:spPr>
          <a:xfrm>
            <a:off x="672584" y="2001441"/>
            <a:ext cx="13285232" cy="307419"/>
          </a:xfrm>
          <a:prstGeom prst="rect">
            <a:avLst/>
          </a:prstGeom>
          <a:noFill/>
          <a:ln/>
        </p:spPr>
        <p:txBody>
          <a:bodyPr wrap="none" lIns="0" tIns="0" rIns="0" bIns="0" rtlCol="0" anchor="t"/>
          <a:lstStyle/>
          <a:p>
            <a:pPr marL="0" indent="0" algn="l">
              <a:lnSpc>
                <a:spcPts val="2400"/>
              </a:lnSpc>
              <a:buNone/>
            </a:pPr>
            <a:r>
              <a:rPr lang="en-US" sz="1500" b="1" dirty="0">
                <a:solidFill>
                  <a:srgbClr val="FFFFFF"/>
                </a:solidFill>
                <a:latin typeface="PT Sans" pitchFamily="34" charset="0"/>
                <a:ea typeface="PT Sans" pitchFamily="34" charset="-122"/>
                <a:cs typeface="PT Sans" pitchFamily="34" charset="-120"/>
              </a:rPr>
              <a:t>Correctness</a:t>
            </a:r>
            <a:r>
              <a:rPr lang="en-US" sz="1500" dirty="0">
                <a:solidFill>
                  <a:srgbClr val="FFFFFF"/>
                </a:solidFill>
                <a:latin typeface="PT Sans" pitchFamily="34" charset="0"/>
                <a:ea typeface="PT Sans" pitchFamily="34" charset="-122"/>
                <a:cs typeface="PT Sans" pitchFamily="34" charset="-120"/>
              </a:rPr>
              <a:t> (Theorem 1):</a:t>
            </a:r>
            <a:endParaRPr lang="en-US" sz="1500" dirty="0"/>
          </a:p>
        </p:txBody>
      </p:sp>
      <p:sp>
        <p:nvSpPr>
          <p:cNvPr id="5" name="Text 3"/>
          <p:cNvSpPr/>
          <p:nvPr/>
        </p:nvSpPr>
        <p:spPr>
          <a:xfrm>
            <a:off x="672584" y="2524958"/>
            <a:ext cx="13285232" cy="307419"/>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FFFFFF"/>
                </a:solidFill>
                <a:latin typeface="PT Sans" pitchFamily="34" charset="0"/>
                <a:ea typeface="PT Sans" pitchFamily="34" charset="-122"/>
                <a:cs typeface="PT Sans" pitchFamily="34" charset="-120"/>
              </a:rPr>
              <a:t>Constructs ( n-1 ) ISTs with unique, vertex-disjoint paths.</a:t>
            </a:r>
            <a:endParaRPr lang="en-US" sz="1500" dirty="0"/>
          </a:p>
        </p:txBody>
      </p:sp>
      <p:sp>
        <p:nvSpPr>
          <p:cNvPr id="6" name="Text 4"/>
          <p:cNvSpPr/>
          <p:nvPr/>
        </p:nvSpPr>
        <p:spPr>
          <a:xfrm>
            <a:off x="672584" y="2899529"/>
            <a:ext cx="13285232" cy="307419"/>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FFFFFF"/>
                </a:solidFill>
                <a:latin typeface="PT Sans" pitchFamily="34" charset="0"/>
                <a:ea typeface="PT Sans" pitchFamily="34" charset="-122"/>
                <a:cs typeface="PT Sans" pitchFamily="34" charset="-120"/>
              </a:rPr>
              <a:t>Each vertex computes its parent in constant time</a:t>
            </a:r>
            <a:endParaRPr lang="en-US" sz="1500" dirty="0"/>
          </a:p>
        </p:txBody>
      </p:sp>
      <p:sp>
        <p:nvSpPr>
          <p:cNvPr id="7" name="Text 5"/>
          <p:cNvSpPr/>
          <p:nvPr/>
        </p:nvSpPr>
        <p:spPr>
          <a:xfrm>
            <a:off x="672584" y="3423047"/>
            <a:ext cx="13285232" cy="307419"/>
          </a:xfrm>
          <a:prstGeom prst="rect">
            <a:avLst/>
          </a:prstGeom>
          <a:noFill/>
          <a:ln/>
        </p:spPr>
        <p:txBody>
          <a:bodyPr wrap="none" lIns="0" tIns="0" rIns="0" bIns="0" rtlCol="0" anchor="t"/>
          <a:lstStyle/>
          <a:p>
            <a:pPr marL="0" indent="0" algn="l">
              <a:lnSpc>
                <a:spcPts val="2400"/>
              </a:lnSpc>
              <a:buNone/>
            </a:pPr>
            <a:r>
              <a:rPr lang="en-US" sz="1500" b="1" dirty="0">
                <a:solidFill>
                  <a:srgbClr val="FFFFFF"/>
                </a:solidFill>
                <a:latin typeface="PT Sans" pitchFamily="34" charset="0"/>
                <a:ea typeface="PT Sans" pitchFamily="34" charset="-122"/>
                <a:cs typeface="PT Sans" pitchFamily="34" charset="-120"/>
              </a:rPr>
              <a:t>Height of ISTs</a:t>
            </a:r>
            <a:r>
              <a:rPr lang="en-US" sz="1500" dirty="0">
                <a:solidFill>
                  <a:srgbClr val="FFFFFF"/>
                </a:solidFill>
                <a:latin typeface="PT Sans" pitchFamily="34" charset="0"/>
                <a:ea typeface="PT Sans" pitchFamily="34" charset="-122"/>
                <a:cs typeface="PT Sans" pitchFamily="34" charset="-120"/>
              </a:rPr>
              <a:t> (Theorem 2):</a:t>
            </a:r>
            <a:endParaRPr lang="en-US" sz="1500" dirty="0"/>
          </a:p>
        </p:txBody>
      </p:sp>
      <p:sp>
        <p:nvSpPr>
          <p:cNvPr id="8" name="Text 6"/>
          <p:cNvSpPr/>
          <p:nvPr/>
        </p:nvSpPr>
        <p:spPr>
          <a:xfrm>
            <a:off x="672584" y="3946565"/>
            <a:ext cx="13285232" cy="307419"/>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FFFFFF"/>
                </a:solidFill>
                <a:latin typeface="PT Sans" pitchFamily="34" charset="0"/>
                <a:ea typeface="PT Sans" pitchFamily="34" charset="-122"/>
                <a:cs typeface="PT Sans" pitchFamily="34" charset="-120"/>
              </a:rPr>
              <a:t>Maximum height: D(Bn)+n−1 = n(n−1)/2+n−1.</a:t>
            </a:r>
            <a:endParaRPr lang="en-US" sz="1500" dirty="0"/>
          </a:p>
        </p:txBody>
      </p:sp>
      <p:sp>
        <p:nvSpPr>
          <p:cNvPr id="9" name="Text 7"/>
          <p:cNvSpPr/>
          <p:nvPr/>
        </p:nvSpPr>
        <p:spPr>
          <a:xfrm>
            <a:off x="672584" y="4321135"/>
            <a:ext cx="13285232" cy="307419"/>
          </a:xfrm>
          <a:prstGeom prst="rect">
            <a:avLst/>
          </a:prstGeom>
          <a:noFill/>
          <a:ln/>
        </p:spPr>
        <p:txBody>
          <a:bodyPr wrap="none" lIns="0" tIns="0" rIns="0" bIns="0" rtlCol="0" anchor="t"/>
          <a:lstStyle/>
          <a:p>
            <a:pPr marL="342900" indent="-342900" algn="l">
              <a:lnSpc>
                <a:spcPts val="2400"/>
              </a:lnSpc>
              <a:buSzPct val="100000"/>
              <a:buChar char="•"/>
            </a:pPr>
            <a:r>
              <a:rPr lang="en-US" sz="1500" dirty="0">
                <a:solidFill>
                  <a:srgbClr val="FFFFFF"/>
                </a:solidFill>
                <a:latin typeface="PT Sans" pitchFamily="34" charset="0"/>
                <a:ea typeface="PT Sans" pitchFamily="34" charset="-122"/>
                <a:cs typeface="PT Sans" pitchFamily="34" charset="-120"/>
              </a:rPr>
              <a:t>Ensures efficient communication paths.</a:t>
            </a:r>
            <a:endParaRPr lang="en-US" sz="1500" dirty="0"/>
          </a:p>
        </p:txBody>
      </p:sp>
      <p:pic>
        <p:nvPicPr>
          <p:cNvPr id="10" name="Image 0" descr="preencoded.png"/>
          <p:cNvPicPr>
            <a:picLocks noChangeAspect="1"/>
          </p:cNvPicPr>
          <p:nvPr/>
        </p:nvPicPr>
        <p:blipFill>
          <a:blip r:embed="rId3"/>
          <a:stretch>
            <a:fillRect/>
          </a:stretch>
        </p:blipFill>
        <p:spPr>
          <a:xfrm>
            <a:off x="3142652" y="4842510"/>
            <a:ext cx="9005806" cy="2858691"/>
          </a:xfrm>
          <a:prstGeom prst="rect">
            <a:avLst/>
          </a:prstGeom>
        </p:spPr>
      </p:pic>
      <p:sp>
        <p:nvSpPr>
          <p:cNvPr id="11" name="Rectangle 10">
            <a:extLst>
              <a:ext uri="{FF2B5EF4-FFF2-40B4-BE49-F238E27FC236}">
                <a16:creationId xmlns:a16="http://schemas.microsoft.com/office/drawing/2014/main" id="{08646CD3-1672-F4B9-9180-88285AA3483B}"/>
              </a:ext>
            </a:extLst>
          </p:cNvPr>
          <p:cNvSpPr/>
          <p:nvPr/>
        </p:nvSpPr>
        <p:spPr>
          <a:xfrm>
            <a:off x="12849101" y="7790213"/>
            <a:ext cx="1638795" cy="320634"/>
          </a:xfrm>
          <a:prstGeom prst="rect">
            <a:avLst/>
          </a:prstGeom>
          <a:solidFill>
            <a:srgbClr val="00002E"/>
          </a:solidFill>
          <a:ln>
            <a:solidFill>
              <a:srgbClr val="0000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39973" y="582930"/>
            <a:ext cx="4975027" cy="621863"/>
          </a:xfrm>
          <a:prstGeom prst="rect">
            <a:avLst/>
          </a:prstGeom>
          <a:noFill/>
          <a:ln/>
        </p:spPr>
        <p:txBody>
          <a:bodyPr wrap="none" lIns="0" tIns="0" rIns="0" bIns="0" rtlCol="0" anchor="t"/>
          <a:lstStyle/>
          <a:p>
            <a:pPr marL="0" indent="0" algn="l">
              <a:lnSpc>
                <a:spcPts val="4850"/>
              </a:lnSpc>
              <a:buNone/>
            </a:pPr>
            <a:r>
              <a:rPr lang="en-US" sz="3900" dirty="0">
                <a:solidFill>
                  <a:srgbClr val="FFFFFF"/>
                </a:solidFill>
                <a:latin typeface="Nunito Semi Bold" pitchFamily="34" charset="0"/>
                <a:ea typeface="Nunito Semi Bold" pitchFamily="34" charset="-122"/>
                <a:cs typeface="Nunito Semi Bold" pitchFamily="34" charset="-120"/>
              </a:rPr>
              <a:t>Key Contributions</a:t>
            </a:r>
            <a:endParaRPr lang="en-US" sz="3900" dirty="0"/>
          </a:p>
        </p:txBody>
      </p:sp>
      <p:sp>
        <p:nvSpPr>
          <p:cNvPr id="3" name="Text 1"/>
          <p:cNvSpPr/>
          <p:nvPr/>
        </p:nvSpPr>
        <p:spPr>
          <a:xfrm>
            <a:off x="739973" y="1627584"/>
            <a:ext cx="13150453" cy="338257"/>
          </a:xfrm>
          <a:prstGeom prst="rect">
            <a:avLst/>
          </a:prstGeom>
          <a:noFill/>
          <a:ln/>
        </p:spPr>
        <p:txBody>
          <a:bodyPr wrap="none" lIns="0" tIns="0" rIns="0" bIns="0" rtlCol="0" anchor="t"/>
          <a:lstStyle/>
          <a:p>
            <a:pPr marL="0" indent="0" algn="l">
              <a:lnSpc>
                <a:spcPts val="2650"/>
              </a:lnSpc>
              <a:buNone/>
            </a:pPr>
            <a:r>
              <a:rPr lang="en-US" sz="1650" dirty="0">
                <a:solidFill>
                  <a:srgbClr val="FFFFFF"/>
                </a:solidFill>
                <a:latin typeface="PT Sans" pitchFamily="34" charset="0"/>
                <a:ea typeface="PT Sans" pitchFamily="34" charset="-122"/>
                <a:cs typeface="PT Sans" pitchFamily="34" charset="-120"/>
              </a:rPr>
              <a:t>Developed a parallel, non-recursive algorithm.</a:t>
            </a:r>
            <a:endParaRPr lang="en-US" sz="1650" dirty="0"/>
          </a:p>
        </p:txBody>
      </p:sp>
      <p:sp>
        <p:nvSpPr>
          <p:cNvPr id="4" name="Text 2"/>
          <p:cNvSpPr/>
          <p:nvPr/>
        </p:nvSpPr>
        <p:spPr>
          <a:xfrm>
            <a:off x="739973" y="2203609"/>
            <a:ext cx="13150453" cy="338257"/>
          </a:xfrm>
          <a:prstGeom prst="rect">
            <a:avLst/>
          </a:prstGeom>
          <a:noFill/>
          <a:ln/>
        </p:spPr>
        <p:txBody>
          <a:bodyPr wrap="none" lIns="0" tIns="0" rIns="0" bIns="0" rtlCol="0" anchor="t"/>
          <a:lstStyle/>
          <a:p>
            <a:pPr marL="0" indent="0" algn="l">
              <a:lnSpc>
                <a:spcPts val="2650"/>
              </a:lnSpc>
              <a:buNone/>
            </a:pPr>
            <a:r>
              <a:rPr lang="en-US" sz="1650" dirty="0">
                <a:solidFill>
                  <a:srgbClr val="FFFFFF"/>
                </a:solidFill>
                <a:latin typeface="PT Sans" pitchFamily="34" charset="0"/>
                <a:ea typeface="PT Sans" pitchFamily="34" charset="-122"/>
                <a:cs typeface="PT Sans" pitchFamily="34" charset="-120"/>
              </a:rPr>
              <a:t>Achieved asymptotically optimal time complexity ( O(n . n!) ).</a:t>
            </a:r>
            <a:endParaRPr lang="en-US" sz="1650" dirty="0"/>
          </a:p>
        </p:txBody>
      </p:sp>
      <p:sp>
        <p:nvSpPr>
          <p:cNvPr id="5" name="Shape 3"/>
          <p:cNvSpPr/>
          <p:nvPr/>
        </p:nvSpPr>
        <p:spPr>
          <a:xfrm>
            <a:off x="739973" y="3017401"/>
            <a:ext cx="475655" cy="475655"/>
          </a:xfrm>
          <a:prstGeom prst="roundRect">
            <a:avLst>
              <a:gd name="adj" fmla="val 66678"/>
            </a:avLst>
          </a:prstGeom>
          <a:solidFill>
            <a:srgbClr val="00002E"/>
          </a:solidFill>
          <a:ln w="22860">
            <a:solidFill>
              <a:srgbClr val="F2B42D"/>
            </a:solidFill>
            <a:prstDash val="solid"/>
          </a:ln>
        </p:spPr>
        <p:txBody>
          <a:bodyPr/>
          <a:lstStyle/>
          <a:p>
            <a:endParaRPr lang="en-US"/>
          </a:p>
        </p:txBody>
      </p:sp>
      <p:sp>
        <p:nvSpPr>
          <p:cNvPr id="6" name="Text 4"/>
          <p:cNvSpPr/>
          <p:nvPr/>
        </p:nvSpPr>
        <p:spPr>
          <a:xfrm>
            <a:off x="1426964" y="3017401"/>
            <a:ext cx="2487454" cy="310872"/>
          </a:xfrm>
          <a:prstGeom prst="rect">
            <a:avLst/>
          </a:prstGeom>
          <a:noFill/>
          <a:ln/>
        </p:spPr>
        <p:txBody>
          <a:bodyPr wrap="none" lIns="0" tIns="0" rIns="0" bIns="0" rtlCol="0" anchor="t"/>
          <a:lstStyle/>
          <a:p>
            <a:pPr marL="0" indent="0" algn="l">
              <a:lnSpc>
                <a:spcPts val="2400"/>
              </a:lnSpc>
              <a:buNone/>
            </a:pPr>
            <a:r>
              <a:rPr lang="en-US" sz="1950" dirty="0">
                <a:solidFill>
                  <a:srgbClr val="FFFFFF"/>
                </a:solidFill>
                <a:latin typeface="Nunito Semi Bold" pitchFamily="34" charset="0"/>
                <a:ea typeface="Nunito Semi Bold" pitchFamily="34" charset="-122"/>
                <a:cs typeface="Nunito Semi Bold" pitchFamily="34" charset="-120"/>
              </a:rPr>
              <a:t>ISTs</a:t>
            </a:r>
            <a:endParaRPr lang="en-US" sz="1950" dirty="0"/>
          </a:p>
        </p:txBody>
      </p:sp>
      <p:sp>
        <p:nvSpPr>
          <p:cNvPr id="7" name="Text 5"/>
          <p:cNvSpPr/>
          <p:nvPr/>
        </p:nvSpPr>
        <p:spPr>
          <a:xfrm>
            <a:off x="1426964" y="3455075"/>
            <a:ext cx="3555563" cy="676513"/>
          </a:xfrm>
          <a:prstGeom prst="rect">
            <a:avLst/>
          </a:prstGeom>
          <a:noFill/>
          <a:ln/>
        </p:spPr>
        <p:txBody>
          <a:bodyPr wrap="square" lIns="0" tIns="0" rIns="0" bIns="0" rtlCol="0" anchor="t"/>
          <a:lstStyle/>
          <a:p>
            <a:pPr marL="0" indent="0" algn="l">
              <a:lnSpc>
                <a:spcPts val="2650"/>
              </a:lnSpc>
              <a:buNone/>
            </a:pPr>
            <a:r>
              <a:rPr lang="en-US" sz="1650" dirty="0">
                <a:solidFill>
                  <a:srgbClr val="FFFFFF"/>
                </a:solidFill>
                <a:latin typeface="PT Sans" pitchFamily="34" charset="0"/>
                <a:ea typeface="PT Sans" pitchFamily="34" charset="-122"/>
                <a:cs typeface="PT Sans" pitchFamily="34" charset="-120"/>
              </a:rPr>
              <a:t>Ensured maximum number of ISTs (( n-1 )).</a:t>
            </a:r>
            <a:endParaRPr lang="en-US" sz="1650" dirty="0"/>
          </a:p>
        </p:txBody>
      </p:sp>
      <p:sp>
        <p:nvSpPr>
          <p:cNvPr id="8" name="Shape 6"/>
          <p:cNvSpPr/>
          <p:nvPr/>
        </p:nvSpPr>
        <p:spPr>
          <a:xfrm>
            <a:off x="5193863" y="3017401"/>
            <a:ext cx="475655" cy="475655"/>
          </a:xfrm>
          <a:prstGeom prst="roundRect">
            <a:avLst>
              <a:gd name="adj" fmla="val 66678"/>
            </a:avLst>
          </a:prstGeom>
          <a:solidFill>
            <a:srgbClr val="00002E"/>
          </a:solidFill>
          <a:ln w="22860">
            <a:solidFill>
              <a:srgbClr val="D7425E"/>
            </a:solidFill>
            <a:prstDash val="solid"/>
          </a:ln>
        </p:spPr>
        <p:txBody>
          <a:bodyPr/>
          <a:lstStyle/>
          <a:p>
            <a:endParaRPr lang="en-US"/>
          </a:p>
        </p:txBody>
      </p:sp>
      <p:sp>
        <p:nvSpPr>
          <p:cNvPr id="9" name="Text 7"/>
          <p:cNvSpPr/>
          <p:nvPr/>
        </p:nvSpPr>
        <p:spPr>
          <a:xfrm>
            <a:off x="5880854" y="3017401"/>
            <a:ext cx="2487454" cy="310872"/>
          </a:xfrm>
          <a:prstGeom prst="rect">
            <a:avLst/>
          </a:prstGeom>
          <a:noFill/>
          <a:ln/>
        </p:spPr>
        <p:txBody>
          <a:bodyPr wrap="none" lIns="0" tIns="0" rIns="0" bIns="0" rtlCol="0" anchor="t"/>
          <a:lstStyle/>
          <a:p>
            <a:pPr marL="0" indent="0" algn="l">
              <a:lnSpc>
                <a:spcPts val="2400"/>
              </a:lnSpc>
              <a:buNone/>
            </a:pPr>
            <a:r>
              <a:rPr lang="en-US" sz="1950" dirty="0">
                <a:solidFill>
                  <a:srgbClr val="FFFFFF"/>
                </a:solidFill>
                <a:latin typeface="Nunito Semi Bold" pitchFamily="34" charset="0"/>
                <a:ea typeface="Nunito Semi Bold" pitchFamily="34" charset="-122"/>
                <a:cs typeface="Nunito Semi Bold" pitchFamily="34" charset="-120"/>
              </a:rPr>
              <a:t>Fault Tolerance</a:t>
            </a:r>
            <a:endParaRPr lang="en-US" sz="1950" dirty="0"/>
          </a:p>
        </p:txBody>
      </p:sp>
      <p:sp>
        <p:nvSpPr>
          <p:cNvPr id="10" name="Text 8"/>
          <p:cNvSpPr/>
          <p:nvPr/>
        </p:nvSpPr>
        <p:spPr>
          <a:xfrm>
            <a:off x="5880854" y="3455075"/>
            <a:ext cx="3555563" cy="338257"/>
          </a:xfrm>
          <a:prstGeom prst="rect">
            <a:avLst/>
          </a:prstGeom>
          <a:noFill/>
          <a:ln/>
        </p:spPr>
        <p:txBody>
          <a:bodyPr wrap="none" lIns="0" tIns="0" rIns="0" bIns="0" rtlCol="0" anchor="t"/>
          <a:lstStyle/>
          <a:p>
            <a:pPr marL="0" indent="0" algn="l">
              <a:lnSpc>
                <a:spcPts val="2650"/>
              </a:lnSpc>
              <a:buNone/>
            </a:pPr>
            <a:r>
              <a:rPr lang="en-US" sz="1650" dirty="0">
                <a:solidFill>
                  <a:srgbClr val="FFFFFF"/>
                </a:solidFill>
                <a:latin typeface="PT Sans" pitchFamily="34" charset="0"/>
                <a:ea typeface="PT Sans" pitchFamily="34" charset="-122"/>
                <a:cs typeface="PT Sans" pitchFamily="34" charset="-120"/>
              </a:rPr>
              <a:t>Enhanced fault tolerance and security.</a:t>
            </a:r>
            <a:endParaRPr lang="en-US" sz="1650" dirty="0"/>
          </a:p>
        </p:txBody>
      </p:sp>
      <p:sp>
        <p:nvSpPr>
          <p:cNvPr id="11" name="Shape 9"/>
          <p:cNvSpPr/>
          <p:nvPr/>
        </p:nvSpPr>
        <p:spPr>
          <a:xfrm>
            <a:off x="9647753" y="3017401"/>
            <a:ext cx="475655" cy="475655"/>
          </a:xfrm>
          <a:prstGeom prst="roundRect">
            <a:avLst>
              <a:gd name="adj" fmla="val 66678"/>
            </a:avLst>
          </a:prstGeom>
          <a:solidFill>
            <a:srgbClr val="00002E"/>
          </a:solidFill>
          <a:ln w="22860">
            <a:solidFill>
              <a:srgbClr val="DD785E"/>
            </a:solidFill>
            <a:prstDash val="solid"/>
          </a:ln>
        </p:spPr>
        <p:txBody>
          <a:bodyPr/>
          <a:lstStyle/>
          <a:p>
            <a:endParaRPr lang="en-US"/>
          </a:p>
        </p:txBody>
      </p:sp>
      <p:sp>
        <p:nvSpPr>
          <p:cNvPr id="12" name="Text 10"/>
          <p:cNvSpPr/>
          <p:nvPr/>
        </p:nvSpPr>
        <p:spPr>
          <a:xfrm>
            <a:off x="10334744" y="3017401"/>
            <a:ext cx="2487454" cy="310872"/>
          </a:xfrm>
          <a:prstGeom prst="rect">
            <a:avLst/>
          </a:prstGeom>
          <a:noFill/>
          <a:ln/>
        </p:spPr>
        <p:txBody>
          <a:bodyPr wrap="none" lIns="0" tIns="0" rIns="0" bIns="0" rtlCol="0" anchor="t"/>
          <a:lstStyle/>
          <a:p>
            <a:pPr marL="0" indent="0" algn="l">
              <a:lnSpc>
                <a:spcPts val="2400"/>
              </a:lnSpc>
              <a:buNone/>
            </a:pPr>
            <a:r>
              <a:rPr lang="en-US" sz="1950" dirty="0">
                <a:solidFill>
                  <a:srgbClr val="FFFFFF"/>
                </a:solidFill>
                <a:latin typeface="Nunito Semi Bold" pitchFamily="34" charset="0"/>
                <a:ea typeface="Nunito Semi Bold" pitchFamily="34" charset="-122"/>
                <a:cs typeface="Nunito Semi Bold" pitchFamily="34" charset="-120"/>
              </a:rPr>
              <a:t>Future Work</a:t>
            </a:r>
            <a:endParaRPr lang="en-US" sz="1950" dirty="0"/>
          </a:p>
        </p:txBody>
      </p:sp>
      <p:sp>
        <p:nvSpPr>
          <p:cNvPr id="13" name="Text 11"/>
          <p:cNvSpPr/>
          <p:nvPr/>
        </p:nvSpPr>
        <p:spPr>
          <a:xfrm>
            <a:off x="10334744" y="3455075"/>
            <a:ext cx="3555563" cy="676513"/>
          </a:xfrm>
          <a:prstGeom prst="rect">
            <a:avLst/>
          </a:prstGeom>
          <a:noFill/>
          <a:ln/>
        </p:spPr>
        <p:txBody>
          <a:bodyPr wrap="square" lIns="0" tIns="0" rIns="0" bIns="0" rtlCol="0" anchor="t"/>
          <a:lstStyle/>
          <a:p>
            <a:pPr marL="0" indent="0" algn="l">
              <a:lnSpc>
                <a:spcPts val="2650"/>
              </a:lnSpc>
              <a:buNone/>
            </a:pPr>
            <a:r>
              <a:rPr lang="en-US" sz="1650" dirty="0">
                <a:solidFill>
                  <a:srgbClr val="FFFFFF"/>
                </a:solidFill>
                <a:latin typeface="PT Sans" pitchFamily="34" charset="0"/>
                <a:ea typeface="PT Sans" pitchFamily="34" charset="-122"/>
                <a:cs typeface="PT Sans" pitchFamily="34" charset="-120"/>
              </a:rPr>
              <a:t>Extending to ((n, k))-bubble-sort graphs and butterfly graphs.</a:t>
            </a:r>
            <a:endParaRPr lang="en-US" sz="1650" dirty="0"/>
          </a:p>
        </p:txBody>
      </p:sp>
      <p:pic>
        <p:nvPicPr>
          <p:cNvPr id="14" name="Image 0" descr="preencoded.png"/>
          <p:cNvPicPr>
            <a:picLocks noChangeAspect="1"/>
          </p:cNvPicPr>
          <p:nvPr/>
        </p:nvPicPr>
        <p:blipFill>
          <a:blip r:embed="rId3"/>
          <a:stretch>
            <a:fillRect/>
          </a:stretch>
        </p:blipFill>
        <p:spPr>
          <a:xfrm>
            <a:off x="1845230" y="4369356"/>
            <a:ext cx="10558701" cy="3277195"/>
          </a:xfrm>
          <a:prstGeom prst="rect">
            <a:avLst/>
          </a:prstGeom>
        </p:spPr>
      </p:pic>
      <p:sp>
        <p:nvSpPr>
          <p:cNvPr id="15" name="Rectangle 14">
            <a:extLst>
              <a:ext uri="{FF2B5EF4-FFF2-40B4-BE49-F238E27FC236}">
                <a16:creationId xmlns:a16="http://schemas.microsoft.com/office/drawing/2014/main" id="{4CF47775-A779-6C44-52CB-97AA0F8CAD8F}"/>
              </a:ext>
            </a:extLst>
          </p:cNvPr>
          <p:cNvSpPr/>
          <p:nvPr/>
        </p:nvSpPr>
        <p:spPr>
          <a:xfrm>
            <a:off x="12849101" y="7790213"/>
            <a:ext cx="1638795" cy="320634"/>
          </a:xfrm>
          <a:prstGeom prst="rect">
            <a:avLst/>
          </a:prstGeom>
          <a:solidFill>
            <a:srgbClr val="00002E"/>
          </a:solidFill>
          <a:ln>
            <a:solidFill>
              <a:srgbClr val="0000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791408"/>
            <a:ext cx="8599646" cy="704017"/>
          </a:xfrm>
          <a:prstGeom prst="rect">
            <a:avLst/>
          </a:prstGeom>
          <a:noFill/>
          <a:ln/>
        </p:spPr>
        <p:txBody>
          <a:bodyPr wrap="none" lIns="0" tIns="0" rIns="0" bIns="0" rtlCol="0" anchor="t"/>
          <a:lstStyle/>
          <a:p>
            <a:pPr marL="0" indent="0" algn="l">
              <a:lnSpc>
                <a:spcPts val="5500"/>
              </a:lnSpc>
              <a:buNone/>
            </a:pPr>
            <a:r>
              <a:rPr lang="en-US" sz="4400" dirty="0">
                <a:solidFill>
                  <a:srgbClr val="FFFFFF"/>
                </a:solidFill>
                <a:latin typeface="Nunito Semi Bold" pitchFamily="34" charset="0"/>
                <a:ea typeface="Nunito Semi Bold" pitchFamily="34" charset="-122"/>
                <a:cs typeface="Nunito Semi Bold" pitchFamily="34" charset="-120"/>
              </a:rPr>
              <a:t>Proposed Parallelization Strategy</a:t>
            </a:r>
            <a:endParaRPr lang="en-US" sz="4400" dirty="0"/>
          </a:p>
        </p:txBody>
      </p:sp>
      <p:sp>
        <p:nvSpPr>
          <p:cNvPr id="3" name="Shape 1"/>
          <p:cNvSpPr/>
          <p:nvPr/>
        </p:nvSpPr>
        <p:spPr>
          <a:xfrm>
            <a:off x="837724" y="1974175"/>
            <a:ext cx="12954952" cy="2759393"/>
          </a:xfrm>
          <a:prstGeom prst="roundRect">
            <a:avLst>
              <a:gd name="adj" fmla="val 13013"/>
            </a:avLst>
          </a:prstGeom>
          <a:noFill/>
          <a:ln w="7620">
            <a:solidFill>
              <a:srgbClr val="FFFFFF">
                <a:alpha val="24000"/>
              </a:srgbClr>
            </a:solidFill>
            <a:prstDash val="solid"/>
          </a:ln>
        </p:spPr>
        <p:txBody>
          <a:bodyPr/>
          <a:lstStyle/>
          <a:p>
            <a:endParaRPr lang="en-US"/>
          </a:p>
        </p:txBody>
      </p:sp>
      <p:sp>
        <p:nvSpPr>
          <p:cNvPr id="4" name="Shape 2"/>
          <p:cNvSpPr/>
          <p:nvPr/>
        </p:nvSpPr>
        <p:spPr>
          <a:xfrm>
            <a:off x="845344" y="1981795"/>
            <a:ext cx="12938403" cy="2744152"/>
          </a:xfrm>
          <a:prstGeom prst="rect">
            <a:avLst/>
          </a:prstGeom>
          <a:solidFill>
            <a:srgbClr val="FFFFFF">
              <a:alpha val="4000"/>
            </a:srgbClr>
          </a:solidFill>
          <a:ln/>
        </p:spPr>
        <p:txBody>
          <a:bodyPr/>
          <a:lstStyle/>
          <a:p>
            <a:endParaRPr lang="en-US"/>
          </a:p>
        </p:txBody>
      </p:sp>
      <p:sp>
        <p:nvSpPr>
          <p:cNvPr id="5" name="Text 3"/>
          <p:cNvSpPr/>
          <p:nvPr/>
        </p:nvSpPr>
        <p:spPr>
          <a:xfrm>
            <a:off x="1086088" y="2133005"/>
            <a:ext cx="3829883" cy="383024"/>
          </a:xfrm>
          <a:prstGeom prst="rect">
            <a:avLst/>
          </a:prstGeom>
          <a:noFill/>
          <a:ln/>
        </p:spPr>
        <p:txBody>
          <a:bodyPr wrap="none" lIns="0" tIns="0" rIns="0" bIns="0" rtlCol="0" anchor="t"/>
          <a:lstStyle/>
          <a:p>
            <a:pPr marL="0" indent="0" algn="ctr">
              <a:lnSpc>
                <a:spcPts val="3000"/>
              </a:lnSpc>
              <a:buNone/>
            </a:pPr>
            <a:r>
              <a:rPr lang="en-US" sz="1850" b="1" dirty="0">
                <a:solidFill>
                  <a:srgbClr val="FFFFFF"/>
                </a:solidFill>
                <a:latin typeface="PT Sans" pitchFamily="34" charset="0"/>
                <a:ea typeface="PT Sans" pitchFamily="34" charset="-122"/>
                <a:cs typeface="PT Sans" pitchFamily="34" charset="-120"/>
              </a:rPr>
              <a:t>METIS for Graph Partitioning: </a:t>
            </a:r>
            <a:endParaRPr lang="en-US" sz="1850" dirty="0"/>
          </a:p>
        </p:txBody>
      </p:sp>
      <p:sp>
        <p:nvSpPr>
          <p:cNvPr id="6" name="Text 4"/>
          <p:cNvSpPr/>
          <p:nvPr/>
        </p:nvSpPr>
        <p:spPr>
          <a:xfrm>
            <a:off x="1086088" y="2659618"/>
            <a:ext cx="382988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FFFFFF"/>
                </a:solidFill>
                <a:latin typeface="PT Sans" pitchFamily="34" charset="0"/>
                <a:ea typeface="PT Sans" pitchFamily="34" charset="-122"/>
                <a:cs typeface="PT Sans" pitchFamily="34" charset="-120"/>
              </a:rPr>
              <a:t>Partition ( B_n ) into ( k ) balanced subgraphs.</a:t>
            </a:r>
            <a:endParaRPr lang="en-US" sz="1850" dirty="0"/>
          </a:p>
        </p:txBody>
      </p:sp>
      <p:sp>
        <p:nvSpPr>
          <p:cNvPr id="7" name="Text 5"/>
          <p:cNvSpPr/>
          <p:nvPr/>
        </p:nvSpPr>
        <p:spPr>
          <a:xfrm>
            <a:off x="1086088" y="3497461"/>
            <a:ext cx="382988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FFFFFF"/>
                </a:solidFill>
                <a:latin typeface="PT Sans" pitchFamily="34" charset="0"/>
                <a:ea typeface="PT Sans" pitchFamily="34" charset="-122"/>
                <a:cs typeface="PT Sans" pitchFamily="34" charset="-120"/>
              </a:rPr>
              <a:t>Assign each subgraph to an MPI process.</a:t>
            </a:r>
            <a:endParaRPr lang="en-US" sz="1850" dirty="0"/>
          </a:p>
        </p:txBody>
      </p:sp>
      <p:sp>
        <p:nvSpPr>
          <p:cNvPr id="8" name="Text 6"/>
          <p:cNvSpPr/>
          <p:nvPr/>
        </p:nvSpPr>
        <p:spPr>
          <a:xfrm>
            <a:off x="5402223" y="2133005"/>
            <a:ext cx="3826073" cy="383024"/>
          </a:xfrm>
          <a:prstGeom prst="rect">
            <a:avLst/>
          </a:prstGeom>
          <a:noFill/>
          <a:ln/>
        </p:spPr>
        <p:txBody>
          <a:bodyPr wrap="none" lIns="0" tIns="0" rIns="0" bIns="0" rtlCol="0" anchor="t"/>
          <a:lstStyle/>
          <a:p>
            <a:pPr marL="0" indent="0" algn="l">
              <a:lnSpc>
                <a:spcPts val="3000"/>
              </a:lnSpc>
              <a:buNone/>
            </a:pPr>
            <a:r>
              <a:rPr lang="en-US" sz="1850" b="1" dirty="0">
                <a:solidFill>
                  <a:srgbClr val="FFFFFF"/>
                </a:solidFill>
                <a:latin typeface="PT Sans" pitchFamily="34" charset="0"/>
                <a:ea typeface="PT Sans" pitchFamily="34" charset="-122"/>
                <a:cs typeface="PT Sans" pitchFamily="34" charset="-120"/>
              </a:rPr>
              <a:t>MPI for Inter-Node Communication</a:t>
            </a:r>
            <a:r>
              <a:rPr lang="en-US" sz="1850" dirty="0">
                <a:solidFill>
                  <a:srgbClr val="FFFFFF"/>
                </a:solidFill>
                <a:latin typeface="PT Sans" pitchFamily="34" charset="0"/>
                <a:ea typeface="PT Sans" pitchFamily="34" charset="-122"/>
                <a:cs typeface="PT Sans" pitchFamily="34" charset="-120"/>
              </a:rPr>
              <a:t>:</a:t>
            </a:r>
            <a:endParaRPr lang="en-US" sz="1850" dirty="0"/>
          </a:p>
        </p:txBody>
      </p:sp>
      <p:sp>
        <p:nvSpPr>
          <p:cNvPr id="9" name="Text 7"/>
          <p:cNvSpPr/>
          <p:nvPr/>
        </p:nvSpPr>
        <p:spPr>
          <a:xfrm>
            <a:off x="5402223" y="2659618"/>
            <a:ext cx="382607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FFFFFF"/>
                </a:solidFill>
                <a:latin typeface="PT Sans" pitchFamily="34" charset="0"/>
                <a:ea typeface="PT Sans" pitchFamily="34" charset="-122"/>
                <a:cs typeface="PT Sans" pitchFamily="34" charset="-120"/>
              </a:rPr>
              <a:t>Handle communication between partitions.</a:t>
            </a:r>
            <a:endParaRPr lang="en-US" sz="1850" dirty="0"/>
          </a:p>
        </p:txBody>
      </p:sp>
      <p:sp>
        <p:nvSpPr>
          <p:cNvPr id="10" name="Text 8"/>
          <p:cNvSpPr/>
          <p:nvPr/>
        </p:nvSpPr>
        <p:spPr>
          <a:xfrm>
            <a:off x="5402223" y="3497461"/>
            <a:ext cx="382607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FFFFFF"/>
                </a:solidFill>
                <a:latin typeface="PT Sans" pitchFamily="34" charset="0"/>
                <a:ea typeface="PT Sans" pitchFamily="34" charset="-122"/>
                <a:cs typeface="PT Sans" pitchFamily="34" charset="-120"/>
              </a:rPr>
              <a:t>Minimal communication due to independent parent computation.</a:t>
            </a:r>
            <a:endParaRPr lang="en-US" sz="1850" dirty="0"/>
          </a:p>
        </p:txBody>
      </p:sp>
      <p:sp>
        <p:nvSpPr>
          <p:cNvPr id="11" name="Text 9"/>
          <p:cNvSpPr/>
          <p:nvPr/>
        </p:nvSpPr>
        <p:spPr>
          <a:xfrm>
            <a:off x="9714548" y="2133005"/>
            <a:ext cx="3829883" cy="766048"/>
          </a:xfrm>
          <a:prstGeom prst="rect">
            <a:avLst/>
          </a:prstGeom>
          <a:noFill/>
          <a:ln/>
        </p:spPr>
        <p:txBody>
          <a:bodyPr wrap="square" lIns="0" tIns="0" rIns="0" bIns="0" rtlCol="0" anchor="t"/>
          <a:lstStyle/>
          <a:p>
            <a:pPr marL="0" indent="0" algn="l">
              <a:lnSpc>
                <a:spcPts val="3000"/>
              </a:lnSpc>
              <a:buNone/>
            </a:pPr>
            <a:r>
              <a:rPr lang="en-US" sz="1850" b="1" dirty="0">
                <a:solidFill>
                  <a:srgbClr val="FFFFFF"/>
                </a:solidFill>
                <a:latin typeface="PT Sans" pitchFamily="34" charset="0"/>
                <a:ea typeface="PT Sans" pitchFamily="34" charset="-122"/>
                <a:cs typeface="PT Sans" pitchFamily="34" charset="-120"/>
              </a:rPr>
              <a:t>OpenMP/OpenCL for Intra-Node Parallelism</a:t>
            </a:r>
            <a:r>
              <a:rPr lang="en-US" sz="1850" dirty="0">
                <a:solidFill>
                  <a:srgbClr val="FFFFFF"/>
                </a:solidFill>
                <a:latin typeface="PT Sans" pitchFamily="34" charset="0"/>
                <a:ea typeface="PT Sans" pitchFamily="34" charset="-122"/>
                <a:cs typeface="PT Sans" pitchFamily="34" charset="-120"/>
              </a:rPr>
              <a:t>:</a:t>
            </a:r>
            <a:endParaRPr lang="en-US" sz="1850" dirty="0"/>
          </a:p>
        </p:txBody>
      </p:sp>
      <p:sp>
        <p:nvSpPr>
          <p:cNvPr id="12" name="Text 10"/>
          <p:cNvSpPr/>
          <p:nvPr/>
        </p:nvSpPr>
        <p:spPr>
          <a:xfrm>
            <a:off x="9714548" y="3042642"/>
            <a:ext cx="382988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FFFFFF"/>
                </a:solidFill>
                <a:latin typeface="PT Sans" pitchFamily="34" charset="0"/>
                <a:ea typeface="PT Sans" pitchFamily="34" charset="-122"/>
                <a:cs typeface="PT Sans" pitchFamily="34" charset="-120"/>
              </a:rPr>
              <a:t>Parallelize parent computation within each subgraph.</a:t>
            </a:r>
            <a:endParaRPr lang="en-US" sz="1850" dirty="0"/>
          </a:p>
        </p:txBody>
      </p:sp>
      <p:sp>
        <p:nvSpPr>
          <p:cNvPr id="13" name="Text 11"/>
          <p:cNvSpPr/>
          <p:nvPr/>
        </p:nvSpPr>
        <p:spPr>
          <a:xfrm>
            <a:off x="9714548" y="3880485"/>
            <a:ext cx="3829883" cy="766048"/>
          </a:xfrm>
          <a:prstGeom prst="rect">
            <a:avLst/>
          </a:prstGeom>
          <a:noFill/>
          <a:ln/>
        </p:spPr>
        <p:txBody>
          <a:bodyPr wrap="square" lIns="0" tIns="0" rIns="0" bIns="0" rtlCol="0" anchor="t"/>
          <a:lstStyle/>
          <a:p>
            <a:pPr marL="342900" indent="-342900" algn="l">
              <a:lnSpc>
                <a:spcPts val="3000"/>
              </a:lnSpc>
              <a:buSzPct val="100000"/>
              <a:buChar char="•"/>
            </a:pPr>
            <a:r>
              <a:rPr lang="en-US" sz="1850" dirty="0">
                <a:solidFill>
                  <a:srgbClr val="FFFFFF"/>
                </a:solidFill>
                <a:latin typeface="PT Sans" pitchFamily="34" charset="0"/>
                <a:ea typeface="PT Sans" pitchFamily="34" charset="-122"/>
                <a:cs typeface="PT Sans" pitchFamily="34" charset="-120"/>
              </a:rPr>
              <a:t>OpenMP for multi-core CPUs; OpenCL for GPUs if available.</a:t>
            </a:r>
            <a:endParaRPr lang="en-US" sz="1850" dirty="0"/>
          </a:p>
        </p:txBody>
      </p:sp>
      <p:sp>
        <p:nvSpPr>
          <p:cNvPr id="14" name="Text 12"/>
          <p:cNvSpPr/>
          <p:nvPr/>
        </p:nvSpPr>
        <p:spPr>
          <a:xfrm>
            <a:off x="837724" y="5002768"/>
            <a:ext cx="12954952" cy="383024"/>
          </a:xfrm>
          <a:prstGeom prst="rect">
            <a:avLst/>
          </a:prstGeom>
          <a:noFill/>
          <a:ln/>
        </p:spPr>
        <p:txBody>
          <a:bodyPr wrap="none" lIns="0" tIns="0" rIns="0" bIns="0" rtlCol="0" anchor="t"/>
          <a:lstStyle/>
          <a:p>
            <a:pPr marL="0" indent="0" algn="l">
              <a:lnSpc>
                <a:spcPts val="3000"/>
              </a:lnSpc>
              <a:buNone/>
            </a:pPr>
            <a:r>
              <a:rPr lang="en-US" sz="1850" b="1" dirty="0">
                <a:solidFill>
                  <a:srgbClr val="FFFFFF"/>
                </a:solidFill>
                <a:latin typeface="PT Sans" pitchFamily="34" charset="0"/>
                <a:ea typeface="PT Sans" pitchFamily="34" charset="-122"/>
                <a:cs typeface="PT Sans" pitchFamily="34" charset="-120"/>
              </a:rPr>
              <a:t>Workflow</a:t>
            </a:r>
            <a:r>
              <a:rPr lang="en-US" sz="1850" dirty="0">
                <a:solidFill>
                  <a:srgbClr val="FFFFFF"/>
                </a:solidFill>
                <a:latin typeface="PT Sans" pitchFamily="34" charset="0"/>
                <a:ea typeface="PT Sans" pitchFamily="34" charset="-122"/>
                <a:cs typeface="PT Sans" pitchFamily="34" charset="-120"/>
              </a:rPr>
              <a:t>:</a:t>
            </a:r>
            <a:endParaRPr lang="en-US" sz="1850" dirty="0"/>
          </a:p>
        </p:txBody>
      </p:sp>
      <p:sp>
        <p:nvSpPr>
          <p:cNvPr id="15" name="Text 13"/>
          <p:cNvSpPr/>
          <p:nvPr/>
        </p:nvSpPr>
        <p:spPr>
          <a:xfrm>
            <a:off x="837724" y="5654993"/>
            <a:ext cx="12954952" cy="383024"/>
          </a:xfrm>
          <a:prstGeom prst="rect">
            <a:avLst/>
          </a:prstGeom>
          <a:noFill/>
          <a:ln/>
        </p:spPr>
        <p:txBody>
          <a:bodyPr wrap="none" lIns="0" tIns="0" rIns="0" bIns="0" rtlCol="0" anchor="t"/>
          <a:lstStyle/>
          <a:p>
            <a:pPr marL="342900" indent="-342900" algn="l">
              <a:lnSpc>
                <a:spcPts val="3000"/>
              </a:lnSpc>
              <a:buSzPct val="100000"/>
              <a:buFont typeface="+mj-lt"/>
              <a:buAutoNum type="arabicPeriod"/>
            </a:pPr>
            <a:r>
              <a:rPr lang="en-US" sz="1850" dirty="0">
                <a:solidFill>
                  <a:srgbClr val="FFFFFF"/>
                </a:solidFill>
                <a:latin typeface="PT Sans" pitchFamily="34" charset="0"/>
                <a:ea typeface="PT Sans" pitchFamily="34" charset="-122"/>
                <a:cs typeface="PT Sans" pitchFamily="34" charset="-120"/>
              </a:rPr>
              <a:t>Partition graph using METIS.</a:t>
            </a:r>
            <a:endParaRPr lang="en-US" sz="1850" dirty="0"/>
          </a:p>
        </p:txBody>
      </p:sp>
      <p:sp>
        <p:nvSpPr>
          <p:cNvPr id="16" name="Text 14"/>
          <p:cNvSpPr/>
          <p:nvPr/>
        </p:nvSpPr>
        <p:spPr>
          <a:xfrm>
            <a:off x="837724" y="6121718"/>
            <a:ext cx="12954952" cy="383024"/>
          </a:xfrm>
          <a:prstGeom prst="rect">
            <a:avLst/>
          </a:prstGeom>
          <a:noFill/>
          <a:ln/>
        </p:spPr>
        <p:txBody>
          <a:bodyPr wrap="none" lIns="0" tIns="0" rIns="0" bIns="0" rtlCol="0" anchor="t"/>
          <a:lstStyle/>
          <a:p>
            <a:pPr marL="342900" indent="-342900" algn="l">
              <a:lnSpc>
                <a:spcPts val="3000"/>
              </a:lnSpc>
              <a:buSzPct val="100000"/>
              <a:buFont typeface="+mj-lt"/>
              <a:buAutoNum type="arabicPeriod" startAt="2"/>
            </a:pPr>
            <a:r>
              <a:rPr lang="en-US" sz="1850" dirty="0">
                <a:solidFill>
                  <a:srgbClr val="FFFFFF"/>
                </a:solidFill>
                <a:latin typeface="PT Sans" pitchFamily="34" charset="0"/>
                <a:ea typeface="PT Sans" pitchFamily="34" charset="-122"/>
                <a:cs typeface="PT Sans" pitchFamily="34" charset="-120"/>
              </a:rPr>
              <a:t>Distribute subgraphs to MPI processes.</a:t>
            </a:r>
            <a:endParaRPr lang="en-US" sz="1850" dirty="0"/>
          </a:p>
        </p:txBody>
      </p:sp>
      <p:sp>
        <p:nvSpPr>
          <p:cNvPr id="17" name="Text 15"/>
          <p:cNvSpPr/>
          <p:nvPr/>
        </p:nvSpPr>
        <p:spPr>
          <a:xfrm>
            <a:off x="837724" y="6588443"/>
            <a:ext cx="12954952" cy="383024"/>
          </a:xfrm>
          <a:prstGeom prst="rect">
            <a:avLst/>
          </a:prstGeom>
          <a:noFill/>
          <a:ln/>
        </p:spPr>
        <p:txBody>
          <a:bodyPr wrap="none" lIns="0" tIns="0" rIns="0" bIns="0" rtlCol="0" anchor="t"/>
          <a:lstStyle/>
          <a:p>
            <a:pPr marL="342900" indent="-342900" algn="l">
              <a:lnSpc>
                <a:spcPts val="3000"/>
              </a:lnSpc>
              <a:buSzPct val="100000"/>
              <a:buFont typeface="+mj-lt"/>
              <a:buAutoNum type="arabicPeriod" startAt="3"/>
            </a:pPr>
            <a:r>
              <a:rPr lang="en-US" sz="1850" dirty="0">
                <a:solidFill>
                  <a:srgbClr val="FFFFFF"/>
                </a:solidFill>
                <a:latin typeface="PT Sans" pitchFamily="34" charset="0"/>
                <a:ea typeface="PT Sans" pitchFamily="34" charset="-122"/>
                <a:cs typeface="PT Sans" pitchFamily="34" charset="-120"/>
              </a:rPr>
              <a:t>Parallelize vertex computations using OpenMP/OpenCL.</a:t>
            </a:r>
            <a:endParaRPr lang="en-US" sz="1850" dirty="0"/>
          </a:p>
        </p:txBody>
      </p:sp>
      <p:sp>
        <p:nvSpPr>
          <p:cNvPr id="18" name="Text 16"/>
          <p:cNvSpPr/>
          <p:nvPr/>
        </p:nvSpPr>
        <p:spPr>
          <a:xfrm>
            <a:off x="837724" y="7055168"/>
            <a:ext cx="12954952" cy="383024"/>
          </a:xfrm>
          <a:prstGeom prst="rect">
            <a:avLst/>
          </a:prstGeom>
          <a:noFill/>
          <a:ln/>
        </p:spPr>
        <p:txBody>
          <a:bodyPr wrap="none" lIns="0" tIns="0" rIns="0" bIns="0" rtlCol="0" anchor="t"/>
          <a:lstStyle/>
          <a:p>
            <a:pPr marL="342900" indent="-342900" algn="l">
              <a:lnSpc>
                <a:spcPts val="3000"/>
              </a:lnSpc>
              <a:buSzPct val="100000"/>
              <a:buFont typeface="+mj-lt"/>
              <a:buAutoNum type="arabicPeriod" startAt="4"/>
            </a:pPr>
            <a:r>
              <a:rPr lang="en-US" sz="1850" dirty="0">
                <a:solidFill>
                  <a:srgbClr val="FFFFFF"/>
                </a:solidFill>
                <a:latin typeface="PT Sans" pitchFamily="34" charset="0"/>
                <a:ea typeface="PT Sans" pitchFamily="34" charset="-122"/>
                <a:cs typeface="PT Sans" pitchFamily="34" charset="-120"/>
              </a:rPr>
              <a:t>Combine results via MPI.</a:t>
            </a:r>
            <a:endParaRPr lang="en-US" sz="1850" dirty="0"/>
          </a:p>
        </p:txBody>
      </p:sp>
      <p:sp>
        <p:nvSpPr>
          <p:cNvPr id="19" name="Rectangle 18">
            <a:extLst>
              <a:ext uri="{FF2B5EF4-FFF2-40B4-BE49-F238E27FC236}">
                <a16:creationId xmlns:a16="http://schemas.microsoft.com/office/drawing/2014/main" id="{8D2D89CA-812D-A41D-3FBE-5E55FA9D81FC}"/>
              </a:ext>
            </a:extLst>
          </p:cNvPr>
          <p:cNvSpPr/>
          <p:nvPr/>
        </p:nvSpPr>
        <p:spPr>
          <a:xfrm>
            <a:off x="12849101" y="7790213"/>
            <a:ext cx="1638795" cy="320634"/>
          </a:xfrm>
          <a:prstGeom prst="rect">
            <a:avLst/>
          </a:prstGeom>
          <a:solidFill>
            <a:srgbClr val="00002E"/>
          </a:solidFill>
          <a:ln>
            <a:solidFill>
              <a:srgbClr val="0000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59951" y="441365"/>
            <a:ext cx="3764518" cy="470535"/>
          </a:xfrm>
          <a:prstGeom prst="rect">
            <a:avLst/>
          </a:prstGeom>
          <a:noFill/>
          <a:ln/>
        </p:spPr>
        <p:txBody>
          <a:bodyPr wrap="none" lIns="0" tIns="0" rIns="0" bIns="0" rtlCol="0" anchor="t"/>
          <a:lstStyle/>
          <a:p>
            <a:pPr marL="0" indent="0" algn="l">
              <a:lnSpc>
                <a:spcPts val="3700"/>
              </a:lnSpc>
              <a:buNone/>
            </a:pPr>
            <a:r>
              <a:rPr lang="en-US" sz="2950" dirty="0">
                <a:solidFill>
                  <a:srgbClr val="FFFFFF"/>
                </a:solidFill>
                <a:latin typeface="Nunito Semi Bold" pitchFamily="34" charset="0"/>
                <a:ea typeface="Nunito Semi Bold" pitchFamily="34" charset="-122"/>
                <a:cs typeface="Nunito Semi Bold" pitchFamily="34" charset="-120"/>
              </a:rPr>
              <a:t>Practical Implications</a:t>
            </a:r>
            <a:endParaRPr lang="en-US" sz="2950" dirty="0"/>
          </a:p>
        </p:txBody>
      </p:sp>
      <p:grpSp>
        <p:nvGrpSpPr>
          <p:cNvPr id="24" name="Group 23">
            <a:extLst>
              <a:ext uri="{FF2B5EF4-FFF2-40B4-BE49-F238E27FC236}">
                <a16:creationId xmlns:a16="http://schemas.microsoft.com/office/drawing/2014/main" id="{0FC0EDDD-939A-0D2F-C4BE-9DFD96A60805}"/>
              </a:ext>
            </a:extLst>
          </p:cNvPr>
          <p:cNvGrpSpPr/>
          <p:nvPr/>
        </p:nvGrpSpPr>
        <p:grpSpPr>
          <a:xfrm>
            <a:off x="559891" y="1231821"/>
            <a:ext cx="13510558" cy="5917124"/>
            <a:chOff x="559891" y="1231821"/>
            <a:chExt cx="13510558" cy="3976688"/>
          </a:xfrm>
        </p:grpSpPr>
        <p:sp>
          <p:nvSpPr>
            <p:cNvPr id="3" name="Shape 1"/>
            <p:cNvSpPr/>
            <p:nvPr/>
          </p:nvSpPr>
          <p:spPr>
            <a:xfrm>
              <a:off x="739854" y="1231821"/>
              <a:ext cx="22860" cy="3976688"/>
            </a:xfrm>
            <a:prstGeom prst="roundRect">
              <a:avLst>
                <a:gd name="adj" fmla="val 1049848"/>
              </a:avLst>
            </a:prstGeom>
            <a:solidFill>
              <a:srgbClr val="FFFFFF">
                <a:alpha val="24000"/>
              </a:srgbClr>
            </a:solidFill>
            <a:ln/>
          </p:spPr>
          <p:txBody>
            <a:bodyPr/>
            <a:lstStyle/>
            <a:p>
              <a:endParaRPr lang="en-US"/>
            </a:p>
          </p:txBody>
        </p:sp>
        <p:sp>
          <p:nvSpPr>
            <p:cNvPr id="4" name="Shape 2"/>
            <p:cNvSpPr/>
            <p:nvPr/>
          </p:nvSpPr>
          <p:spPr>
            <a:xfrm>
              <a:off x="896957" y="1580198"/>
              <a:ext cx="479941" cy="22860"/>
            </a:xfrm>
            <a:prstGeom prst="roundRect">
              <a:avLst>
                <a:gd name="adj" fmla="val 1049848"/>
              </a:avLst>
            </a:prstGeom>
            <a:solidFill>
              <a:srgbClr val="F2B42D"/>
            </a:solidFill>
            <a:ln/>
          </p:spPr>
          <p:txBody>
            <a:bodyPr/>
            <a:lstStyle/>
            <a:p>
              <a:endParaRPr lang="en-US"/>
            </a:p>
          </p:txBody>
        </p:sp>
        <p:sp>
          <p:nvSpPr>
            <p:cNvPr id="5" name="Shape 3"/>
            <p:cNvSpPr/>
            <p:nvPr/>
          </p:nvSpPr>
          <p:spPr>
            <a:xfrm>
              <a:off x="559891" y="1411724"/>
              <a:ext cx="359926" cy="359926"/>
            </a:xfrm>
            <a:prstGeom prst="roundRect">
              <a:avLst>
                <a:gd name="adj" fmla="val 66679"/>
              </a:avLst>
            </a:prstGeom>
            <a:solidFill>
              <a:srgbClr val="00002E"/>
            </a:solidFill>
            <a:ln w="15240">
              <a:solidFill>
                <a:srgbClr val="F2B42D"/>
              </a:solidFill>
              <a:prstDash val="solid"/>
            </a:ln>
          </p:spPr>
          <p:txBody>
            <a:bodyPr/>
            <a:lstStyle/>
            <a:p>
              <a:endParaRPr lang="en-US"/>
            </a:p>
          </p:txBody>
        </p:sp>
        <p:sp>
          <p:nvSpPr>
            <p:cNvPr id="6" name="Text 4"/>
            <p:cNvSpPr/>
            <p:nvPr/>
          </p:nvSpPr>
          <p:spPr>
            <a:xfrm>
              <a:off x="626864" y="1450479"/>
              <a:ext cx="225862" cy="282297"/>
            </a:xfrm>
            <a:prstGeom prst="rect">
              <a:avLst/>
            </a:prstGeom>
            <a:noFill/>
            <a:ln/>
          </p:spPr>
          <p:txBody>
            <a:bodyPr wrap="none" lIns="0" tIns="0" rIns="0" bIns="0" rtlCol="0" anchor="t"/>
            <a:lstStyle/>
            <a:p>
              <a:pPr marL="0" indent="0" algn="ctr">
                <a:lnSpc>
                  <a:spcPts val="1750"/>
                </a:lnSpc>
                <a:buNone/>
              </a:pPr>
              <a:r>
                <a:rPr lang="en-US" sz="1750" dirty="0">
                  <a:solidFill>
                    <a:srgbClr val="FFFFFF"/>
                  </a:solidFill>
                  <a:latin typeface="Nunito Semi Bold" pitchFamily="34" charset="0"/>
                  <a:ea typeface="Nunito Semi Bold" pitchFamily="34" charset="-122"/>
                  <a:cs typeface="Nunito Semi Bold" pitchFamily="34" charset="-120"/>
                </a:rPr>
                <a:t>1</a:t>
              </a:r>
              <a:endParaRPr lang="en-US" sz="1750" dirty="0"/>
            </a:p>
          </p:txBody>
        </p:sp>
        <p:sp>
          <p:nvSpPr>
            <p:cNvPr id="7" name="Text 5"/>
            <p:cNvSpPr/>
            <p:nvPr/>
          </p:nvSpPr>
          <p:spPr>
            <a:xfrm>
              <a:off x="1539835" y="1391722"/>
              <a:ext cx="1882259" cy="235268"/>
            </a:xfrm>
            <a:prstGeom prst="rect">
              <a:avLst/>
            </a:prstGeom>
            <a:noFill/>
            <a:ln/>
          </p:spPr>
          <p:txBody>
            <a:bodyPr wrap="none" lIns="0" tIns="0" rIns="0" bIns="0" rtlCol="0" anchor="t"/>
            <a:lstStyle/>
            <a:p>
              <a:pPr marL="0" indent="0" algn="l">
                <a:lnSpc>
                  <a:spcPts val="1850"/>
                </a:lnSpc>
                <a:buNone/>
              </a:pPr>
              <a:r>
                <a:rPr lang="en-US" sz="1450" b="1" dirty="0">
                  <a:solidFill>
                    <a:srgbClr val="FFFFFF"/>
                  </a:solidFill>
                  <a:latin typeface="Nunito Semi Bold" pitchFamily="34" charset="0"/>
                  <a:ea typeface="Nunito Semi Bold" pitchFamily="34" charset="-122"/>
                  <a:cs typeface="Nunito Semi Bold" pitchFamily="34" charset="-120"/>
                </a:rPr>
                <a:t>Applications</a:t>
              </a:r>
              <a:r>
                <a:rPr lang="en-US" sz="1450" dirty="0">
                  <a:solidFill>
                    <a:srgbClr val="FFFFFF"/>
                  </a:solidFill>
                  <a:latin typeface="Nunito Semi Bold" pitchFamily="34" charset="0"/>
                  <a:ea typeface="Nunito Semi Bold" pitchFamily="34" charset="-122"/>
                  <a:cs typeface="Nunito Semi Bold" pitchFamily="34" charset="-120"/>
                </a:rPr>
                <a:t>:</a:t>
              </a:r>
              <a:endParaRPr lang="en-US" sz="1450" dirty="0"/>
            </a:p>
          </p:txBody>
        </p:sp>
        <p:sp>
          <p:nvSpPr>
            <p:cNvPr id="8" name="Text 6"/>
            <p:cNvSpPr/>
            <p:nvPr/>
          </p:nvSpPr>
          <p:spPr>
            <a:xfrm>
              <a:off x="1539835" y="1722953"/>
              <a:ext cx="12530614" cy="255984"/>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FFFFFF"/>
                  </a:solidFill>
                  <a:latin typeface="PT Sans" pitchFamily="34" charset="0"/>
                  <a:ea typeface="PT Sans" pitchFamily="34" charset="-122"/>
                  <a:cs typeface="PT Sans" pitchFamily="34" charset="-120"/>
                </a:rPr>
                <a:t>Fault-tolerant broadcasting in distributed systems.</a:t>
              </a:r>
              <a:endParaRPr lang="en-US" sz="1600" dirty="0"/>
            </a:p>
          </p:txBody>
        </p:sp>
        <p:sp>
          <p:nvSpPr>
            <p:cNvPr id="9" name="Text 7"/>
            <p:cNvSpPr/>
            <p:nvPr/>
          </p:nvSpPr>
          <p:spPr>
            <a:xfrm>
              <a:off x="1539835" y="2034897"/>
              <a:ext cx="12530614" cy="255984"/>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FFFFFF"/>
                  </a:solidFill>
                  <a:latin typeface="PT Sans" pitchFamily="34" charset="0"/>
                  <a:ea typeface="PT Sans" pitchFamily="34" charset="-122"/>
                  <a:cs typeface="PT Sans" pitchFamily="34" charset="-120"/>
                </a:rPr>
                <a:t>Secure message distribution in network communication</a:t>
              </a:r>
              <a:r>
                <a:rPr lang="en-US" sz="1250" dirty="0">
                  <a:solidFill>
                    <a:srgbClr val="FFFFFF"/>
                  </a:solidFill>
                  <a:latin typeface="PT Sans" pitchFamily="34" charset="0"/>
                  <a:ea typeface="PT Sans" pitchFamily="34" charset="-122"/>
                  <a:cs typeface="PT Sans" pitchFamily="34" charset="-120"/>
                </a:rPr>
                <a:t>.</a:t>
              </a:r>
              <a:endParaRPr lang="en-US" sz="1250" dirty="0"/>
            </a:p>
          </p:txBody>
        </p:sp>
        <p:sp>
          <p:nvSpPr>
            <p:cNvPr id="10" name="Shape 8"/>
            <p:cNvSpPr/>
            <p:nvPr/>
          </p:nvSpPr>
          <p:spPr>
            <a:xfrm>
              <a:off x="896957" y="2959060"/>
              <a:ext cx="479941" cy="22860"/>
            </a:xfrm>
            <a:prstGeom prst="roundRect">
              <a:avLst>
                <a:gd name="adj" fmla="val 1049848"/>
              </a:avLst>
            </a:prstGeom>
            <a:solidFill>
              <a:srgbClr val="D7425E"/>
            </a:solidFill>
            <a:ln/>
          </p:spPr>
          <p:txBody>
            <a:bodyPr/>
            <a:lstStyle/>
            <a:p>
              <a:endParaRPr lang="en-US"/>
            </a:p>
          </p:txBody>
        </p:sp>
        <p:sp>
          <p:nvSpPr>
            <p:cNvPr id="11" name="Shape 9"/>
            <p:cNvSpPr/>
            <p:nvPr/>
          </p:nvSpPr>
          <p:spPr>
            <a:xfrm>
              <a:off x="559891" y="2790587"/>
              <a:ext cx="359926" cy="359926"/>
            </a:xfrm>
            <a:prstGeom prst="roundRect">
              <a:avLst>
                <a:gd name="adj" fmla="val 66679"/>
              </a:avLst>
            </a:prstGeom>
            <a:solidFill>
              <a:srgbClr val="00002E"/>
            </a:solidFill>
            <a:ln w="15240">
              <a:solidFill>
                <a:srgbClr val="D7425E"/>
              </a:solidFill>
              <a:prstDash val="solid"/>
            </a:ln>
          </p:spPr>
          <p:txBody>
            <a:bodyPr/>
            <a:lstStyle/>
            <a:p>
              <a:endParaRPr lang="en-US"/>
            </a:p>
          </p:txBody>
        </p:sp>
        <p:sp>
          <p:nvSpPr>
            <p:cNvPr id="12" name="Text 10"/>
            <p:cNvSpPr/>
            <p:nvPr/>
          </p:nvSpPr>
          <p:spPr>
            <a:xfrm>
              <a:off x="626864" y="2829342"/>
              <a:ext cx="225862" cy="282297"/>
            </a:xfrm>
            <a:prstGeom prst="rect">
              <a:avLst/>
            </a:prstGeom>
            <a:noFill/>
            <a:ln/>
          </p:spPr>
          <p:txBody>
            <a:bodyPr wrap="none" lIns="0" tIns="0" rIns="0" bIns="0" rtlCol="0" anchor="t"/>
            <a:lstStyle/>
            <a:p>
              <a:pPr marL="0" indent="0" algn="ctr">
                <a:lnSpc>
                  <a:spcPts val="1750"/>
                </a:lnSpc>
                <a:buNone/>
              </a:pPr>
              <a:r>
                <a:rPr lang="en-US" sz="1750" dirty="0">
                  <a:solidFill>
                    <a:srgbClr val="FFFFFF"/>
                  </a:solidFill>
                  <a:latin typeface="Nunito Semi Bold" pitchFamily="34" charset="0"/>
                  <a:ea typeface="Nunito Semi Bold" pitchFamily="34" charset="-122"/>
                  <a:cs typeface="Nunito Semi Bold" pitchFamily="34" charset="-120"/>
                </a:rPr>
                <a:t>2</a:t>
              </a:r>
              <a:endParaRPr lang="en-US" sz="1750" dirty="0"/>
            </a:p>
          </p:txBody>
        </p:sp>
        <p:sp>
          <p:nvSpPr>
            <p:cNvPr id="13" name="Text 11"/>
            <p:cNvSpPr/>
            <p:nvPr/>
          </p:nvSpPr>
          <p:spPr>
            <a:xfrm>
              <a:off x="1539835" y="2770584"/>
              <a:ext cx="1882259" cy="235268"/>
            </a:xfrm>
            <a:prstGeom prst="rect">
              <a:avLst/>
            </a:prstGeom>
            <a:noFill/>
            <a:ln/>
          </p:spPr>
          <p:txBody>
            <a:bodyPr wrap="none" lIns="0" tIns="0" rIns="0" bIns="0" rtlCol="0" anchor="t"/>
            <a:lstStyle/>
            <a:p>
              <a:pPr marL="0" indent="0" algn="l">
                <a:lnSpc>
                  <a:spcPts val="1850"/>
                </a:lnSpc>
                <a:buNone/>
              </a:pPr>
              <a:r>
                <a:rPr lang="en-US" sz="1450" b="1" dirty="0">
                  <a:solidFill>
                    <a:srgbClr val="FFFFFF"/>
                  </a:solidFill>
                  <a:latin typeface="Nunito Semi Bold" pitchFamily="34" charset="0"/>
                  <a:ea typeface="Nunito Semi Bold" pitchFamily="34" charset="-122"/>
                  <a:cs typeface="Nunito Semi Bold" pitchFamily="34" charset="-120"/>
                </a:rPr>
                <a:t>Benefits</a:t>
              </a:r>
              <a:r>
                <a:rPr lang="en-US" sz="1450" dirty="0">
                  <a:solidFill>
                    <a:srgbClr val="FFFFFF"/>
                  </a:solidFill>
                  <a:latin typeface="Nunito Semi Bold" pitchFamily="34" charset="0"/>
                  <a:ea typeface="Nunito Semi Bold" pitchFamily="34" charset="-122"/>
                  <a:cs typeface="Nunito Semi Bold" pitchFamily="34" charset="-120"/>
                </a:rPr>
                <a:t>:</a:t>
              </a:r>
              <a:endParaRPr lang="en-US" sz="1450" dirty="0"/>
            </a:p>
          </p:txBody>
        </p:sp>
        <p:sp>
          <p:nvSpPr>
            <p:cNvPr id="14" name="Text 12"/>
            <p:cNvSpPr/>
            <p:nvPr/>
          </p:nvSpPr>
          <p:spPr>
            <a:xfrm>
              <a:off x="1539835" y="3101816"/>
              <a:ext cx="12530614" cy="255984"/>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FFFFFF"/>
                  </a:solidFill>
                  <a:latin typeface="PT Sans" pitchFamily="34" charset="0"/>
                  <a:ea typeface="PT Sans" pitchFamily="34" charset="-122"/>
                  <a:cs typeface="PT Sans" pitchFamily="34" charset="-120"/>
                </a:rPr>
                <a:t>Scalable for large networks due to parallel design.</a:t>
              </a:r>
              <a:endParaRPr lang="en-US" sz="1600" dirty="0"/>
            </a:p>
          </p:txBody>
        </p:sp>
        <p:sp>
          <p:nvSpPr>
            <p:cNvPr id="15" name="Text 13"/>
            <p:cNvSpPr/>
            <p:nvPr/>
          </p:nvSpPr>
          <p:spPr>
            <a:xfrm>
              <a:off x="1539835" y="3413760"/>
              <a:ext cx="12530614" cy="255984"/>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FFFFFF"/>
                  </a:solidFill>
                  <a:latin typeface="PT Sans" pitchFamily="34" charset="0"/>
                  <a:ea typeface="PT Sans" pitchFamily="34" charset="-122"/>
                  <a:cs typeface="PT Sans" pitchFamily="34" charset="-120"/>
                </a:rPr>
                <a:t>Optimal complexity ensures efficiency.</a:t>
              </a:r>
              <a:endParaRPr lang="en-US" sz="1600" dirty="0"/>
            </a:p>
          </p:txBody>
        </p:sp>
        <p:sp>
          <p:nvSpPr>
            <p:cNvPr id="16" name="Shape 14"/>
            <p:cNvSpPr/>
            <p:nvPr/>
          </p:nvSpPr>
          <p:spPr>
            <a:xfrm>
              <a:off x="896957" y="4337923"/>
              <a:ext cx="479941" cy="22860"/>
            </a:xfrm>
            <a:prstGeom prst="roundRect">
              <a:avLst>
                <a:gd name="adj" fmla="val 1049848"/>
              </a:avLst>
            </a:prstGeom>
            <a:solidFill>
              <a:srgbClr val="DD785E"/>
            </a:solidFill>
            <a:ln/>
          </p:spPr>
          <p:txBody>
            <a:bodyPr/>
            <a:lstStyle/>
            <a:p>
              <a:endParaRPr lang="en-US"/>
            </a:p>
          </p:txBody>
        </p:sp>
        <p:sp>
          <p:nvSpPr>
            <p:cNvPr id="17" name="Shape 15"/>
            <p:cNvSpPr/>
            <p:nvPr/>
          </p:nvSpPr>
          <p:spPr>
            <a:xfrm>
              <a:off x="559891" y="4169450"/>
              <a:ext cx="359926" cy="359926"/>
            </a:xfrm>
            <a:prstGeom prst="roundRect">
              <a:avLst>
                <a:gd name="adj" fmla="val 66679"/>
              </a:avLst>
            </a:prstGeom>
            <a:solidFill>
              <a:srgbClr val="00002E"/>
            </a:solidFill>
            <a:ln w="15240">
              <a:solidFill>
                <a:srgbClr val="DD785E"/>
              </a:solidFill>
              <a:prstDash val="solid"/>
            </a:ln>
          </p:spPr>
          <p:txBody>
            <a:bodyPr/>
            <a:lstStyle/>
            <a:p>
              <a:endParaRPr lang="en-US"/>
            </a:p>
          </p:txBody>
        </p:sp>
        <p:sp>
          <p:nvSpPr>
            <p:cNvPr id="18" name="Text 16"/>
            <p:cNvSpPr/>
            <p:nvPr/>
          </p:nvSpPr>
          <p:spPr>
            <a:xfrm>
              <a:off x="626864" y="4208205"/>
              <a:ext cx="225862" cy="282297"/>
            </a:xfrm>
            <a:prstGeom prst="rect">
              <a:avLst/>
            </a:prstGeom>
            <a:noFill/>
            <a:ln/>
          </p:spPr>
          <p:txBody>
            <a:bodyPr wrap="none" lIns="0" tIns="0" rIns="0" bIns="0" rtlCol="0" anchor="t"/>
            <a:lstStyle/>
            <a:p>
              <a:pPr marL="0" indent="0" algn="ctr">
                <a:lnSpc>
                  <a:spcPts val="1750"/>
                </a:lnSpc>
                <a:buNone/>
              </a:pPr>
              <a:r>
                <a:rPr lang="en-US" sz="1750" dirty="0">
                  <a:solidFill>
                    <a:srgbClr val="FFFFFF"/>
                  </a:solidFill>
                  <a:latin typeface="Nunito Semi Bold" pitchFamily="34" charset="0"/>
                  <a:ea typeface="Nunito Semi Bold" pitchFamily="34" charset="-122"/>
                  <a:cs typeface="Nunito Semi Bold" pitchFamily="34" charset="-120"/>
                </a:rPr>
                <a:t>3</a:t>
              </a:r>
              <a:endParaRPr lang="en-US" sz="1750" dirty="0"/>
            </a:p>
          </p:txBody>
        </p:sp>
        <p:sp>
          <p:nvSpPr>
            <p:cNvPr id="19" name="Text 17"/>
            <p:cNvSpPr/>
            <p:nvPr/>
          </p:nvSpPr>
          <p:spPr>
            <a:xfrm>
              <a:off x="1539835" y="4149447"/>
              <a:ext cx="1882259" cy="235268"/>
            </a:xfrm>
            <a:prstGeom prst="rect">
              <a:avLst/>
            </a:prstGeom>
            <a:noFill/>
            <a:ln/>
          </p:spPr>
          <p:txBody>
            <a:bodyPr wrap="none" lIns="0" tIns="0" rIns="0" bIns="0" rtlCol="0" anchor="t"/>
            <a:lstStyle/>
            <a:p>
              <a:pPr marL="0" indent="0" algn="l">
                <a:lnSpc>
                  <a:spcPts val="1850"/>
                </a:lnSpc>
                <a:buNone/>
              </a:pPr>
              <a:r>
                <a:rPr lang="en-US" sz="1450" b="1" dirty="0">
                  <a:solidFill>
                    <a:srgbClr val="FFFFFF"/>
                  </a:solidFill>
                  <a:latin typeface="Nunito Semi Bold" pitchFamily="34" charset="0"/>
                  <a:ea typeface="Nunito Semi Bold" pitchFamily="34" charset="-122"/>
                  <a:cs typeface="Nunito Semi Bold" pitchFamily="34" charset="-120"/>
                </a:rPr>
                <a:t>Relevance to Project</a:t>
              </a:r>
              <a:r>
                <a:rPr lang="en-US" sz="1450" dirty="0">
                  <a:solidFill>
                    <a:srgbClr val="FFFFFF"/>
                  </a:solidFill>
                  <a:latin typeface="Nunito Semi Bold" pitchFamily="34" charset="0"/>
                  <a:ea typeface="Nunito Semi Bold" pitchFamily="34" charset="-122"/>
                  <a:cs typeface="Nunito Semi Bold" pitchFamily="34" charset="-120"/>
                </a:rPr>
                <a:t>:</a:t>
              </a:r>
              <a:endParaRPr lang="en-US" sz="1450" dirty="0"/>
            </a:p>
          </p:txBody>
        </p:sp>
        <p:sp>
          <p:nvSpPr>
            <p:cNvPr id="20" name="Text 18"/>
            <p:cNvSpPr/>
            <p:nvPr/>
          </p:nvSpPr>
          <p:spPr>
            <a:xfrm>
              <a:off x="1539835" y="4480679"/>
              <a:ext cx="12530614" cy="255984"/>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FFFFFF"/>
                  </a:solidFill>
                  <a:latin typeface="PT Sans" pitchFamily="34" charset="0"/>
                  <a:ea typeface="PT Sans" pitchFamily="34" charset="-122"/>
                  <a:cs typeface="PT Sans" pitchFamily="34" charset="-120"/>
                </a:rPr>
                <a:t>Aligns with learning parallel and distributed computing.</a:t>
              </a:r>
              <a:endParaRPr lang="en-US" sz="1600" dirty="0"/>
            </a:p>
          </p:txBody>
        </p:sp>
        <p:sp>
          <p:nvSpPr>
            <p:cNvPr id="21" name="Text 19"/>
            <p:cNvSpPr/>
            <p:nvPr/>
          </p:nvSpPr>
          <p:spPr>
            <a:xfrm>
              <a:off x="1539835" y="4792623"/>
              <a:ext cx="12530614" cy="255984"/>
            </a:xfrm>
            <a:prstGeom prst="rect">
              <a:avLst/>
            </a:prstGeom>
            <a:noFill/>
            <a:ln/>
          </p:spPr>
          <p:txBody>
            <a:bodyPr wrap="none" lIns="0" tIns="0" rIns="0" bIns="0" rtlCol="0" anchor="t"/>
            <a:lstStyle/>
            <a:p>
              <a:pPr marL="342900" indent="-342900" algn="l">
                <a:lnSpc>
                  <a:spcPts val="2000"/>
                </a:lnSpc>
                <a:buSzPct val="100000"/>
                <a:buChar char="•"/>
              </a:pPr>
              <a:r>
                <a:rPr lang="en-US" sz="1600" dirty="0">
                  <a:solidFill>
                    <a:srgbClr val="FFFFFF"/>
                  </a:solidFill>
                  <a:latin typeface="PT Sans" pitchFamily="34" charset="0"/>
                  <a:ea typeface="PT Sans" pitchFamily="34" charset="-122"/>
                  <a:cs typeface="PT Sans" pitchFamily="34" charset="-120"/>
                </a:rPr>
                <a:t>Prepares for Phase 2 implementation and scalability analysis.</a:t>
              </a:r>
              <a:endParaRPr lang="en-US" sz="1600" dirty="0"/>
            </a:p>
          </p:txBody>
        </p:sp>
      </p:grpSp>
      <p:pic>
        <p:nvPicPr>
          <p:cNvPr id="22" name="Image 0" descr="preencoded.png"/>
          <p:cNvPicPr>
            <a:picLocks noChangeAspect="1"/>
          </p:cNvPicPr>
          <p:nvPr/>
        </p:nvPicPr>
        <p:blipFill>
          <a:blip r:embed="rId3"/>
          <a:srcRect l="16729" r="20736"/>
          <a:stretch/>
        </p:blipFill>
        <p:spPr>
          <a:xfrm>
            <a:off x="6829010" y="2288474"/>
            <a:ext cx="7174526" cy="3480856"/>
          </a:xfrm>
          <a:prstGeom prst="rect">
            <a:avLst/>
          </a:prstGeom>
        </p:spPr>
      </p:pic>
      <p:sp>
        <p:nvSpPr>
          <p:cNvPr id="25" name="Rectangle 24">
            <a:extLst>
              <a:ext uri="{FF2B5EF4-FFF2-40B4-BE49-F238E27FC236}">
                <a16:creationId xmlns:a16="http://schemas.microsoft.com/office/drawing/2014/main" id="{7580C20C-79FB-FC0C-7115-A8ECD2E08391}"/>
              </a:ext>
            </a:extLst>
          </p:cNvPr>
          <p:cNvSpPr/>
          <p:nvPr/>
        </p:nvSpPr>
        <p:spPr>
          <a:xfrm>
            <a:off x="12849101" y="7790213"/>
            <a:ext cx="1638795" cy="320634"/>
          </a:xfrm>
          <a:prstGeom prst="rect">
            <a:avLst/>
          </a:prstGeom>
          <a:solidFill>
            <a:srgbClr val="00002E"/>
          </a:solidFill>
          <a:ln>
            <a:solidFill>
              <a:srgbClr val="00002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479</TotalTime>
  <Words>2325</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Nunito Semi Bold</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Muhammad Affan</cp:lastModifiedBy>
  <cp:revision>10</cp:revision>
  <dcterms:created xsi:type="dcterms:W3CDTF">2025-04-20T17:41:01Z</dcterms:created>
  <dcterms:modified xsi:type="dcterms:W3CDTF">2025-04-24T06:36:48Z</dcterms:modified>
</cp:coreProperties>
</file>