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C3302-BD30-4ABF-A293-DBFA676D9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74FE39-C38C-4570-A23E-6CA885638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6F6E1-3997-486C-A0C3-6982D18A8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3749-F635-4050-A52B-5F20A6A3113C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10BCC-853C-4136-8887-90557B83A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44901-D933-482D-A726-113BA3CE5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FBA9-213E-4C2C-8774-7EB98BABC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90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F68D1-7CB3-4CAF-B62F-A55EBF40E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339B59-414E-4DBF-B2EF-38AC3D8FE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A1769-C99F-49EE-80B9-7E1D430F3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3749-F635-4050-A52B-5F20A6A3113C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1D9F5-823F-4F28-9D1A-5F05F8843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00D54-A120-4F21-85FD-9F32B3778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FBA9-213E-4C2C-8774-7EB98BABC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06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ACF7EE-EE24-482B-919A-14782BFB19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A326B2-12EB-4EFA-96D2-A8DF6A0CF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99422-58E4-4890-8ED3-65EF5834A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3749-F635-4050-A52B-5F20A6A3113C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0C9A7-C67D-40FA-9C22-8D9EA536E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DBBAA-AA81-48A1-8151-FBBC0AAF0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FBA9-213E-4C2C-8774-7EB98BABC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42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895C-65D6-4A59-A2CB-D71902D62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E601B-35F4-45C2-AA29-6AE653194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E7138-CC9C-4435-855B-337C84997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3749-F635-4050-A52B-5F20A6A3113C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4AF6E-A0EF-49AC-8EE5-C22DD3428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0EF3C-FE18-4928-B7AC-F57A97388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FBA9-213E-4C2C-8774-7EB98BABC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82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1D1B5-F535-4EF2-A438-AE1E13FAC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7CC20-8520-43D0-90E5-BF4B00895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B674E-A7FE-42D1-861F-7709FEA7B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3749-F635-4050-A52B-5F20A6A3113C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8BA1B-1079-49D3-AE5D-07B08917B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EFE54-852A-46CD-8455-4A550DBF5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FBA9-213E-4C2C-8774-7EB98BABC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56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ADE77-25FE-4DB3-8AD1-50BB54F6F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EC6AE-58F9-4362-A877-8D9D8C96EE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5D236-4256-4000-8919-44418E1D1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387E3-018A-421D-8E6C-A4650336E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3749-F635-4050-A52B-5F20A6A3113C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9A6B9-E501-467D-9AD1-9F029E288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C4D54-25FE-4DF9-A731-42313D5DF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FBA9-213E-4C2C-8774-7EB98BABC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07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2AD83-CDEB-4CD9-8C23-016FFFAB9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E0AF1-3E71-44AA-AF46-B91DE999C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BFB687-B641-47F7-847F-7019E2BC8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3DE037-9802-4ED2-9AAD-B904C5D9FE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37317C-C998-41B3-97FA-C42C0C8750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8AE189-28DE-406D-84F3-F8CA914A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3749-F635-4050-A52B-5F20A6A3113C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A5C748-E137-400B-AF7F-5248065C3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82DD24-F4C7-4D87-A54E-7E9B3B8CC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FBA9-213E-4C2C-8774-7EB98BABC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68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337EE-A404-4D8A-9AFC-87045E1F1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F26A05-A3FC-4D74-9A43-D52A20B46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3749-F635-4050-A52B-5F20A6A3113C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A530B7-8BE0-4EC9-A60C-21B90543D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C4EFBE-070C-4528-8A13-368C2C8A8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FBA9-213E-4C2C-8774-7EB98BABC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7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81B5A4-620C-4D18-80F4-B94C85A15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3749-F635-4050-A52B-5F20A6A3113C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0E56DB-C8B6-4288-9465-A4DB628C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5EE51-EF2C-40AA-B62D-1B6B70F14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FBA9-213E-4C2C-8774-7EB98BABC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01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A073F-9A7C-40FA-B9E9-03B025003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136EC-61E6-4F21-9177-246B4DAB0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D87F0-3117-4BDA-8D1D-427F605CE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F17D6-EDAF-4DE0-88A7-C87968ECE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3749-F635-4050-A52B-5F20A6A3113C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21337-82D7-4734-86D4-D1E4682E5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8A878-EADC-40E7-B259-A40183023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FBA9-213E-4C2C-8774-7EB98BABC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9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3F438-A200-49A4-912E-E0D04585D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279D48-802C-43FB-94FB-24280331DE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379F4B-D572-4284-9612-36EDB5ADD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B8253-BDB0-47DF-9716-6AAEA85D5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3749-F635-4050-A52B-5F20A6A3113C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4468F-39E0-4D35-8E2F-1C86E3D43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85992-14D5-4032-8093-417D16B11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FBA9-213E-4C2C-8774-7EB98BABC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45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FCC593-169D-4F88-B56C-766579156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73685-DAAD-4DB6-BDF1-419B9497E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2B06-5AFB-48E9-855B-09BC988B6E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93749-F635-4050-A52B-5F20A6A3113C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08819-13FC-4763-BA09-DBF6D22F96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1B279-BC7A-407D-8AA4-B6A21BDC17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8FBA9-213E-4C2C-8774-7EB98BABC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71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rypto.stackexchange.com/questions/26689/easy-explanation-of-ind-security-notion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26C32-45E0-4223-A351-3BD4C262F8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Security Definitions and Comments on Round5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B35B7E-AD8C-46A0-B9EA-CB212271E7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34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E342A-F571-4B41-B0DB-387F57BA6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 Bernstein’s main question: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D67B6-3863-4259-9452-6D8A99492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What is the difference in running time between CPA and CCA version</a:t>
            </a:r>
          </a:p>
          <a:p>
            <a:pPr marL="0" indent="0" algn="ctr">
              <a:buNone/>
            </a:pPr>
            <a:r>
              <a:rPr lang="en-US" u="sng" dirty="0"/>
              <a:t>Let’s see how it look like in FPGA!</a:t>
            </a:r>
          </a:p>
          <a:p>
            <a:pPr marL="0" indent="0" algn="ctr">
              <a:buNone/>
            </a:pPr>
            <a:endParaRPr lang="en-US" u="sng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639FC43-4A00-4311-9DDC-F2F4B24FB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415168"/>
              </p:ext>
            </p:extLst>
          </p:nvPr>
        </p:nvGraphicFramePr>
        <p:xfrm>
          <a:off x="1145219" y="3429000"/>
          <a:ext cx="10026840" cy="2677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5368">
                  <a:extLst>
                    <a:ext uri="{9D8B030D-6E8A-4147-A177-3AD203B41FA5}">
                      <a16:colId xmlns:a16="http://schemas.microsoft.com/office/drawing/2014/main" val="435417181"/>
                    </a:ext>
                  </a:extLst>
                </a:gridCol>
                <a:gridCol w="2005368">
                  <a:extLst>
                    <a:ext uri="{9D8B030D-6E8A-4147-A177-3AD203B41FA5}">
                      <a16:colId xmlns:a16="http://schemas.microsoft.com/office/drawing/2014/main" val="1717689616"/>
                    </a:ext>
                  </a:extLst>
                </a:gridCol>
                <a:gridCol w="2005368">
                  <a:extLst>
                    <a:ext uri="{9D8B030D-6E8A-4147-A177-3AD203B41FA5}">
                      <a16:colId xmlns:a16="http://schemas.microsoft.com/office/drawing/2014/main" val="4185551123"/>
                    </a:ext>
                  </a:extLst>
                </a:gridCol>
                <a:gridCol w="2005368">
                  <a:extLst>
                    <a:ext uri="{9D8B030D-6E8A-4147-A177-3AD203B41FA5}">
                      <a16:colId xmlns:a16="http://schemas.microsoft.com/office/drawing/2014/main" val="1048390387"/>
                    </a:ext>
                  </a:extLst>
                </a:gridCol>
                <a:gridCol w="2005368">
                  <a:extLst>
                    <a:ext uri="{9D8B030D-6E8A-4147-A177-3AD203B41FA5}">
                      <a16:colId xmlns:a16="http://schemas.microsoft.com/office/drawing/2014/main" val="3573157713"/>
                    </a:ext>
                  </a:extLst>
                </a:gridCol>
              </a:tblGrid>
              <a:tr h="6694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Security level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CPA </a:t>
                      </a:r>
                      <a:r>
                        <a:rPr lang="en-US" dirty="0" err="1"/>
                        <a:t>Encaps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CCA </a:t>
                      </a:r>
                      <a:r>
                        <a:rPr lang="en-US" dirty="0" err="1"/>
                        <a:t>Encaps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CPA </a:t>
                      </a:r>
                      <a:r>
                        <a:rPr lang="en-US" dirty="0" err="1"/>
                        <a:t>Decaps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CCA </a:t>
                      </a:r>
                      <a:r>
                        <a:rPr lang="en-US" dirty="0" err="1"/>
                        <a:t>Decaps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7883039"/>
                  </a:ext>
                </a:extLst>
              </a:tr>
              <a:tr h="6694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</a:rPr>
                        <a:t>2,985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</a:rPr>
                        <a:t>2,990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</a:rPr>
                        <a:t>1,480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</a:rPr>
                        <a:t>4,063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4502425"/>
                  </a:ext>
                </a:extLst>
              </a:tr>
              <a:tr h="6694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</a:rPr>
                        <a:t>3,862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</a:rPr>
                        <a:t>4,248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</a:rPr>
                        <a:t>1,901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</a:rPr>
                        <a:t>5,839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4024102"/>
                  </a:ext>
                </a:extLst>
              </a:tr>
              <a:tr h="6694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</a:rPr>
                        <a:t>5,031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</a:rPr>
                        <a:t>5,836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</a:rPr>
                        <a:t>2,450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</a:rPr>
                        <a:t>7,999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549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9802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6FDD9-A101-4C8D-A110-90C5E7CCA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Round5 – differences in CPA and CCA KEM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3D388-12B3-466D-B961-1EF60FDB8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5190" y="1166814"/>
            <a:ext cx="5157787" cy="823912"/>
          </a:xfrm>
        </p:spPr>
        <p:txBody>
          <a:bodyPr/>
          <a:lstStyle/>
          <a:p>
            <a:r>
              <a:rPr lang="en-US" dirty="0"/>
              <a:t>CPA KEM </a:t>
            </a:r>
            <a:r>
              <a:rPr lang="en-US" dirty="0" err="1"/>
              <a:t>Decaps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53326-F91F-453F-8819-66DCA20F0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05025"/>
            <a:ext cx="5157787" cy="40846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R5_cpa_dec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hash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568428-A238-474D-9E43-E5A12C296E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147763"/>
            <a:ext cx="5183188" cy="823912"/>
          </a:xfrm>
        </p:spPr>
        <p:txBody>
          <a:bodyPr/>
          <a:lstStyle/>
          <a:p>
            <a:r>
              <a:rPr lang="en-US" dirty="0"/>
              <a:t>CCA KEM </a:t>
            </a:r>
            <a:r>
              <a:rPr lang="en-US" dirty="0" err="1"/>
              <a:t>Decaps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0E1B8A-302C-4414-A6AD-19E9149672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05025"/>
            <a:ext cx="5183188" cy="40846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R5_cpa_dec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Hash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R5_cpa_enc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hash</a:t>
            </a:r>
          </a:p>
        </p:txBody>
      </p:sp>
    </p:spTree>
    <p:extLst>
      <p:ext uri="{BB962C8B-B14F-4D97-AF65-F5344CB8AC3E}">
        <p14:creationId xmlns:p14="http://schemas.microsoft.com/office/powerpoint/2010/main" val="2763869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446F6-EE8B-41C0-9F05-2BA9F6776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3A64F-A04E-45C7-B191-8441D6B46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 – Indistinguishability</a:t>
            </a:r>
          </a:p>
          <a:p>
            <a:pPr marL="457200" lvl="1" indent="0">
              <a:buNone/>
            </a:pPr>
            <a:r>
              <a:rPr lang="en-US" dirty="0"/>
              <a:t>	 (not being able to guess if ciphertext or random)</a:t>
            </a:r>
          </a:p>
          <a:p>
            <a:r>
              <a:rPr lang="en-US" dirty="0"/>
              <a:t>NM – Non-Malleability  </a:t>
            </a:r>
          </a:p>
          <a:p>
            <a:pPr marL="457200" lvl="1" indent="0">
              <a:buNone/>
            </a:pPr>
            <a:r>
              <a:rPr lang="en-US" dirty="0"/>
              <a:t>	 (not being able to make changes, for example to obtain y’=x+1 from y=x)</a:t>
            </a:r>
          </a:p>
          <a:p>
            <a:r>
              <a:rPr lang="en-US" dirty="0"/>
              <a:t>CPA – chosen plaintext attack (equals to formal security)</a:t>
            </a:r>
          </a:p>
          <a:p>
            <a:r>
              <a:rPr lang="en-US" dirty="0"/>
              <a:t>CCA1 – chosen ciphertext attack</a:t>
            </a:r>
          </a:p>
          <a:p>
            <a:r>
              <a:rPr lang="en-US" dirty="0"/>
              <a:t>CCA2 – adaptative chosen ciphertext attack</a:t>
            </a:r>
          </a:p>
          <a:p>
            <a:r>
              <a:rPr lang="en-US" dirty="0"/>
              <a:t>RO – random oracle (mystery box able to encrypt/decrypt data)</a:t>
            </a:r>
          </a:p>
        </p:txBody>
      </p:sp>
    </p:spTree>
    <p:extLst>
      <p:ext uri="{BB962C8B-B14F-4D97-AF65-F5344CB8AC3E}">
        <p14:creationId xmlns:p14="http://schemas.microsoft.com/office/powerpoint/2010/main" val="4157805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BD1E4-37EB-40D0-AA65-A55760B64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86" y="107183"/>
            <a:ext cx="10515600" cy="1325563"/>
          </a:xfrm>
        </p:spPr>
        <p:txBody>
          <a:bodyPr/>
          <a:lstStyle/>
          <a:p>
            <a:r>
              <a:rPr lang="en-US" dirty="0"/>
              <a:t>IND-CPA – description of a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27E77-8349-4D38-A9B6-F86B9D9A6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126" y="1328475"/>
            <a:ext cx="1162974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In words:</a:t>
            </a:r>
            <a:r>
              <a:rPr lang="en-US" sz="2000" dirty="0"/>
              <a:t> the adversary generates two messages of equal length. The challenger decides, randomly, to encrypt one of them. The adversary tries to guess which of the messages was encrypted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DBF184-7799-4555-AAFC-C2376B20F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714" y="2327297"/>
            <a:ext cx="9428872" cy="370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342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BD1E4-37EB-40D0-AA65-A55760B64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86" y="107183"/>
            <a:ext cx="10515600" cy="1325563"/>
          </a:xfrm>
        </p:spPr>
        <p:txBody>
          <a:bodyPr/>
          <a:lstStyle/>
          <a:p>
            <a:r>
              <a:rPr lang="en-US"/>
              <a:t>IND-CCA1 – description of a game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27E77-8349-4D38-A9B6-F86B9D9A6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126" y="1328475"/>
            <a:ext cx="1162974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In words:</a:t>
            </a:r>
            <a:r>
              <a:rPr lang="en-US" sz="2000" dirty="0"/>
              <a:t> the target of the game is the same as in IND-CPA. The adversary has an additional capability: to call an encryption or decryption oracle. That means: the adversary can encrypt or decrypt arbitrary messages before obtaining the challenge ciphertext.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037645-78EC-4838-87D2-1F8D2E9C7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070" y="2390775"/>
            <a:ext cx="9357860" cy="416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770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BD1E4-37EB-40D0-AA65-A55760B64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86" y="107183"/>
            <a:ext cx="10515600" cy="1325563"/>
          </a:xfrm>
        </p:spPr>
        <p:txBody>
          <a:bodyPr/>
          <a:lstStyle/>
          <a:p>
            <a:r>
              <a:rPr lang="en-US" dirty="0"/>
              <a:t>IND-CCA2 – description of a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27E77-8349-4D38-A9B6-F86B9D9A6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126" y="1328475"/>
            <a:ext cx="1162974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In words:</a:t>
            </a:r>
            <a:r>
              <a:rPr lang="en-US" sz="2000" dirty="0"/>
              <a:t> In addition to its capabilities under IND-CCA1, the adversary is now given access to the oracles after receiving C, but cannot send C to the decryption oracle.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5D5926-D3C4-4C04-A4E0-4731CCA55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39" y="2171701"/>
            <a:ext cx="9024961" cy="450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93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5979A-2FCF-4107-8AAE-5BF9D01AA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 on attacks: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50563B-3E51-4F0E-B73D-BD2AF0548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78274"/>
            <a:ext cx="10705707" cy="268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71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FA4E5-0C7F-41E3-B844-DB482E1C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08FD2-8675-4F4F-8B6A-D6B408B37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Bellare</a:t>
            </a:r>
            <a:r>
              <a:rPr lang="en-US" dirty="0"/>
              <a:t> et al. </a:t>
            </a:r>
            <a:r>
              <a:rPr lang="en-US" i="1" dirty="0"/>
              <a:t>Relations among Notions of Security for Public-Key Encryption Schemes, </a:t>
            </a:r>
            <a:r>
              <a:rPr lang="en-US" dirty="0"/>
              <a:t>CRYPTO’98 (check in Zotero)</a:t>
            </a:r>
          </a:p>
          <a:p>
            <a:r>
              <a:rPr lang="en-US" dirty="0" err="1"/>
              <a:t>Bellare</a:t>
            </a:r>
            <a:r>
              <a:rPr lang="en-US" dirty="0"/>
              <a:t> and </a:t>
            </a:r>
            <a:r>
              <a:rPr lang="en-US" dirty="0" err="1"/>
              <a:t>Rogaway</a:t>
            </a:r>
            <a:r>
              <a:rPr lang="en-US" dirty="0"/>
              <a:t>, </a:t>
            </a:r>
            <a:r>
              <a:rPr lang="en-US" i="1" dirty="0"/>
              <a:t>Random Oracles Are Practical: A Paradigm for Designing Efficient Protocols </a:t>
            </a:r>
            <a:r>
              <a:rPr lang="en-US" dirty="0"/>
              <a:t>(check in Zotero)</a:t>
            </a:r>
            <a:endParaRPr lang="en-US" i="1" dirty="0"/>
          </a:p>
          <a:p>
            <a:r>
              <a:rPr lang="en-US" dirty="0">
                <a:hlinkClick r:id="rId2"/>
              </a:rPr>
              <a:t>https://crypto.stackexchange.com/questions/26689/easy-explanation-of-ind-security-notions</a:t>
            </a:r>
            <a:endParaRPr lang="en-US" dirty="0"/>
          </a:p>
          <a:p>
            <a:endParaRPr lang="en-US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93052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6FDD9-A101-4C8D-A110-90C5E7CCA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Round5 – discussion about CPA vs. CCA KEM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3D388-12B3-466D-B961-1EF60FDB8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5190" y="1166814"/>
            <a:ext cx="5157787" cy="823912"/>
          </a:xfrm>
        </p:spPr>
        <p:txBody>
          <a:bodyPr/>
          <a:lstStyle/>
          <a:p>
            <a:r>
              <a:rPr lang="en-US" dirty="0"/>
              <a:t>Pro CPA vs. CCA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53326-F91F-453F-8819-66DCA20F0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05025"/>
            <a:ext cx="5157787" cy="40846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Better bandwidth for {1,3,5} security level (10%, 6%, 12% respectively) </a:t>
            </a:r>
          </a:p>
          <a:p>
            <a:r>
              <a:rPr lang="en-US" dirty="0"/>
              <a:t>Lower key sizes might be crucial in some protocols (eq. IKEv2 RFC 7296) </a:t>
            </a:r>
          </a:p>
          <a:p>
            <a:r>
              <a:rPr lang="en-US" dirty="0"/>
              <a:t>In some applications CCA might not be as important</a:t>
            </a:r>
          </a:p>
          <a:p>
            <a:r>
              <a:rPr lang="en-US" dirty="0"/>
              <a:t>NIST allow CPA-KEMs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568428-A238-474D-9E43-E5A12C296E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147763"/>
            <a:ext cx="5183188" cy="823912"/>
          </a:xfrm>
        </p:spPr>
        <p:txBody>
          <a:bodyPr/>
          <a:lstStyle/>
          <a:p>
            <a:r>
              <a:rPr lang="en-US" dirty="0"/>
              <a:t>Pro CCA vs. CPA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0E1B8A-302C-4414-A6AD-19E9149672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05025"/>
            <a:ext cx="5183188" cy="40846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CPA has very high failure rate (around 2^(-60))</a:t>
            </a:r>
          </a:p>
          <a:p>
            <a:r>
              <a:rPr lang="en-US" dirty="0"/>
              <a:t>The difference in bandwidth is only ~10%.</a:t>
            </a:r>
          </a:p>
          <a:p>
            <a:r>
              <a:rPr lang="en-US" dirty="0"/>
              <a:t>CCA version still fits in IKEv2 RFC 7296 package</a:t>
            </a:r>
          </a:p>
          <a:p>
            <a:r>
              <a:rPr lang="en-US" dirty="0"/>
              <a:t>Let’s aim the highest possible security than use potentially weaker ones</a:t>
            </a:r>
          </a:p>
          <a:p>
            <a:r>
              <a:rPr lang="en-US" dirty="0"/>
              <a:t>Other proposals use CCA version</a:t>
            </a:r>
          </a:p>
        </p:txBody>
      </p:sp>
    </p:spTree>
    <p:extLst>
      <p:ext uri="{BB962C8B-B14F-4D97-AF65-F5344CB8AC3E}">
        <p14:creationId xmlns:p14="http://schemas.microsoft.com/office/powerpoint/2010/main" val="1915369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E342A-F571-4B41-B0DB-387F57BA6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 Bernstein’s main question: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D67B6-3863-4259-9452-6D8A99492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What is the difference in running time between CPA and CCA version?</a:t>
            </a:r>
          </a:p>
          <a:p>
            <a:pPr marL="0" indent="0" algn="ctr">
              <a:buNone/>
            </a:pP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429989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418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Security Definitions and Comments on Round5</vt:lpstr>
      <vt:lpstr>What does it mean?</vt:lpstr>
      <vt:lpstr>IND-CPA – description of a game</vt:lpstr>
      <vt:lpstr>IND-CCA1 – description of a game</vt:lpstr>
      <vt:lpstr>IND-CCA2 – description of a game</vt:lpstr>
      <vt:lpstr>Dependencies on attacks:</vt:lpstr>
      <vt:lpstr>Sources:</vt:lpstr>
      <vt:lpstr>Round5 – discussion about CPA vs. CCA KEM</vt:lpstr>
      <vt:lpstr>Dan Bernstein’s main question:</vt:lpstr>
      <vt:lpstr>Dan Bernstein’s main question:</vt:lpstr>
      <vt:lpstr>Round5 – differences in CPA and CCA KEM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Definitions and Comments on Round5</dc:title>
  <dc:creator>Andrzejczak Michał</dc:creator>
  <cp:lastModifiedBy>Andrzejczak Michał</cp:lastModifiedBy>
  <cp:revision>10</cp:revision>
  <dcterms:created xsi:type="dcterms:W3CDTF">2019-04-24T20:13:45Z</dcterms:created>
  <dcterms:modified xsi:type="dcterms:W3CDTF">2019-04-26T09:18:48Z</dcterms:modified>
</cp:coreProperties>
</file>