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57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CC53-8765-4000-8B75-E68B4CF5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E9B1F-4BE3-436E-8AF4-AD54B314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260A4-1594-42AA-A4C0-F631CBA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E86F-814A-451B-87C6-7C40480B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EBEE-285B-42E2-959D-52F42C6E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9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48A5-D690-4086-B598-EDC6BC3E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7F696-F674-49C5-A8A4-BC79D152C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1EE55-F0FE-44A0-B62F-06D7663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4DB2-888A-4BCD-9466-B2596F35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95357-F072-4B3B-AC05-A036B8EB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94E72-F1D7-496B-ABB4-87AAD5BB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3C7CB-797A-46EF-8F17-EDEDD3B6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743-4501-4A6A-BC64-FBDFF0C5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37451-D920-4B79-940D-BB66DA8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85993-5D8E-4882-BEF3-BFC82C0F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5E4B9-684D-4A81-8E77-7F0A72F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995EA-309E-481C-8369-E332AECF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02C62-453B-40FC-9394-D84CBACE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FFCB2-09BC-4E05-BE11-AEF58D05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F610D-747F-40B5-82BA-3FB462E5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F2B5-D5BB-44CC-A2D2-3FAD716E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8F48-9367-4F09-B765-10382C1E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2ACE3-8F60-43B1-8856-1E25F200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AEA00-11C8-43F3-9AA0-32720442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69CA1-3674-443D-8873-C20D0384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4BF81-A53D-4F74-9CC2-AC14E29D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9BAB-F5B7-4EA4-B120-634A25AFB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F541B3-3C94-453A-9ADF-66E9D40E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063CC-A7EC-41E5-A739-9385A3CC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BCD9-A9B6-44CE-90B0-FF931229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42805-F85E-4E24-9E6D-628F7012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99EB3-939B-4065-98DD-05F4A4A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05479-D99A-49AF-8C0E-D4624527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53935-6938-4D0F-8E62-3D599C15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FC90A-3A94-49E3-B9B1-CAC484710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9919FD-9498-4380-9F22-D15612190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CAFE32-5FC2-4F56-847E-E14EE076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7EA1A-B1D4-4DC4-8ED2-ACC91B58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280C43-23E0-43EF-B238-C4A0EE1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9F6D3-2AEC-4A7D-BC45-993BF3BB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979B3-C25F-4B8B-89F5-5C2FE82F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F24DE-B600-4CAB-845A-9EBF343C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6D1F7-553D-49FE-99EC-C8DC631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D5C9C5-1BA3-4D06-A63A-B61F505E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C181B-AEEE-4095-9B15-97453491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06CEF-70CD-45C9-8232-1875032A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82531-0ABF-451B-A000-9DB2C53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030FB-25E2-4671-93D8-93C7D3EF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FDEF9-A950-46FD-94E4-CDF4306B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0F00E-156A-4F39-AB24-5C3F006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D34E5-AED5-4E14-AEA3-ABC86470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FD0EA-FBC0-4570-9CD8-1405522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B5833-D692-4106-A109-4FE9DE88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118D9F-4520-471B-ABDF-9D2AE160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36F0-637E-4832-A2A7-65C8E5C5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919EA-0F19-45F8-B9E1-CC6E3B2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9E3EE-5BAB-44FC-A8EB-DB1C7497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89EF-FC67-464C-923D-4568C36F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F654D-F811-4346-BBB9-E051C212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B930-C7AE-4A68-B8E7-E107D0A2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FB54E-DC75-4D67-8D6F-CF006ADC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7C7B-4B8A-4F6F-A35A-C464ECC37A2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568C4-D20D-4C4B-B3D0-D3461EEBE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AD5C2-57B4-4F47-98F9-3BA4434DE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1E76-BB0E-4221-83F9-33D6468C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AB430-C24B-DD5D-B8FD-CF4F9EEF0C8A}"/>
              </a:ext>
            </a:extLst>
          </p:cNvPr>
          <p:cNvSpPr/>
          <p:nvPr/>
        </p:nvSpPr>
        <p:spPr>
          <a:xfrm>
            <a:off x="2493819" y="1787237"/>
            <a:ext cx="7148945" cy="3678381"/>
          </a:xfrm>
          <a:prstGeom prst="roundRect">
            <a:avLst>
              <a:gd name="adj" fmla="val 6552"/>
            </a:avLst>
          </a:prstGeom>
          <a:solidFill>
            <a:srgbClr val="37B2AC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3BD7E-EF38-DB85-2CB3-16C4E132BCF2}"/>
              </a:ext>
            </a:extLst>
          </p:cNvPr>
          <p:cNvSpPr txBox="1"/>
          <p:nvPr/>
        </p:nvSpPr>
        <p:spPr>
          <a:xfrm>
            <a:off x="3119407" y="2458873"/>
            <a:ext cx="58977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추석 교통 소요시간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F4368-307F-E800-5244-939D20B23A84}"/>
              </a:ext>
            </a:extLst>
          </p:cNvPr>
          <p:cNvSpPr txBox="1"/>
          <p:nvPr/>
        </p:nvSpPr>
        <p:spPr>
          <a:xfrm>
            <a:off x="4018547" y="4031495"/>
            <a:ext cx="415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부산경남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8</a:t>
            </a: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 마지혜</a:t>
            </a:r>
          </a:p>
        </p:txBody>
      </p:sp>
    </p:spTree>
    <p:extLst>
      <p:ext uri="{BB962C8B-B14F-4D97-AF65-F5344CB8AC3E}">
        <p14:creationId xmlns:p14="http://schemas.microsoft.com/office/powerpoint/2010/main" val="145329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83BD7E-EF38-DB85-2CB3-16C4E132BCF2}"/>
              </a:ext>
            </a:extLst>
          </p:cNvPr>
          <p:cNvSpPr txBox="1"/>
          <p:nvPr/>
        </p:nvSpPr>
        <p:spPr>
          <a:xfrm>
            <a:off x="397740" y="137718"/>
            <a:ext cx="14830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가설 설정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AB430-C24B-DD5D-B8FD-CF4F9EEF0C8A}"/>
              </a:ext>
            </a:extLst>
          </p:cNvPr>
          <p:cNvSpPr/>
          <p:nvPr/>
        </p:nvSpPr>
        <p:spPr>
          <a:xfrm>
            <a:off x="173152" y="775504"/>
            <a:ext cx="11835967" cy="5958071"/>
          </a:xfrm>
          <a:prstGeom prst="roundRect">
            <a:avLst>
              <a:gd name="adj" fmla="val 6552"/>
            </a:avLst>
          </a:prstGeom>
          <a:solidFill>
            <a:schemeClr val="bg1"/>
          </a:solidFill>
          <a:ln w="57150">
            <a:solidFill>
              <a:srgbClr val="30AE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093275-BCF8-1C15-FAF8-2BF93D1CD962}"/>
              </a:ext>
            </a:extLst>
          </p:cNvPr>
          <p:cNvGrpSpPr/>
          <p:nvPr/>
        </p:nvGrpSpPr>
        <p:grpSpPr>
          <a:xfrm>
            <a:off x="408941" y="969937"/>
            <a:ext cx="1131282" cy="369332"/>
            <a:chOff x="506217" y="931027"/>
            <a:chExt cx="1131282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BBEF1A-6155-05A9-4064-A88F4B27798B}"/>
                </a:ext>
              </a:extLst>
            </p:cNvPr>
            <p:cNvSpPr/>
            <p:nvPr/>
          </p:nvSpPr>
          <p:spPr>
            <a:xfrm>
              <a:off x="506217" y="975360"/>
              <a:ext cx="53853" cy="262128"/>
            </a:xfrm>
            <a:prstGeom prst="rect">
              <a:avLst/>
            </a:prstGeom>
            <a:solidFill>
              <a:srgbClr val="30AEAA"/>
            </a:solidFill>
            <a:ln>
              <a:solidFill>
                <a:srgbClr val="30A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09B59-0A78-97D0-0319-5973724D4587}"/>
                </a:ext>
              </a:extLst>
            </p:cNvPr>
            <p:cNvSpPr txBox="1"/>
            <p:nvPr/>
          </p:nvSpPr>
          <p:spPr>
            <a:xfrm>
              <a:off x="550342" y="93102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AEAA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가설 설정</a:t>
              </a:r>
              <a:endParaRPr lang="en-US" altLang="ko-KR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BD0F08-6F20-00CA-3E9A-0529C7B2E9B7}"/>
              </a:ext>
            </a:extLst>
          </p:cNvPr>
          <p:cNvSpPr/>
          <p:nvPr/>
        </p:nvSpPr>
        <p:spPr>
          <a:xfrm>
            <a:off x="678432" y="1533702"/>
            <a:ext cx="4648085" cy="752298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오후에 출발한면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교통 소요시간이 늘어날 것 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6957C7-D729-72D7-DF05-62C85E55171F}"/>
              </a:ext>
            </a:extLst>
          </p:cNvPr>
          <p:cNvCxnSpPr>
            <a:cxnSpLocks/>
          </p:cNvCxnSpPr>
          <p:nvPr/>
        </p:nvCxnSpPr>
        <p:spPr>
          <a:xfrm>
            <a:off x="5831796" y="1533702"/>
            <a:ext cx="0" cy="46634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51A2FBD-4A2E-4FB9-B904-FC3BCEF9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7" y="2400152"/>
            <a:ext cx="4781070" cy="32725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6960C4-ACCC-41BD-87F3-021DF7E4D674}"/>
              </a:ext>
            </a:extLst>
          </p:cNvPr>
          <p:cNvSpPr/>
          <p:nvPr/>
        </p:nvSpPr>
        <p:spPr>
          <a:xfrm>
            <a:off x="6479157" y="1538553"/>
            <a:ext cx="4648085" cy="752298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비가 온다면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교통 소요시간이 늘어날 것 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98490F-C389-4C67-BCC2-2161BD4DE38F}"/>
              </a:ext>
            </a:extLst>
          </p:cNvPr>
          <p:cNvGrpSpPr/>
          <p:nvPr/>
        </p:nvGrpSpPr>
        <p:grpSpPr>
          <a:xfrm>
            <a:off x="6686991" y="2436194"/>
            <a:ext cx="4232415" cy="3084039"/>
            <a:chOff x="768163" y="2915437"/>
            <a:chExt cx="4120000" cy="370906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FD8EFB0-2A41-4555-A337-58D637053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163" y="2915437"/>
              <a:ext cx="4120000" cy="180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61D4A8B-294C-49ED-ABC7-39606D4E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580" y="4824506"/>
              <a:ext cx="4035165" cy="1800000"/>
            </a:xfrm>
            <a:prstGeom prst="rect">
              <a:avLst/>
            </a:prstGeom>
          </p:spPr>
        </p:pic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BE549-9E62-4A65-BE56-BD6D4AF6D41C}"/>
              </a:ext>
            </a:extLst>
          </p:cNvPr>
          <p:cNvSpPr/>
          <p:nvPr/>
        </p:nvSpPr>
        <p:spPr>
          <a:xfrm>
            <a:off x="676277" y="5663721"/>
            <a:ext cx="4503654" cy="752298"/>
          </a:xfrm>
          <a:prstGeom prst="roundRect">
            <a:avLst/>
          </a:prstGeom>
          <a:solidFill>
            <a:schemeClr val="bg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아침시간대 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(6~9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보다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오후시간대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(14~18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소요시간이 더 많다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ECEF69-5967-49D8-A6D3-BB470F238CB0}"/>
              </a:ext>
            </a:extLst>
          </p:cNvPr>
          <p:cNvSpPr/>
          <p:nvPr/>
        </p:nvSpPr>
        <p:spPr>
          <a:xfrm>
            <a:off x="6551370" y="5663721"/>
            <a:ext cx="4503654" cy="752298"/>
          </a:xfrm>
          <a:prstGeom prst="roundRect">
            <a:avLst/>
          </a:prstGeom>
          <a:solidFill>
            <a:schemeClr val="bg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강수량과 소요시간은 양의 상관관계를 보인다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5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83BD7E-EF38-DB85-2CB3-16C4E132BCF2}"/>
              </a:ext>
            </a:extLst>
          </p:cNvPr>
          <p:cNvSpPr txBox="1"/>
          <p:nvPr/>
        </p:nvSpPr>
        <p:spPr>
          <a:xfrm>
            <a:off x="397740" y="137718"/>
            <a:ext cx="1782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설명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AB430-C24B-DD5D-B8FD-CF4F9EEF0C8A}"/>
              </a:ext>
            </a:extLst>
          </p:cNvPr>
          <p:cNvSpPr/>
          <p:nvPr/>
        </p:nvSpPr>
        <p:spPr>
          <a:xfrm>
            <a:off x="173152" y="775504"/>
            <a:ext cx="11835967" cy="5958071"/>
          </a:xfrm>
          <a:prstGeom prst="roundRect">
            <a:avLst>
              <a:gd name="adj" fmla="val 6552"/>
            </a:avLst>
          </a:prstGeom>
          <a:solidFill>
            <a:schemeClr val="bg1"/>
          </a:solidFill>
          <a:ln w="57150">
            <a:solidFill>
              <a:srgbClr val="30AE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093275-BCF8-1C15-FAF8-2BF93D1CD962}"/>
              </a:ext>
            </a:extLst>
          </p:cNvPr>
          <p:cNvGrpSpPr/>
          <p:nvPr/>
        </p:nvGrpSpPr>
        <p:grpSpPr>
          <a:xfrm>
            <a:off x="408941" y="969937"/>
            <a:ext cx="1339672" cy="369332"/>
            <a:chOff x="506217" y="931027"/>
            <a:chExt cx="1339672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BBEF1A-6155-05A9-4064-A88F4B27798B}"/>
                </a:ext>
              </a:extLst>
            </p:cNvPr>
            <p:cNvSpPr/>
            <p:nvPr/>
          </p:nvSpPr>
          <p:spPr>
            <a:xfrm>
              <a:off x="506217" y="975360"/>
              <a:ext cx="53853" cy="262128"/>
            </a:xfrm>
            <a:prstGeom prst="rect">
              <a:avLst/>
            </a:prstGeom>
            <a:solidFill>
              <a:srgbClr val="30AEAA"/>
            </a:solidFill>
            <a:ln>
              <a:solidFill>
                <a:srgbClr val="30A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09B59-0A78-97D0-0319-5973724D4587}"/>
                </a:ext>
              </a:extLst>
            </p:cNvPr>
            <p:cNvSpPr txBox="1"/>
            <p:nvPr/>
          </p:nvSpPr>
          <p:spPr>
            <a:xfrm>
              <a:off x="550342" y="931027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AEAA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데이터 설명</a:t>
              </a:r>
              <a:endParaRPr lang="en-US" altLang="ko-KR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DEA75E-3833-4E1E-B8C6-7231AAE3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7" y="2278006"/>
            <a:ext cx="3236824" cy="272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BAE9B-7CF5-4AE2-BAB4-A1CC7D536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64"/>
          <a:stretch/>
        </p:blipFill>
        <p:spPr>
          <a:xfrm>
            <a:off x="3886489" y="2494180"/>
            <a:ext cx="3447376" cy="22918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91FD6-5EC6-41DE-AA41-DC7B5FCB666A}"/>
              </a:ext>
            </a:extLst>
          </p:cNvPr>
          <p:cNvSpPr/>
          <p:nvPr/>
        </p:nvSpPr>
        <p:spPr>
          <a:xfrm>
            <a:off x="565268" y="1637790"/>
            <a:ext cx="3124622" cy="369332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한국도로공사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 도시간 통행시간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F6AF39-A523-46F3-B269-39BE75C47231}"/>
              </a:ext>
            </a:extLst>
          </p:cNvPr>
          <p:cNvSpPr/>
          <p:nvPr/>
        </p:nvSpPr>
        <p:spPr>
          <a:xfrm>
            <a:off x="4005071" y="1637789"/>
            <a:ext cx="3124622" cy="369332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기상청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종관기상관측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(ASOS)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7FA2BAB-244F-40E7-9B51-2F5B583E5166}"/>
              </a:ext>
            </a:extLst>
          </p:cNvPr>
          <p:cNvSpPr/>
          <p:nvPr/>
        </p:nvSpPr>
        <p:spPr>
          <a:xfrm>
            <a:off x="463182" y="5273040"/>
            <a:ext cx="3328794" cy="1260000"/>
          </a:xfrm>
          <a:prstGeom prst="roundRect">
            <a:avLst/>
          </a:prstGeom>
          <a:solidFill>
            <a:schemeClr val="bg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소요시간 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 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pPr algn="ctr"/>
            <a:endParaRPr lang="en-US" altLang="ko-KR" sz="5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값은 </a:t>
            </a:r>
            <a:r>
              <a:rPr lang="ko-KR" altLang="en-US" sz="1300" dirty="0" err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결측치로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간주하고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KNN imputer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룰 이용하여 </a:t>
            </a:r>
            <a:r>
              <a:rPr lang="ko-KR" altLang="en-US" sz="1300" dirty="0" err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결측치를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처리함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6EFE5B-DECA-4B38-A8E2-1409520E0973}"/>
              </a:ext>
            </a:extLst>
          </p:cNvPr>
          <p:cNvSpPr/>
          <p:nvPr/>
        </p:nvSpPr>
        <p:spPr>
          <a:xfrm>
            <a:off x="4005071" y="5273040"/>
            <a:ext cx="3328794" cy="1260000"/>
          </a:xfrm>
          <a:prstGeom prst="roundRect">
            <a:avLst/>
          </a:prstGeom>
          <a:solidFill>
            <a:schemeClr val="bg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 weather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생성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&gt;</a:t>
            </a:r>
          </a:p>
          <a:p>
            <a:pPr algn="ctr"/>
            <a:endParaRPr lang="en-US" altLang="ko-KR" sz="5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강수량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적설량은 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 </a:t>
            </a:r>
            <a:r>
              <a:rPr lang="ko-KR" altLang="en-US" sz="1300" dirty="0" err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결측치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처리</a:t>
            </a:r>
            <a:endParaRPr lang="en-US" altLang="ko-KR" sz="13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나머지는 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KNN imputer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</a:t>
            </a:r>
            <a:r>
              <a:rPr lang="ko-KR" altLang="en-US" sz="1300" dirty="0" err="1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결측치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처리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78F0D9-4BC4-44C1-827D-4CAE12AD3DDE}"/>
              </a:ext>
            </a:extLst>
          </p:cNvPr>
          <p:cNvCxnSpPr>
            <a:cxnSpLocks/>
          </p:cNvCxnSpPr>
          <p:nvPr/>
        </p:nvCxnSpPr>
        <p:spPr>
          <a:xfrm>
            <a:off x="7650436" y="1637789"/>
            <a:ext cx="0" cy="46634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5772A13-6543-4482-9382-4FB51D3F0F3D}"/>
              </a:ext>
            </a:extLst>
          </p:cNvPr>
          <p:cNvGrpSpPr/>
          <p:nvPr/>
        </p:nvGrpSpPr>
        <p:grpSpPr>
          <a:xfrm>
            <a:off x="7754621" y="960668"/>
            <a:ext cx="2883172" cy="369332"/>
            <a:chOff x="506217" y="931027"/>
            <a:chExt cx="2883172" cy="369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ED0DF8A-BB1F-4494-9AC5-08A45504445B}"/>
                </a:ext>
              </a:extLst>
            </p:cNvPr>
            <p:cNvSpPr/>
            <p:nvPr/>
          </p:nvSpPr>
          <p:spPr>
            <a:xfrm>
              <a:off x="506217" y="975360"/>
              <a:ext cx="53853" cy="262128"/>
            </a:xfrm>
            <a:prstGeom prst="rect">
              <a:avLst/>
            </a:prstGeom>
            <a:solidFill>
              <a:srgbClr val="30AEAA"/>
            </a:solidFill>
            <a:ln>
              <a:solidFill>
                <a:srgbClr val="30A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54EEB0-FF26-4F4D-9F60-C29F50E77FB9}"/>
                </a:ext>
              </a:extLst>
            </p:cNvPr>
            <p:cNvSpPr txBox="1"/>
            <p:nvPr/>
          </p:nvSpPr>
          <p:spPr>
            <a:xfrm>
              <a:off x="550342" y="931027"/>
              <a:ext cx="283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0AEAA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train, validation, test data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300A16-40EF-4375-A083-FED5A1A2ACA1}"/>
              </a:ext>
            </a:extLst>
          </p:cNvPr>
          <p:cNvSpPr/>
          <p:nvPr/>
        </p:nvSpPr>
        <p:spPr>
          <a:xfrm>
            <a:off x="7909516" y="1465069"/>
            <a:ext cx="3124622" cy="369332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B8812B-1AEE-4245-BEB9-96EE7B026047}"/>
              </a:ext>
            </a:extLst>
          </p:cNvPr>
          <p:cNvSpPr/>
          <p:nvPr/>
        </p:nvSpPr>
        <p:spPr>
          <a:xfrm>
            <a:off x="7976956" y="4909971"/>
            <a:ext cx="3124622" cy="369332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Test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EC778-15C2-42F9-BF79-8DA3ADA360E1}"/>
              </a:ext>
            </a:extLst>
          </p:cNvPr>
          <p:cNvSpPr/>
          <p:nvPr/>
        </p:nvSpPr>
        <p:spPr>
          <a:xfrm>
            <a:off x="7976956" y="3264411"/>
            <a:ext cx="3124622" cy="369332"/>
          </a:xfrm>
          <a:prstGeom prst="rect">
            <a:avLst/>
          </a:prstGeom>
          <a:solidFill>
            <a:srgbClr val="EBF8F6">
              <a:alpha val="96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Validation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96603F-CA43-46EE-82FC-D16A4F6129B9}"/>
              </a:ext>
            </a:extLst>
          </p:cNvPr>
          <p:cNvGrpSpPr/>
          <p:nvPr/>
        </p:nvGrpSpPr>
        <p:grpSpPr>
          <a:xfrm>
            <a:off x="7841976" y="2019565"/>
            <a:ext cx="3452434" cy="978051"/>
            <a:chOff x="7841976" y="2192285"/>
            <a:chExt cx="3452434" cy="97805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2AFB88C-CBE2-4372-9ABE-895C30E6960A}"/>
                </a:ext>
              </a:extLst>
            </p:cNvPr>
            <p:cNvSpPr/>
            <p:nvPr/>
          </p:nvSpPr>
          <p:spPr>
            <a:xfrm>
              <a:off x="7841976" y="2192285"/>
              <a:ext cx="1959522" cy="978051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2020.01.01 00:00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~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2021.12.31 23:00</a:t>
              </a:r>
              <a:endPara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C6EB2CD-2B40-4019-86A4-9D9A6A7E0402}"/>
                </a:ext>
              </a:extLst>
            </p:cNvPr>
            <p:cNvSpPr/>
            <p:nvPr/>
          </p:nvSpPr>
          <p:spPr>
            <a:xfrm>
              <a:off x="9993037" y="2192285"/>
              <a:ext cx="1301373" cy="978051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Weather data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+</a:t>
              </a: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소요시간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data</a:t>
              </a:r>
              <a:endParaRPr lang="ko-KR" altLang="en-US" sz="1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9E88BE-6034-4E0E-974D-1E897D83E226}"/>
              </a:ext>
            </a:extLst>
          </p:cNvPr>
          <p:cNvSpPr/>
          <p:nvPr/>
        </p:nvSpPr>
        <p:spPr>
          <a:xfrm>
            <a:off x="7909516" y="3779086"/>
            <a:ext cx="3282801" cy="978051"/>
          </a:xfrm>
          <a:prstGeom prst="roundRect">
            <a:avLst/>
          </a:prstGeom>
          <a:solidFill>
            <a:schemeClr val="bg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Train data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에서</a:t>
            </a:r>
            <a:endParaRPr lang="en-US" altLang="ko-KR" sz="1300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test_size</a:t>
            </a:r>
            <a:r>
              <a:rPr lang="en-US" altLang="ko-KR" sz="1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=0.3, shuffle=False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조건으로 </a:t>
            </a:r>
            <a:r>
              <a: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split </a:t>
            </a:r>
            <a:r>
              <a: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함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5FFAB6B-769F-4C16-92CB-36DF427CCF02}"/>
              </a:ext>
            </a:extLst>
          </p:cNvPr>
          <p:cNvGrpSpPr/>
          <p:nvPr/>
        </p:nvGrpSpPr>
        <p:grpSpPr>
          <a:xfrm>
            <a:off x="7841976" y="5392845"/>
            <a:ext cx="3452434" cy="978051"/>
            <a:chOff x="7841976" y="2192285"/>
            <a:chExt cx="3452434" cy="97805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840F414-FB72-4795-8CCA-FFC20342D57A}"/>
                </a:ext>
              </a:extLst>
            </p:cNvPr>
            <p:cNvSpPr/>
            <p:nvPr/>
          </p:nvSpPr>
          <p:spPr>
            <a:xfrm>
              <a:off x="7841976" y="2192285"/>
              <a:ext cx="1959522" cy="978051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2022.01.01 00:00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~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2022.09.05 23:00</a:t>
              </a:r>
              <a:endParaRPr lang="ko-KR" altLang="en-US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AD0A1C0-0720-43EA-B4C6-66175A7F751B}"/>
                </a:ext>
              </a:extLst>
            </p:cNvPr>
            <p:cNvSpPr/>
            <p:nvPr/>
          </p:nvSpPr>
          <p:spPr>
            <a:xfrm>
              <a:off x="9993037" y="2192285"/>
              <a:ext cx="1301373" cy="978051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Weather data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+</a:t>
              </a: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소요시간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data</a:t>
              </a:r>
              <a:endParaRPr lang="ko-KR" altLang="en-US" sz="13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6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83BD7E-EF38-DB85-2CB3-16C4E132BCF2}"/>
              </a:ext>
            </a:extLst>
          </p:cNvPr>
          <p:cNvSpPr txBox="1"/>
          <p:nvPr/>
        </p:nvSpPr>
        <p:spPr>
          <a:xfrm>
            <a:off x="397740" y="137718"/>
            <a:ext cx="1782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설명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AB430-C24B-DD5D-B8FD-CF4F9EEF0C8A}"/>
              </a:ext>
            </a:extLst>
          </p:cNvPr>
          <p:cNvSpPr/>
          <p:nvPr/>
        </p:nvSpPr>
        <p:spPr>
          <a:xfrm>
            <a:off x="178016" y="775503"/>
            <a:ext cx="11835967" cy="5958071"/>
          </a:xfrm>
          <a:prstGeom prst="roundRect">
            <a:avLst>
              <a:gd name="adj" fmla="val 6552"/>
            </a:avLst>
          </a:prstGeom>
          <a:solidFill>
            <a:schemeClr val="bg1"/>
          </a:solidFill>
          <a:ln w="57150">
            <a:solidFill>
              <a:srgbClr val="30AE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093275-BCF8-1C15-FAF8-2BF93D1CD962}"/>
              </a:ext>
            </a:extLst>
          </p:cNvPr>
          <p:cNvGrpSpPr/>
          <p:nvPr/>
        </p:nvGrpSpPr>
        <p:grpSpPr>
          <a:xfrm>
            <a:off x="408941" y="969937"/>
            <a:ext cx="1339672" cy="369332"/>
            <a:chOff x="506217" y="931027"/>
            <a:chExt cx="1339672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BBEF1A-6155-05A9-4064-A88F4B27798B}"/>
                </a:ext>
              </a:extLst>
            </p:cNvPr>
            <p:cNvSpPr/>
            <p:nvPr/>
          </p:nvSpPr>
          <p:spPr>
            <a:xfrm>
              <a:off x="506217" y="975360"/>
              <a:ext cx="53853" cy="262128"/>
            </a:xfrm>
            <a:prstGeom prst="rect">
              <a:avLst/>
            </a:prstGeom>
            <a:solidFill>
              <a:srgbClr val="30AEAA"/>
            </a:solidFill>
            <a:ln>
              <a:solidFill>
                <a:srgbClr val="30A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09B59-0A78-97D0-0319-5973724D4587}"/>
                </a:ext>
              </a:extLst>
            </p:cNvPr>
            <p:cNvSpPr txBox="1"/>
            <p:nvPr/>
          </p:nvSpPr>
          <p:spPr>
            <a:xfrm>
              <a:off x="550342" y="931027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0AEAA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데이터 설명</a:t>
              </a:r>
              <a:endParaRPr lang="en-US" altLang="ko-KR" dirty="0">
                <a:solidFill>
                  <a:srgbClr val="30AEAA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5B85C89-1206-4148-89B5-927B35B1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6" y="1508825"/>
            <a:ext cx="11165840" cy="224571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4C7886-87EE-459B-841D-48CACFFF2071}"/>
              </a:ext>
            </a:extLst>
          </p:cNvPr>
          <p:cNvGrpSpPr/>
          <p:nvPr/>
        </p:nvGrpSpPr>
        <p:grpSpPr>
          <a:xfrm>
            <a:off x="818030" y="3924095"/>
            <a:ext cx="10555938" cy="2495527"/>
            <a:chOff x="462794" y="3956072"/>
            <a:chExt cx="10555938" cy="249552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333437F-65B3-44A8-990B-FACFD446523E}"/>
                </a:ext>
              </a:extLst>
            </p:cNvPr>
            <p:cNvSpPr/>
            <p:nvPr/>
          </p:nvSpPr>
          <p:spPr>
            <a:xfrm>
              <a:off x="462794" y="3984056"/>
              <a:ext cx="3328794" cy="2467543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Weather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feature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weather data</a:t>
              </a:r>
            </a:p>
            <a:p>
              <a:pPr marL="285750" indent="-285750" algn="ctr">
                <a:buFontTx/>
                <a:buChar char="-"/>
              </a:pP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weather data</a:t>
              </a:r>
            </a:p>
            <a:p>
              <a:pPr marL="285750" indent="-285750" algn="ctr">
                <a:buFontTx/>
                <a:buChar char="-"/>
              </a:pPr>
              <a:endPara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기온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(°C)',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강수량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(mm)',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풍속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(m/s)',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풍향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(16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방위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습도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(%)',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증기압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hPa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……</a:t>
              </a:r>
            </a:p>
            <a:p>
              <a:pPr algn="ctr"/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이슬점온도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(°C)',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현지기압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hPa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해면기압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hPa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일조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hr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일사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(MJ/m2)',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적설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(cm)',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시정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(10m)', 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지면온도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(°C)',</a:t>
              </a:r>
              <a:endParaRPr lang="en-US" altLang="ko-KR" sz="10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4027074-E407-41D1-983B-6859B59AAB47}"/>
                </a:ext>
              </a:extLst>
            </p:cNvPr>
            <p:cNvSpPr/>
            <p:nvPr/>
          </p:nvSpPr>
          <p:spPr>
            <a:xfrm>
              <a:off x="4076366" y="3956072"/>
              <a:ext cx="3328794" cy="72000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소요시간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서울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-&gt;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부산 평균 소요시간</a:t>
              </a:r>
              <a:endParaRPr lang="en-US" altLang="ko-KR" sz="13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8A3C3E-5D54-4B25-88F7-B34B68620B0A}"/>
                </a:ext>
              </a:extLst>
            </p:cNvPr>
            <p:cNvSpPr/>
            <p:nvPr/>
          </p:nvSpPr>
          <p:spPr>
            <a:xfrm>
              <a:off x="4076366" y="4828664"/>
              <a:ext cx="3328794" cy="72000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holiday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공휴일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:1 /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나머지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 0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4FBACE2-3568-456B-B680-1BB790BE3207}"/>
                </a:ext>
              </a:extLst>
            </p:cNvPr>
            <p:cNvSpPr/>
            <p:nvPr/>
          </p:nvSpPr>
          <p:spPr>
            <a:xfrm>
              <a:off x="4076366" y="5701256"/>
              <a:ext cx="3328794" cy="72000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</a:t>
              </a:r>
              <a:r>
                <a:rPr lang="en-US" altLang="ko-KR" sz="14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Korean_holiday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설날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,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추석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:1 /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나머지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 0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C707099-45B3-40E4-9FD8-F06A100AB5B5}"/>
                </a:ext>
              </a:extLst>
            </p:cNvPr>
            <p:cNvSpPr/>
            <p:nvPr/>
          </p:nvSpPr>
          <p:spPr>
            <a:xfrm>
              <a:off x="7689938" y="3956072"/>
              <a:ext cx="3328794" cy="148057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year,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month,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time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Year :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년도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(2020, 2021, 2022)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Month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달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(1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월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~ 12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월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Time :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시간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(0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~ 23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)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34C2152-F58B-4AED-837B-91EFC722559F}"/>
                </a:ext>
              </a:extLst>
            </p:cNvPr>
            <p:cNvSpPr/>
            <p:nvPr/>
          </p:nvSpPr>
          <p:spPr>
            <a:xfrm>
              <a:off x="7689938" y="5701256"/>
              <a:ext cx="3328794" cy="72000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&lt; weekend</a:t>
              </a:r>
              <a:r>
                <a:rPr lang="ko-KR" altLang="en-US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&gt;</a:t>
              </a: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주말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:1 / </a:t>
              </a:r>
              <a:r>
                <a:rPr lang="ko-KR" altLang="en-US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평일 </a:t>
              </a:r>
              <a:r>
                <a:rPr lang="en-US" altLang="ko-KR" sz="1300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55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339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12롯데마트드림Bold</vt:lpstr>
      <vt:lpstr>12롯데마트드림Light</vt:lpstr>
      <vt:lpstr>12롯데마트드림Medium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마지혜</dc:creator>
  <cp:lastModifiedBy>마지혜</cp:lastModifiedBy>
  <cp:revision>53</cp:revision>
  <dcterms:created xsi:type="dcterms:W3CDTF">2022-09-08T03:19:33Z</dcterms:created>
  <dcterms:modified xsi:type="dcterms:W3CDTF">2022-09-08T05:08:07Z</dcterms:modified>
</cp:coreProperties>
</file>