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50" r:id="rId1"/>
    <p:sldMasterId id="2147483751" r:id="rId2"/>
  </p:sldMasterIdLst>
  <p:notesMasterIdLst>
    <p:notesMasterId r:id="rId12"/>
  </p:notesMasterIdLst>
  <p:handoutMasterIdLst>
    <p:handoutMasterId r:id="rId13"/>
  </p:handoutMasterIdLst>
  <p:sldIdLst>
    <p:sldId id="599" r:id="rId3"/>
    <p:sldId id="890" r:id="rId4"/>
    <p:sldId id="735" r:id="rId5"/>
    <p:sldId id="891" r:id="rId6"/>
    <p:sldId id="892" r:id="rId7"/>
    <p:sldId id="736" r:id="rId8"/>
    <p:sldId id="932" r:id="rId9"/>
    <p:sldId id="933" r:id="rId10"/>
    <p:sldId id="563" r:id="rId11"/>
  </p:sldIdLst>
  <p:sldSz cx="12192000" cy="6858000"/>
  <p:notesSz cx="6858000" cy="9144000"/>
  <p:embeddedFontLst>
    <p:embeddedFont>
      <p:font typeface="黑体" panose="02010609060101010101" pitchFamily="49" charset="-122"/>
      <p:regular r:id="rId14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0066"/>
    <a:srgbClr val="FF6600"/>
    <a:srgbClr val="CC3300"/>
    <a:srgbClr val="FF0000"/>
    <a:srgbClr val="FFCC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9" autoAdjust="0"/>
    <p:restoredTop sz="94526" autoAdjust="0"/>
  </p:normalViewPr>
  <p:slideViewPr>
    <p:cSldViewPr>
      <p:cViewPr varScale="1">
        <p:scale>
          <a:sx n="105" d="100"/>
          <a:sy n="105" d="100"/>
        </p:scale>
        <p:origin x="2358" y="90"/>
      </p:cViewPr>
      <p:guideLst>
        <p:guide orient="horz" pos="2115"/>
        <p:guide pos="39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6B9E87F-D1A9-4CA5-B9B1-22F69F4533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D0401-0C17-4014-B036-47E550A46D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AA2098-6243-4E85-A30C-8CE19BE66B0B}" type="datetimeFigureOut">
              <a:rPr lang="zh-CN" altLang="en-US"/>
              <a:pPr>
                <a:defRPr/>
              </a:pPr>
              <a:t>2025/6/28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036412-F6E2-427F-BE87-28E972774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/23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B6ABF-8C56-4A91-899F-51AC62EF6E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BA5E930-3DBB-4DA6-A5A8-254468A65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7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4D7BA36-11C2-4074-A140-3C0ABFE38F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AB63288-F908-462C-AE7F-48803AE07C2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D9D2FC-191A-4245-812C-E606C68179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58D441C-1AD1-48C9-B290-5951AE12A104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E2B8358-BDB4-4770-9114-D52C7756B3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/23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C509388-6503-46B6-A715-97FEB15A8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378C4E7D-3FFA-4EBE-95A4-E22B9494B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0385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速读会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2116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4881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885533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03517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9D2D7AD1-B6D9-4DF4-BABE-D8B45DD95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94DE3410-64B7-4ECA-B758-6491F843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D14E2CF3-2FC1-47D5-A842-E2CCAB980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A614D0A-3E7B-4537-A260-ACA8B8EAA6BF}" type="slidenum">
              <a:rPr lang="zh-CN" altLang="en-US" sz="1200" smtClean="0"/>
              <a:pPr>
                <a:buFontTx/>
                <a:buNone/>
              </a:pPr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65362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E25BA-9DEE-1BB6-E5DA-D2EBC330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31145B39-FA4F-970E-07F2-6924F9251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38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12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8C4E7D-3FFA-4EBE-95A4-E22B9494B7D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8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85C35C8-212D-4271-955C-24F15EA18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98254E1-82F6-40B9-B727-CCEFA0C9941C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B22883A-F0E2-4680-AA28-3F5AE6A5F9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34EA5672-2814-447B-B67C-C221908A7A39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7611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6215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20331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A9F1CD-6922-4125-9AC2-85D939EE5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384711-1CBE-4486-95A5-66612BE622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430688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074FE-46AF-43F0-8099-03CE7FA7B2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C5D95-A4F6-4C0D-847C-27C0BAC6ED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7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16CCB8-454E-453B-A3D5-4346933A6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66D7A-B638-4AD3-9EDF-FEFCC03DA1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75B7B4-658C-44E6-BF60-D95EF8543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3612A-1DB8-4716-A96B-DBA33E61B3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90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236A4-D459-443B-83B0-352E869B3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6805D3-8336-4D7B-8045-55637B5B5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C7E7DC-5B98-4059-845A-13D153F76A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841A1-0711-465F-B91F-6B622300F3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254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F4893A-C188-4E5C-95AB-7C5206E1FB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53C97-B01F-4991-A340-A2C65C9023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D973E9-CAD3-4839-B41F-B111C19E67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42957-98B2-4EB4-B044-AA04C7CC3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8B503-F467-4377-A4A4-6A120359C3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328D0-AD29-49A4-A674-A58BB4EA87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BA48E7E-5044-4603-B82D-56A37053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DDA2E-D695-4029-AF69-093FBF8B0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39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BE04EE-E7D0-4744-BC42-35C2E63487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B49010-A7AC-4279-8172-E8551BC542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286410-995E-44DF-8B2D-DF1B9AC91A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0ED9-4ACC-44C1-B1C9-69B18B6CB0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48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8495108-F56C-4511-AE00-5B34A6D3B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9F7C46-53DA-4FBE-88F1-FB889EE2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381750" y="6381750"/>
            <a:ext cx="7794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/128</a:t>
            </a: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6B5D1F1-3BC5-45F1-A096-514BD5838B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00750" y="6381750"/>
            <a:ext cx="579438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9093D-8580-48B5-A60E-B6ED8E3A86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08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766955-40B6-4348-B49E-B4E6A8F947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65EC25-8BF8-41E3-9596-5DF7FA23AF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A5F56-444E-4A03-95DA-17F96975C4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AA385-5416-4521-A047-1CE00967AA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25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705217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8283B-9FD1-4090-8394-43F503607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8FC5B-F0A7-46CC-9795-779A949EFE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5AC9C5-06EB-4064-B261-4733D8555C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28B19E-8BA7-40AD-B240-9AC21AE27B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548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6C96E-C65D-4325-BA2F-E1AB9D3806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877B1F-D532-4D8F-98BB-C8EC1E26F9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47D8D-6888-44AC-AD8D-7DF884058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88629-052E-4F6C-8203-FB40F0150E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653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2D0F0F-FED3-48AB-BFA0-E668CC1CA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5F2B9-71F0-420D-80A0-08B9D6A01A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302E0C-5DC3-412D-8A2F-181288B2E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EEA79-8465-4A46-897D-CA37F441A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15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0859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8894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7497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3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30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5275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911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>
            <a:extLst>
              <a:ext uri="{FF2B5EF4-FFF2-40B4-BE49-F238E27FC236}">
                <a16:creationId xmlns:a16="http://schemas.microsoft.com/office/drawing/2014/main" id="{41C4D14D-8FEF-4EE9-AE1B-3528DD15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TITLE01">
            <a:extLst>
              <a:ext uri="{FF2B5EF4-FFF2-40B4-BE49-F238E27FC236}">
                <a16:creationId xmlns:a16="http://schemas.microsoft.com/office/drawing/2014/main" id="{31AD0F87-CB1F-4F04-B290-A588A906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7" r:id="rId1"/>
    <p:sldLayoutId id="2147485128" r:id="rId2"/>
    <p:sldLayoutId id="2147485129" r:id="rId3"/>
    <p:sldLayoutId id="2147485130" r:id="rId4"/>
    <p:sldLayoutId id="2147485131" r:id="rId5"/>
    <p:sldLayoutId id="2147485132" r:id="rId6"/>
    <p:sldLayoutId id="2147485133" r:id="rId7"/>
    <p:sldLayoutId id="2147485134" r:id="rId8"/>
    <p:sldLayoutId id="2147485135" r:id="rId9"/>
    <p:sldLayoutId id="2147485136" r:id="rId10"/>
    <p:sldLayoutId id="2147485137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3">
            <a:extLst>
              <a:ext uri="{FF2B5EF4-FFF2-40B4-BE49-F238E27FC236}">
                <a16:creationId xmlns:a16="http://schemas.microsoft.com/office/drawing/2014/main" id="{20CED608-69E7-4F37-AD98-F4116990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44450"/>
            <a:ext cx="3886200" cy="576263"/>
          </a:xfrm>
          <a:prstGeom prst="rect">
            <a:avLst/>
          </a:prstGeom>
          <a:gradFill rotWithShape="1">
            <a:gsLst>
              <a:gs pos="0">
                <a:srgbClr val="81CFEB">
                  <a:alpha val="18999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0AA3D6-02F8-4CD7-BE94-3AB8E25F8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6025C-072C-4006-82D2-B1E245B277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B20C00-1689-4208-8AA2-85425F3762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buFont typeface="Arial" pitchFamily="34" charset="0"/>
              <a:buNone/>
              <a:defRPr sz="14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/>
              <a:t>/128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1CF0A70-F715-49D4-A949-33154907D1C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2457CC-541E-470C-9F3C-8A45EBD535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2055" name="Picture 7" descr="ppt1">
            <a:extLst>
              <a:ext uri="{FF2B5EF4-FFF2-40B4-BE49-F238E27FC236}">
                <a16:creationId xmlns:a16="http://schemas.microsoft.com/office/drawing/2014/main" id="{34FE1E70-3A6E-4A5D-9DE2-DD35E6DD4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46" r:id="rId1"/>
    <p:sldLayoutId id="2147485138" r:id="rId2"/>
    <p:sldLayoutId id="2147485139" r:id="rId3"/>
    <p:sldLayoutId id="2147485140" r:id="rId4"/>
    <p:sldLayoutId id="2147485141" r:id="rId5"/>
    <p:sldLayoutId id="2147485142" r:id="rId6"/>
    <p:sldLayoutId id="2147485147" r:id="rId7"/>
    <p:sldLayoutId id="2147485148" r:id="rId8"/>
    <p:sldLayoutId id="2147485143" r:id="rId9"/>
    <p:sldLayoutId id="2147485144" r:id="rId10"/>
    <p:sldLayoutId id="2147485145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63F4B1F2-2BBB-4066-9BCF-87994FE6E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05" y="3044279"/>
            <a:ext cx="448818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小组速读会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AF6AF125-DB9C-4BA0-AEE9-32B9ACB10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872" y="5619458"/>
            <a:ext cx="2268253" cy="64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2400">
            <a:spAutoFit/>
          </a:bodyPr>
          <a:lstStyle/>
          <a:p>
            <a:pPr algn="ctr" eaLnBrk="1" hangingPunct="1">
              <a:lnSpc>
                <a:spcPct val="140000"/>
              </a:lnSpc>
              <a:buFont typeface="Arial" panose="020B0604020202020204" pitchFamily="34" charset="0"/>
              <a:buNone/>
              <a:defRPr/>
            </a:pPr>
            <a:r>
              <a:rPr 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</a:rPr>
              <a:t>CSIM@LUT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12F27216-51FE-4B3C-9BE2-DDC7040EB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3880" y="6288688"/>
            <a:ext cx="2502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2025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年 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6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月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29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E29667-F4BC-4FAC-B7C4-3BE65410A134}"/>
              </a:ext>
            </a:extLst>
          </p:cNvPr>
          <p:cNvSpPr txBox="1"/>
          <p:nvPr/>
        </p:nvSpPr>
        <p:spPr>
          <a:xfrm>
            <a:off x="5136181" y="4994928"/>
            <a:ext cx="1919632" cy="624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+mn-cs"/>
              </a:rPr>
              <a:t>XXX     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[1].	Smith MO, Wellman MP. Co‑Learning Empirical Games &amp; World Models[C]// Proceedings of the 1st Reinforcement Learning Conference (RL Conference 2024). 2024: 1‑15.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[2].	Jeong W, Min S. Improving Thompson Sampling via Information Relaxation for Budgeted Multi‑armed Bandits[C]// Proceedings of the 1st Reinforcement Learning Conference (RL Conference 2024). 2024: 16‑28.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[3].	Wu S,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Amini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AA. Graph Neural Thompson Sampling[C]// Proceedings of the 1st Reinforcement Learning Conference (RL Conference 2024). 2024: 29‑63.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[4].	Wang J, Wang K, Li Y,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JoinGym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An Efficient Join Order Selection Environment[C]// Proceedings of the 1st Reinforcement Learning Conference (RL Conference 2024). 2024: 64‑91.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[5].	Raffin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Kober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An Open‑Loop Baseline for Reinforcement Learning Locomotion Tasks[C]// Proceedings of the 1st Reinforcement Learning Conference (RL Conference 2024). 2024: 92‑107.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[6].	Avalos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Bargiacchi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Nowé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et al. Online Planning in POMDPs with State‑Requests[C]// Proceedings of the 1st Reinforcement Learning Conference (RL Conference 2024). 2024: 108‑129.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[7].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Almuzairee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Hansen N, Christensen HI. A Recipe for Unbounded Data Augmentation in Visual Reinforcement Learning[C]// Proceedings of the 1st Reinforcement Learning Conference (RL Conference 2024). 2024: 130‑157.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[8].	Moss RJ, Corso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Caers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BetaZero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Belief‑State Planning for Long‑Horizon POMDPs using Learned Approximations[C]// Proceedings of the 1st Reinforcement Learning Conference (RL Conference 2024). 2024: 158‑181.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[9].	Huang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Ghavamzadeh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Jiang N, et al. Non‑adaptive Online Finetuning for Offline Reinforcement Learning[C]// Proceedings of the 1st Reinforcement Learning Conference (RL Conference 2024). 2024: 182‑197.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[10].Corrado NE, Qu Y,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JU, et al. Guided Data Augmentation for Offline Reinforcement Learning and Imitation Learning[C]// Proceedings of the 1st Reinforcement Learning Conference (RL Conference 2024). 2024: 198‑215.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1FAE4F-C3FB-2722-CC44-A7A5439CD480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2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0310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[11].Lu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Aghaei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Raj A, et al. Towards Principled, Practical Policy Gradient for Bandits and Tabular MDPs[C]// Proceedings of the 1st Reinforcement Learning Conference (RL Conference 2024). 2024: 216‑282.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[12].Freed B, Wei T, Calandra R, et al. Unifying Model‑Based and Model‑Free Reinforcement Learning with Equivalent Policy Sets[C]// Proceedings of the 1st Reinforcement Learning Conference (RL Conference 2024). 2024: 283‑301.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Golowich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Moitra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A. The Role of Inherent Bellman Error in Offline Reinforcement Learning with Linear Function Approximation[C]// Proceedings of the 1st Reinforcement Learning Conference (RL Conference 2024). 2024: 302‑341.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[14].Rudolph M, Chuck C, Black K, et al. Learning Action‑based Representations Using Invariance[C]// Proceedings of the 1st Reinforcement Learning Conference (RL Conference 2024). 2024: 342‑365.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Järnefelt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Kallel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D’Eramo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C. Cyclicity‑Regularized Coordination Graphs[C]// Proceedings of the 1st Reinforcement Learning Conference (RL Conference 2024). 2024: 366‑379.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[16].Kapoor A, Freed B, Schneider J, et al. Assigning Credit with Partial Reward Decoupling in Multi‑Agent Proximal Policy Optimization[C]// Proceedings of the 1st Reinforcement Learning Conference (RL Conference 2024). 2024: 380‑399.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Delfosse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Q,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Blüml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J,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Gregori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OCAtari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Object‑Centric Atari 2600 Reinforcement Learning Environments[C]// Proceedings of the 1st Reinforcement Learning Conference (RL Conference 2024). 2024: 400‑449.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[18].Beck J, Jackson MT,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Vuorio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et al.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SplAgger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Split Aggregation for Meta‑Reinforcement Learning[C]// Proceedings of the 1st Reinforcement Learning Conference (RL Conference 2024). 2024: 450‑469.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[19].Jiang N, Li J, Xue Y. A Tighter Convergence Proof of Reverse Experience Replay[C]// Proceedings of the 1st Reinforcement Learning Conference (RL Conference 2024). 2024: 470‑480.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[20].Lan Q, Mahmood AR, YAN S, et al. Learning to Optimize for Reinforcement Learning[C]// Proceedings of the 1st Reinforcement Learning Conference (RL Conference 2024). 2024: 481‑497.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8416916-EA4A-F5DE-4CA4-97E4B91C0273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3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69648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[21].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Dunion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Albrecht SV. Multi‑view Disentanglement for Reinforcement Learning with Multiple Cameras[C]// Proceedings of the 1st Reinforcement Learning Conference (RL Conference 2024). 2024: 498‑515.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[22].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McInroe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Jelley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Albrecht SV, et al. Planning to Go Out‑of‑Distribution in Offline‑to‑Online Reinforcement Learning[C]// Proceedings of the 1st Reinforcement Learning Conference (RL Conference 2024). 2024: 516‑546.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[23].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Hugessen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Creus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Castanyer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R, Mohamed F, et al. Surprise‑Adaptive Intrinsic Motivation for Unsupervised Reinforcement Learning[C]// Proceedings of the 1st Reinforcement Learning Conference (RL Conference 2024). 2024: 547‑562.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[24].Ayoub 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Szepesvari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F, et al. Mitigating the Curse of Horizon in Monte‑Carlo Returns[C]// Proceedings of the 1st Reinforcement Learning Conference (RL Conference 2024). 2024: 563‑572.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[25].Luo Y, Pan Y, Wang H, et al. A Simple Mixture Policy Parameterization for Improving Sample Efficiency of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CVaR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Optimization[C]// Proceedings of the 1st Reinforcement Learning Conference (RL Conference 2024). 2024: 573‑592.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Doko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Yang G, Brown DS, et al. ROIL: Robust Offline Imitation Learning without Trajectories[C]// Proceedings of the 1st Reinforcement Learning Conference (RL Conference 2024). 2024: 593‑605.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[27].Meyer EJ, White A, Machado MC. Harnessing Discrete Representations for Continual Reinforcement Learning[C]// Proceedings of the 1st Reinforcement Learning Conference (RL Conference 2024). 2024: 606‑628.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[28].Abel D, Ho MK, Harutyunyan A. Three Dogmas of Reinforcement Learning[C]// Proceedings of the 1st Reinforcement Learning Conference (RL Conference 2024). 2024: 629‑644.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[29].Papini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Manganini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et al. Policy Gradient with Active Importance Sampling[C]// Proceedings of the 1st Reinforcement Learning Conference (RL Conference 2024). 2024: 645‑675.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[30].Zamboni R,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Cirino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et al. The Limits of Pure Exploration in POMDPs: When the Observation Entropy is Enough[C]// Proceedings of the 1st Reinforcement Learning Conference (RL Conference 2024). 2024: 676‑692.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8DD0C79-4599-84D8-4FB2-90B2E154845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4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013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64E91132-4506-48BB-AEB3-C95EF7A9E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381" y="606438"/>
            <a:ext cx="727233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Layout</a:t>
            </a:r>
            <a:endParaRPr lang="zh-CN" altLang="en-US" sz="5400" b="1" dirty="0"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5563DB5-6CA5-4699-821B-FE7F3E32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7338"/>
            <a:ext cx="12144375" cy="24923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</a:endParaRPr>
          </a:p>
          <a:p>
            <a:pPr marL="342900" indent="-342900" eaLnBrk="1" hangingPunct="1">
              <a:spcBef>
                <a:spcPct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DBEC45-F882-C501-6FAA-FF33A672E031}"/>
              </a:ext>
            </a:extLst>
          </p:cNvPr>
          <p:cNvSpPr txBox="1"/>
          <p:nvPr/>
        </p:nvSpPr>
        <p:spPr>
          <a:xfrm>
            <a:off x="119336" y="1488114"/>
            <a:ext cx="1166529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[31].EL ASRI Z,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Sigaud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O, THOME N. Physics‑Informed Model and Hybrid Planning for Efficient Dyna‑Style Reinforcement Learning[C]// Proceedings of the 1st Reinforcement Learning Conference (RL Conference 2024). 2024: 693‑713.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[32].Fung HL,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Darvariu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V‑A,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Hailes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et al. Trust‑based Consensus in Multi‑Agent Reinforcement Learning Systems[C]// Proceedings of the 1st Reinforcement Learning Conference (RL Conference 2024). 2024: 714‑732.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[33].Luo Y, Sun F, Ji T, et al. Bidirectional‑Reachable Hierarchical Reinforcement Learning with Mutually Responsive Policies[C]// Proceedings of the 1st Reinforcement Learning Conference (RL Conference 2024). 2024: 733‑762.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[34].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Lambrechts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Bolland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Ernst D. Informed POMDP: Leveraging Additional Information in Model‑Based RL[C]// Proceedings of the 1st Reinforcement Learning Conference (RL Conference 2024). 2024: 763‑784.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[35].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Lobel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S, Parr R. An Optimal Tightness Bound for the Simulation Lemma[C]// Proceedings of the 1st Reinforcement Learning Conference (RL Conference 2024). 2024: 785‑797.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[36].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Aghajohari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Cooijmans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T, Duque JA, et al. Best Response Shaping[C]// Proceedings of the 1st Reinforcement Learning Conference (RL Conference 2024). 2024: 798‑818.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[37].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Drappo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AM,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Restelli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M. A Provably Efficient Option‑Based Algorithm for both High‑Level and Low‑Level Learning[C]// Proceedings of the 1st Reinforcement Learning Conference (RL Conference 2024). 2024: 819‑839.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[38].Javed K,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Sharifnassab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A, Sutton RS.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SwiftTD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 Fast and Robust Algorithm for Temporal Difference Learning[C]// Proceedings of the 1st Reinforcement Learning Conference (RL Conference 2024). 2024: 840‑863.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[39].Jordan SM, Neumann S, Kostas JE, et al. The Cliff of Overcommitment with Policy Gradient Step Sizes[C]// Proceedings of the 1st Reinforcement Learning Conference (RL Conference 2024). 2024: 864‑883.</a:t>
            </a:r>
          </a:p>
          <a:p>
            <a:pPr marL="360000" lvl="0" indent="-457200" algn="just" eaLnBrk="1" hangingPunct="1"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[40].Levine A, Stone P, Zhang A. Multistep Inverse Is Not All You Need[C]// Proceedings of the 1st Reinforcement Learning Conference (RL Conference 2024). 2024: 884‑925.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56BD460-2CDC-DDB8-FD64-FE3C2F91203B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5 / 125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5021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B718-57D2-E386-9589-99473E2A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8F8DA8F-7649-B778-3859-B47C88DE3DEB}"/>
              </a:ext>
            </a:extLst>
          </p:cNvPr>
          <p:cNvSpPr/>
          <p:nvPr/>
        </p:nvSpPr>
        <p:spPr bwMode="auto">
          <a:xfrm>
            <a:off x="0" y="5517232"/>
            <a:ext cx="12192000" cy="1340768"/>
          </a:xfrm>
          <a:prstGeom prst="rect">
            <a:avLst/>
          </a:prstGeom>
          <a:solidFill>
            <a:schemeClr val="bg1">
              <a:alpha val="7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文本框 1">
            <a:extLst>
              <a:ext uri="{FF2B5EF4-FFF2-40B4-BE49-F238E27FC236}">
                <a16:creationId xmlns:a16="http://schemas.microsoft.com/office/drawing/2014/main" id="{7A1D2731-E83B-ED3E-D64B-17EFCD2C7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87451"/>
            <a:ext cx="12108285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indent="-457200" algn="just" eaLnBrk="1" hangingPunct="1">
              <a:spcBef>
                <a:spcPct val="0"/>
              </a:spcBef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[{{No.}}]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{{reference}}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372767-07D3-84B9-36E6-EC20CCDBB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96" y="2938445"/>
            <a:ext cx="114798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{{title}}</a:t>
            </a:r>
          </a:p>
        </p:txBody>
      </p:sp>
      <p:sp>
        <p:nvSpPr>
          <p:cNvPr id="4" name="页脚占位符 1">
            <a:extLst>
              <a:ext uri="{FF2B5EF4-FFF2-40B4-BE49-F238E27FC236}">
                <a16:creationId xmlns:a16="http://schemas.microsoft.com/office/drawing/2014/main" id="{F6A5E8F7-1D10-F617-B451-AF3088533236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55882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BEDE234A-12AF-DCE1-E0FB-0213F2907114}"/>
              </a:ext>
            </a:extLst>
          </p:cNvPr>
          <p:cNvSpPr txBox="1"/>
          <p:nvPr/>
        </p:nvSpPr>
        <p:spPr>
          <a:xfrm>
            <a:off x="682498" y="1124744"/>
            <a:ext cx="60949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5B0D81-9F61-EC0C-CE3A-49C6D3334AA1}"/>
              </a:ext>
            </a:extLst>
          </p:cNvPr>
          <p:cNvSpPr txBox="1"/>
          <p:nvPr/>
        </p:nvSpPr>
        <p:spPr>
          <a:xfrm>
            <a:off x="674544" y="3356992"/>
            <a:ext cx="46300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Tx/>
              <a:buSzPct val="110000"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方法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EFB766-E1C8-847F-FD5B-56D03E51D7EF}"/>
              </a:ext>
            </a:extLst>
          </p:cNvPr>
          <p:cNvSpPr txBox="1"/>
          <p:nvPr/>
        </p:nvSpPr>
        <p:spPr>
          <a:xfrm>
            <a:off x="674544" y="1586409"/>
            <a:ext cx="5905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{{problems}}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1E47F3-922A-8239-A9B5-C9F7C765C6B4}"/>
              </a:ext>
            </a:extLst>
          </p:cNvPr>
          <p:cNvSpPr txBox="1"/>
          <p:nvPr/>
        </p:nvSpPr>
        <p:spPr>
          <a:xfrm>
            <a:off x="640330" y="3845947"/>
            <a:ext cx="5997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800"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algn="just"/>
            <a:r>
              <a:rPr lang="en-US" altLang="zh-CN" sz="1600" dirty="0"/>
              <a:t>{{methods}}</a:t>
            </a:r>
            <a:endParaRPr lang="zh-CN" altLang="en-US" sz="1600" dirty="0"/>
          </a:p>
        </p:txBody>
      </p:sp>
      <p:sp>
        <p:nvSpPr>
          <p:cNvPr id="13" name="Text Box 2">
            <a:extLst>
              <a:ext uri="{FF2B5EF4-FFF2-40B4-BE49-F238E27FC236}">
                <a16:creationId xmlns:a16="http://schemas.microsoft.com/office/drawing/2014/main" id="{2E561720-7DA6-AF9D-AF42-273479AD6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1864" y="30702"/>
            <a:ext cx="748833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itchFamily="18" charset="0"/>
              </a:rPr>
              <a:t>Introduction &amp; Framework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17FB3B6-94D5-DE3D-0030-A10ACF95FDE2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1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">
            <a:extLst>
              <a:ext uri="{FF2B5EF4-FFF2-40B4-BE49-F238E27FC236}">
                <a16:creationId xmlns:a16="http://schemas.microsoft.com/office/drawing/2014/main" id="{AC9A7E3E-59B0-E760-A1A5-BD560F864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85725"/>
            <a:ext cx="676751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  <a:buSzPct val="110000"/>
              <a:defRPr/>
            </a:pPr>
            <a:r>
              <a:rPr lang="en-US" altLang="zh-CN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Conclusion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631A85-C91E-20AA-9B3E-82DCF1D46A2B}"/>
              </a:ext>
            </a:extLst>
          </p:cNvPr>
          <p:cNvSpPr txBox="1"/>
          <p:nvPr/>
        </p:nvSpPr>
        <p:spPr>
          <a:xfrm>
            <a:off x="335360" y="1063326"/>
            <a:ext cx="115212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a typeface="黑体" panose="02010609060101010101" pitchFamily="49" charset="-122"/>
                <a:cs typeface="Times New Roman" panose="02020603050405020304" pitchFamily="18" charset="0"/>
              </a:rPr>
              <a:t>{{results}}</a:t>
            </a:r>
            <a:endParaRPr lang="zh-CN" altLang="en-US" sz="16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4A0C59-F0B1-2B7E-BC2D-ED71991F527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336537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{{Pages}}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BDD4769-AC51-4B26-9E44-C6EEAB4A9160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2855913" y="2587625"/>
            <a:ext cx="6192837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75000"/>
              <a:defRPr/>
            </a:pPr>
            <a:r>
              <a:rPr lang="en-US" altLang="zh-CN" sz="66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cs typeface="Times New Roman" pitchFamily="18" charset="0"/>
              </a:rPr>
              <a:t>Thank you</a:t>
            </a:r>
            <a:endParaRPr lang="zh-CN" altLang="en-US" sz="66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95235" name="对象 4">
            <a:extLst>
              <a:ext uri="{FF2B5EF4-FFF2-40B4-BE49-F238E27FC236}">
                <a16:creationId xmlns:a16="http://schemas.microsoft.com/office/drawing/2014/main" id="{CB2A0F5A-EC79-4F25-BAF4-8D2BD4E19A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2150" y="24098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95235" name="对象 4">
                        <a:extLst>
                          <a:ext uri="{FF2B5EF4-FFF2-40B4-BE49-F238E27FC236}">
                            <a16:creationId xmlns:a16="http://schemas.microsoft.com/office/drawing/2014/main" id="{CB2A0F5A-EC79-4F25-BAF4-8D2BD4E19A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150" y="24098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页脚占位符 1">
            <a:extLst>
              <a:ext uri="{FF2B5EF4-FFF2-40B4-BE49-F238E27FC236}">
                <a16:creationId xmlns:a16="http://schemas.microsoft.com/office/drawing/2014/main" id="{E75E3543-2AD5-5971-EE2F-59C686F5D2D1}"/>
              </a:ext>
            </a:extLst>
          </p:cNvPr>
          <p:cNvSpPr txBox="1">
            <a:spLocks/>
          </p:cNvSpPr>
          <p:nvPr/>
        </p:nvSpPr>
        <p:spPr bwMode="auto">
          <a:xfrm>
            <a:off x="5055607" y="6525344"/>
            <a:ext cx="2080781" cy="332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125 / 125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_2">
  <a:themeElements>
    <a:clrScheme name="默认设计模板_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_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_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_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_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104647</TotalTime>
  <Words>1779</Words>
  <Application>Microsoft Office PowerPoint</Application>
  <PresentationFormat>宽屏</PresentationFormat>
  <Paragraphs>92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Times New Roman</vt:lpstr>
      <vt:lpstr>Wingdings</vt:lpstr>
      <vt:lpstr>黑体</vt:lpstr>
      <vt:lpstr>Arial</vt:lpstr>
      <vt:lpstr>1_默认设计模板</vt:lpstr>
      <vt:lpstr>默认设计模板_2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MDD</cp:lastModifiedBy>
  <cp:revision>2089</cp:revision>
  <dcterms:modified xsi:type="dcterms:W3CDTF">2025-06-28T09:30:59Z</dcterms:modified>
</cp:coreProperties>
</file>