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wmf" ContentType="image/x-wmf"/>
  <Default Extension="xml" ContentType="application/xml"/>
  <Override PartName="/docProps/app.xml" ContentType="application/vnd.openxmlformats-officedocument.extended-properties+xml"/>
  <Override PartName="/docProps/core.xml" ContentType="application/vnd.openxmlformats-package.core-properties+xml"/>
  <Override PartName="/ppt/embeddings/oleObject1.bin" ContentType="application/vnd.openxmlformats-officedocument.oleObject"/>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50" r:id="rId1"/>
    <p:sldMasterId id="2147483751" r:id="rId2"/>
  </p:sldMasterIdLst>
  <p:notesMasterIdLst>
    <p:notesMasterId r:id="rId12"/>
  </p:notesMasterIdLst>
  <p:handoutMasterIdLst>
    <p:handoutMasterId r:id="rId13"/>
  </p:handoutMasterIdLst>
  <p:sldIdLst>
    <p:sldId id="599" r:id="rId3"/>
    <p:sldId id="890" r:id="rId4"/>
    <p:sldId id="735" r:id="rId5"/>
    <p:sldId id="891" r:id="rId6"/>
    <p:sldId id="892" r:id="rId7"/>
    <p:sldId id="736" r:id="rId8"/>
    <p:sldId id="932" r:id="rId9"/>
    <p:sldId id="933" r:id="rId10"/>
    <p:sldId id="563" r:id="rId11"/>
    <p:sldId id="934" r:id="rId19"/>
    <p:sldId id="935" r:id="rId20"/>
    <p:sldId id="936" r:id="rId21"/>
    <p:sldId id="937" r:id="rId22"/>
    <p:sldId id="938" r:id="rId23"/>
    <p:sldId id="939" r:id="rId24"/>
    <p:sldId id="940" r:id="rId25"/>
    <p:sldId id="941" r:id="rId26"/>
    <p:sldId id="942" r:id="rId27"/>
    <p:sldId id="943" r:id="rId28"/>
    <p:sldId id="944" r:id="rId29"/>
    <p:sldId id="945" r:id="rId30"/>
    <p:sldId id="946" r:id="rId31"/>
    <p:sldId id="947" r:id="rId32"/>
    <p:sldId id="948" r:id="rId33"/>
    <p:sldId id="949" r:id="rId34"/>
    <p:sldId id="950" r:id="rId35"/>
    <p:sldId id="951" r:id="rId36"/>
    <p:sldId id="952" r:id="rId37"/>
    <p:sldId id="953" r:id="rId38"/>
    <p:sldId id="954" r:id="rId39"/>
    <p:sldId id="955" r:id="rId40"/>
    <p:sldId id="956" r:id="rId41"/>
    <p:sldId id="957" r:id="rId42"/>
    <p:sldId id="958" r:id="rId43"/>
    <p:sldId id="959" r:id="rId44"/>
    <p:sldId id="960" r:id="rId45"/>
    <p:sldId id="961" r:id="rId46"/>
    <p:sldId id="962" r:id="rId47"/>
    <p:sldId id="963" r:id="rId48"/>
    <p:sldId id="964" r:id="rId49"/>
    <p:sldId id="965" r:id="rId50"/>
    <p:sldId id="966" r:id="rId51"/>
    <p:sldId id="967" r:id="rId52"/>
    <p:sldId id="968" r:id="rId53"/>
    <p:sldId id="969" r:id="rId54"/>
    <p:sldId id="970" r:id="rId55"/>
    <p:sldId id="971" r:id="rId56"/>
    <p:sldId id="972" r:id="rId57"/>
    <p:sldId id="973" r:id="rId58"/>
    <p:sldId id="974" r:id="rId59"/>
    <p:sldId id="975" r:id="rId60"/>
    <p:sldId id="976" r:id="rId61"/>
    <p:sldId id="977" r:id="rId62"/>
    <p:sldId id="978" r:id="rId63"/>
    <p:sldId id="979" r:id="rId64"/>
    <p:sldId id="980" r:id="rId65"/>
    <p:sldId id="981" r:id="rId66"/>
    <p:sldId id="982" r:id="rId67"/>
    <p:sldId id="983" r:id="rId68"/>
    <p:sldId id="984" r:id="rId69"/>
    <p:sldId id="985" r:id="rId70"/>
    <p:sldId id="986" r:id="rId71"/>
    <p:sldId id="987" r:id="rId72"/>
    <p:sldId id="988" r:id="rId73"/>
    <p:sldId id="989" r:id="rId74"/>
    <p:sldId id="990" r:id="rId75"/>
    <p:sldId id="991" r:id="rId76"/>
    <p:sldId id="992" r:id="rId77"/>
    <p:sldId id="993" r:id="rId78"/>
    <p:sldId id="994" r:id="rId79"/>
    <p:sldId id="995" r:id="rId80"/>
    <p:sldId id="996" r:id="rId81"/>
    <p:sldId id="997" r:id="rId82"/>
    <p:sldId id="998" r:id="rId83"/>
    <p:sldId id="999" r:id="rId84"/>
    <p:sldId id="1000" r:id="rId85"/>
    <p:sldId id="1001" r:id="rId86"/>
    <p:sldId id="1002" r:id="rId87"/>
    <p:sldId id="1003" r:id="rId88"/>
    <p:sldId id="1004" r:id="rId89"/>
    <p:sldId id="1005" r:id="rId90"/>
    <p:sldId id="1006" r:id="rId91"/>
    <p:sldId id="1007" r:id="rId92"/>
    <p:sldId id="1008" r:id="rId93"/>
    <p:sldId id="1009" r:id="rId94"/>
    <p:sldId id="1010" r:id="rId95"/>
    <p:sldId id="1011" r:id="rId96"/>
    <p:sldId id="1012" r:id="rId97"/>
    <p:sldId id="1013" r:id="rId98"/>
    <p:sldId id="1014" r:id="rId99"/>
    <p:sldId id="1015" r:id="rId100"/>
    <p:sldId id="1016" r:id="rId101"/>
    <p:sldId id="1017" r:id="rId102"/>
    <p:sldId id="1018" r:id="rId103"/>
    <p:sldId id="1019" r:id="rId104"/>
    <p:sldId id="1020" r:id="rId105"/>
    <p:sldId id="1021" r:id="rId106"/>
    <p:sldId id="1022" r:id="rId107"/>
    <p:sldId id="1023" r:id="rId108"/>
    <p:sldId id="1024" r:id="rId109"/>
    <p:sldId id="1025" r:id="rId110"/>
    <p:sldId id="1026" r:id="rId111"/>
    <p:sldId id="1027" r:id="rId112"/>
    <p:sldId id="1028" r:id="rId113"/>
    <p:sldId id="1029" r:id="rId114"/>
    <p:sldId id="1030" r:id="rId115"/>
    <p:sldId id="1031" r:id="rId116"/>
    <p:sldId id="1032" r:id="rId117"/>
    <p:sldId id="1033" r:id="rId118"/>
    <p:sldId id="1034" r:id="rId119"/>
    <p:sldId id="1035" r:id="rId120"/>
    <p:sldId id="1036" r:id="rId121"/>
    <p:sldId id="1037" r:id="rId122"/>
    <p:sldId id="1038" r:id="rId123"/>
    <p:sldId id="1039" r:id="rId124"/>
    <p:sldId id="1040" r:id="rId125"/>
    <p:sldId id="1041" r:id="rId126"/>
    <p:sldId id="1042" r:id="rId127"/>
    <p:sldId id="1043" r:id="rId128"/>
    <p:sldId id="1044" r:id="rId129"/>
    <p:sldId id="1045" r:id="rId130"/>
    <p:sldId id="1046" r:id="rId131"/>
    <p:sldId id="1047" r:id="rId132"/>
    <p:sldId id="1048" r:id="rId133"/>
    <p:sldId id="1049" r:id="rId134"/>
    <p:sldId id="1050" r:id="rId135"/>
    <p:sldId id="1051" r:id="rId136"/>
    <p:sldId id="1052" r:id="rId137"/>
    <p:sldId id="1053" r:id="rId138"/>
  </p:sldIdLst>
  <p:sldSz cx="12192000" cy="6858000"/>
  <p:notesSz cx="6858000" cy="9144000"/>
  <p:embeddedFontLst>
    <p:embeddedFont>
      <p:font typeface="黑体" panose="02010609060101010101" pitchFamily="49" charset="-122"/>
      <p:regular r:id="rId14"/>
    </p:embeddedFont>
  </p:embeddedFontLst>
  <p:defaultTextStyle>
    <a:defPPr>
      <a:defRPr lang="zh-CN"/>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15">
          <p15:clr>
            <a:srgbClr val="A4A3A4"/>
          </p15:clr>
        </p15:guide>
        <p15:guide id="2" pos="393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0099"/>
    <a:srgbClr val="FF0066"/>
    <a:srgbClr val="FF6600"/>
    <a:srgbClr val="CC3300"/>
    <a:srgbClr val="FF0000"/>
    <a:srgbClr val="FFCCC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浅色样式 3 - 强调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49" autoAdjust="0"/>
    <p:restoredTop sz="94526" autoAdjust="0"/>
  </p:normalViewPr>
  <p:slideViewPr>
    <p:cSldViewPr>
      <p:cViewPr varScale="1">
        <p:scale>
          <a:sx n="150" d="100"/>
          <a:sy n="150" d="100"/>
        </p:scale>
        <p:origin x="600" y="108"/>
      </p:cViewPr>
      <p:guideLst>
        <p:guide orient="horz" pos="2115"/>
        <p:guide pos="3931"/>
      </p:guideLst>
    </p:cSldViewPr>
  </p:slideViewPr>
  <p:notesTextViewPr>
    <p:cViewPr>
      <p:scale>
        <a:sx n="100" d="100"/>
        <a:sy n="100" d="100"/>
      </p:scale>
      <p:origin x="0" y="0"/>
    </p:cViewPr>
  </p:notesTextViewPr>
  <p:notesViewPr>
    <p:cSldViewPr>
      <p:cViewPr varScale="1">
        <p:scale>
          <a:sx n="90" d="100"/>
          <a:sy n="90" d="100"/>
        </p:scale>
        <p:origin x="3774" y="10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notesMaster" Target="notesMasters/notesMaster1.xml"/><Relationship Id="rId13" Type="http://schemas.openxmlformats.org/officeDocument/2006/relationships/handoutMaster" Target="handoutMasters/handoutMaster1.xml"/><Relationship Id="rId14" Type="http://schemas.openxmlformats.org/officeDocument/2006/relationships/font" Target="fonts/font1.fntdata"/><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9" Type="http://schemas.openxmlformats.org/officeDocument/2006/relationships/slide" Target="slides/slide10.xml"/><Relationship Id="rId20" Type="http://schemas.openxmlformats.org/officeDocument/2006/relationships/slide" Target="slides/slide11.xml"/><Relationship Id="rId21" Type="http://schemas.openxmlformats.org/officeDocument/2006/relationships/slide" Target="slides/slide12.xml"/><Relationship Id="rId22" Type="http://schemas.openxmlformats.org/officeDocument/2006/relationships/slide" Target="slides/slide13.xml"/><Relationship Id="rId23" Type="http://schemas.openxmlformats.org/officeDocument/2006/relationships/slide" Target="slides/slide14.xml"/><Relationship Id="rId24" Type="http://schemas.openxmlformats.org/officeDocument/2006/relationships/slide" Target="slides/slide15.xml"/><Relationship Id="rId25" Type="http://schemas.openxmlformats.org/officeDocument/2006/relationships/slide" Target="slides/slide16.xml"/><Relationship Id="rId26" Type="http://schemas.openxmlformats.org/officeDocument/2006/relationships/slide" Target="slides/slide17.xml"/><Relationship Id="rId27" Type="http://schemas.openxmlformats.org/officeDocument/2006/relationships/slide" Target="slides/slide18.xml"/><Relationship Id="rId28" Type="http://schemas.openxmlformats.org/officeDocument/2006/relationships/slide" Target="slides/slide19.xml"/><Relationship Id="rId29" Type="http://schemas.openxmlformats.org/officeDocument/2006/relationships/slide" Target="slides/slide20.xml"/><Relationship Id="rId30" Type="http://schemas.openxmlformats.org/officeDocument/2006/relationships/slide" Target="slides/slide21.xml"/><Relationship Id="rId31" Type="http://schemas.openxmlformats.org/officeDocument/2006/relationships/slide" Target="slides/slide22.xml"/><Relationship Id="rId32" Type="http://schemas.openxmlformats.org/officeDocument/2006/relationships/slide" Target="slides/slide23.xml"/><Relationship Id="rId33" Type="http://schemas.openxmlformats.org/officeDocument/2006/relationships/slide" Target="slides/slide24.xml"/><Relationship Id="rId34" Type="http://schemas.openxmlformats.org/officeDocument/2006/relationships/slide" Target="slides/slide25.xml"/><Relationship Id="rId35" Type="http://schemas.openxmlformats.org/officeDocument/2006/relationships/slide" Target="slides/slide26.xml"/><Relationship Id="rId36" Type="http://schemas.openxmlformats.org/officeDocument/2006/relationships/slide" Target="slides/slide27.xml"/><Relationship Id="rId37" Type="http://schemas.openxmlformats.org/officeDocument/2006/relationships/slide" Target="slides/slide28.xml"/><Relationship Id="rId38" Type="http://schemas.openxmlformats.org/officeDocument/2006/relationships/slide" Target="slides/slide29.xml"/><Relationship Id="rId39" Type="http://schemas.openxmlformats.org/officeDocument/2006/relationships/slide" Target="slides/slide30.xml"/><Relationship Id="rId40" Type="http://schemas.openxmlformats.org/officeDocument/2006/relationships/slide" Target="slides/slide31.xml"/><Relationship Id="rId41" Type="http://schemas.openxmlformats.org/officeDocument/2006/relationships/slide" Target="slides/slide32.xml"/><Relationship Id="rId42" Type="http://schemas.openxmlformats.org/officeDocument/2006/relationships/slide" Target="slides/slide33.xml"/><Relationship Id="rId43" Type="http://schemas.openxmlformats.org/officeDocument/2006/relationships/slide" Target="slides/slide34.xml"/><Relationship Id="rId44" Type="http://schemas.openxmlformats.org/officeDocument/2006/relationships/slide" Target="slides/slide35.xml"/><Relationship Id="rId45" Type="http://schemas.openxmlformats.org/officeDocument/2006/relationships/slide" Target="slides/slide36.xml"/><Relationship Id="rId46" Type="http://schemas.openxmlformats.org/officeDocument/2006/relationships/slide" Target="slides/slide37.xml"/><Relationship Id="rId47" Type="http://schemas.openxmlformats.org/officeDocument/2006/relationships/slide" Target="slides/slide38.xml"/><Relationship Id="rId48" Type="http://schemas.openxmlformats.org/officeDocument/2006/relationships/slide" Target="slides/slide39.xml"/><Relationship Id="rId49" Type="http://schemas.openxmlformats.org/officeDocument/2006/relationships/slide" Target="slides/slide40.xml"/><Relationship Id="rId50" Type="http://schemas.openxmlformats.org/officeDocument/2006/relationships/slide" Target="slides/slide41.xml"/><Relationship Id="rId51" Type="http://schemas.openxmlformats.org/officeDocument/2006/relationships/slide" Target="slides/slide42.xml"/><Relationship Id="rId52" Type="http://schemas.openxmlformats.org/officeDocument/2006/relationships/slide" Target="slides/slide43.xml"/><Relationship Id="rId53" Type="http://schemas.openxmlformats.org/officeDocument/2006/relationships/slide" Target="slides/slide44.xml"/><Relationship Id="rId54" Type="http://schemas.openxmlformats.org/officeDocument/2006/relationships/slide" Target="slides/slide45.xml"/><Relationship Id="rId55" Type="http://schemas.openxmlformats.org/officeDocument/2006/relationships/slide" Target="slides/slide46.xml"/><Relationship Id="rId56" Type="http://schemas.openxmlformats.org/officeDocument/2006/relationships/slide" Target="slides/slide47.xml"/><Relationship Id="rId57" Type="http://schemas.openxmlformats.org/officeDocument/2006/relationships/slide" Target="slides/slide48.xml"/><Relationship Id="rId58" Type="http://schemas.openxmlformats.org/officeDocument/2006/relationships/slide" Target="slides/slide49.xml"/><Relationship Id="rId59" Type="http://schemas.openxmlformats.org/officeDocument/2006/relationships/slide" Target="slides/slide50.xml"/><Relationship Id="rId60" Type="http://schemas.openxmlformats.org/officeDocument/2006/relationships/slide" Target="slides/slide51.xml"/><Relationship Id="rId61" Type="http://schemas.openxmlformats.org/officeDocument/2006/relationships/slide" Target="slides/slide52.xml"/><Relationship Id="rId62" Type="http://schemas.openxmlformats.org/officeDocument/2006/relationships/slide" Target="slides/slide53.xml"/><Relationship Id="rId63" Type="http://schemas.openxmlformats.org/officeDocument/2006/relationships/slide" Target="slides/slide54.xml"/><Relationship Id="rId64" Type="http://schemas.openxmlformats.org/officeDocument/2006/relationships/slide" Target="slides/slide55.xml"/><Relationship Id="rId65" Type="http://schemas.openxmlformats.org/officeDocument/2006/relationships/slide" Target="slides/slide56.xml"/><Relationship Id="rId66" Type="http://schemas.openxmlformats.org/officeDocument/2006/relationships/slide" Target="slides/slide57.xml"/><Relationship Id="rId67" Type="http://schemas.openxmlformats.org/officeDocument/2006/relationships/slide" Target="slides/slide58.xml"/><Relationship Id="rId68" Type="http://schemas.openxmlformats.org/officeDocument/2006/relationships/slide" Target="slides/slide59.xml"/><Relationship Id="rId69" Type="http://schemas.openxmlformats.org/officeDocument/2006/relationships/slide" Target="slides/slide60.xml"/><Relationship Id="rId70" Type="http://schemas.openxmlformats.org/officeDocument/2006/relationships/slide" Target="slides/slide61.xml"/><Relationship Id="rId71" Type="http://schemas.openxmlformats.org/officeDocument/2006/relationships/slide" Target="slides/slide62.xml"/><Relationship Id="rId72" Type="http://schemas.openxmlformats.org/officeDocument/2006/relationships/slide" Target="slides/slide63.xml"/><Relationship Id="rId73" Type="http://schemas.openxmlformats.org/officeDocument/2006/relationships/slide" Target="slides/slide64.xml"/><Relationship Id="rId74" Type="http://schemas.openxmlformats.org/officeDocument/2006/relationships/slide" Target="slides/slide65.xml"/><Relationship Id="rId75" Type="http://schemas.openxmlformats.org/officeDocument/2006/relationships/slide" Target="slides/slide66.xml"/><Relationship Id="rId76" Type="http://schemas.openxmlformats.org/officeDocument/2006/relationships/slide" Target="slides/slide67.xml"/><Relationship Id="rId77" Type="http://schemas.openxmlformats.org/officeDocument/2006/relationships/slide" Target="slides/slide68.xml"/><Relationship Id="rId78" Type="http://schemas.openxmlformats.org/officeDocument/2006/relationships/slide" Target="slides/slide69.xml"/><Relationship Id="rId79" Type="http://schemas.openxmlformats.org/officeDocument/2006/relationships/slide" Target="slides/slide70.xml"/><Relationship Id="rId80" Type="http://schemas.openxmlformats.org/officeDocument/2006/relationships/slide" Target="slides/slide71.xml"/><Relationship Id="rId81" Type="http://schemas.openxmlformats.org/officeDocument/2006/relationships/slide" Target="slides/slide72.xml"/><Relationship Id="rId82" Type="http://schemas.openxmlformats.org/officeDocument/2006/relationships/slide" Target="slides/slide73.xml"/><Relationship Id="rId83" Type="http://schemas.openxmlformats.org/officeDocument/2006/relationships/slide" Target="slides/slide74.xml"/><Relationship Id="rId84" Type="http://schemas.openxmlformats.org/officeDocument/2006/relationships/slide" Target="slides/slide75.xml"/><Relationship Id="rId85" Type="http://schemas.openxmlformats.org/officeDocument/2006/relationships/slide" Target="slides/slide76.xml"/><Relationship Id="rId86" Type="http://schemas.openxmlformats.org/officeDocument/2006/relationships/slide" Target="slides/slide77.xml"/><Relationship Id="rId87" Type="http://schemas.openxmlformats.org/officeDocument/2006/relationships/slide" Target="slides/slide78.xml"/><Relationship Id="rId88" Type="http://schemas.openxmlformats.org/officeDocument/2006/relationships/slide" Target="slides/slide79.xml"/><Relationship Id="rId89" Type="http://schemas.openxmlformats.org/officeDocument/2006/relationships/slide" Target="slides/slide80.xml"/><Relationship Id="rId90" Type="http://schemas.openxmlformats.org/officeDocument/2006/relationships/slide" Target="slides/slide81.xml"/><Relationship Id="rId91" Type="http://schemas.openxmlformats.org/officeDocument/2006/relationships/slide" Target="slides/slide82.xml"/><Relationship Id="rId92" Type="http://schemas.openxmlformats.org/officeDocument/2006/relationships/slide" Target="slides/slide83.xml"/><Relationship Id="rId93" Type="http://schemas.openxmlformats.org/officeDocument/2006/relationships/slide" Target="slides/slide84.xml"/><Relationship Id="rId94" Type="http://schemas.openxmlformats.org/officeDocument/2006/relationships/slide" Target="slides/slide85.xml"/><Relationship Id="rId95" Type="http://schemas.openxmlformats.org/officeDocument/2006/relationships/slide" Target="slides/slide86.xml"/><Relationship Id="rId96" Type="http://schemas.openxmlformats.org/officeDocument/2006/relationships/slide" Target="slides/slide87.xml"/><Relationship Id="rId97" Type="http://schemas.openxmlformats.org/officeDocument/2006/relationships/slide" Target="slides/slide88.xml"/><Relationship Id="rId98" Type="http://schemas.openxmlformats.org/officeDocument/2006/relationships/slide" Target="slides/slide89.xml"/><Relationship Id="rId99" Type="http://schemas.openxmlformats.org/officeDocument/2006/relationships/slide" Target="slides/slide90.xml"/><Relationship Id="rId100" Type="http://schemas.openxmlformats.org/officeDocument/2006/relationships/slide" Target="slides/slide91.xml"/><Relationship Id="rId101" Type="http://schemas.openxmlformats.org/officeDocument/2006/relationships/slide" Target="slides/slide92.xml"/><Relationship Id="rId102" Type="http://schemas.openxmlformats.org/officeDocument/2006/relationships/slide" Target="slides/slide93.xml"/><Relationship Id="rId103" Type="http://schemas.openxmlformats.org/officeDocument/2006/relationships/slide" Target="slides/slide94.xml"/><Relationship Id="rId104" Type="http://schemas.openxmlformats.org/officeDocument/2006/relationships/slide" Target="slides/slide95.xml"/><Relationship Id="rId105" Type="http://schemas.openxmlformats.org/officeDocument/2006/relationships/slide" Target="slides/slide96.xml"/><Relationship Id="rId106" Type="http://schemas.openxmlformats.org/officeDocument/2006/relationships/slide" Target="slides/slide97.xml"/><Relationship Id="rId107" Type="http://schemas.openxmlformats.org/officeDocument/2006/relationships/slide" Target="slides/slide98.xml"/><Relationship Id="rId108" Type="http://schemas.openxmlformats.org/officeDocument/2006/relationships/slide" Target="slides/slide99.xml"/><Relationship Id="rId109" Type="http://schemas.openxmlformats.org/officeDocument/2006/relationships/slide" Target="slides/slide100.xml"/><Relationship Id="rId110" Type="http://schemas.openxmlformats.org/officeDocument/2006/relationships/slide" Target="slides/slide101.xml"/><Relationship Id="rId111" Type="http://schemas.openxmlformats.org/officeDocument/2006/relationships/slide" Target="slides/slide102.xml"/><Relationship Id="rId112" Type="http://schemas.openxmlformats.org/officeDocument/2006/relationships/slide" Target="slides/slide103.xml"/><Relationship Id="rId113" Type="http://schemas.openxmlformats.org/officeDocument/2006/relationships/slide" Target="slides/slide104.xml"/><Relationship Id="rId114" Type="http://schemas.openxmlformats.org/officeDocument/2006/relationships/slide" Target="slides/slide105.xml"/><Relationship Id="rId115" Type="http://schemas.openxmlformats.org/officeDocument/2006/relationships/slide" Target="slides/slide106.xml"/><Relationship Id="rId116" Type="http://schemas.openxmlformats.org/officeDocument/2006/relationships/slide" Target="slides/slide107.xml"/><Relationship Id="rId117" Type="http://schemas.openxmlformats.org/officeDocument/2006/relationships/slide" Target="slides/slide108.xml"/><Relationship Id="rId118" Type="http://schemas.openxmlformats.org/officeDocument/2006/relationships/slide" Target="slides/slide109.xml"/><Relationship Id="rId119" Type="http://schemas.openxmlformats.org/officeDocument/2006/relationships/slide" Target="slides/slide110.xml"/><Relationship Id="rId120" Type="http://schemas.openxmlformats.org/officeDocument/2006/relationships/slide" Target="slides/slide111.xml"/><Relationship Id="rId121" Type="http://schemas.openxmlformats.org/officeDocument/2006/relationships/slide" Target="slides/slide112.xml"/><Relationship Id="rId122" Type="http://schemas.openxmlformats.org/officeDocument/2006/relationships/slide" Target="slides/slide113.xml"/><Relationship Id="rId123" Type="http://schemas.openxmlformats.org/officeDocument/2006/relationships/slide" Target="slides/slide114.xml"/><Relationship Id="rId124" Type="http://schemas.openxmlformats.org/officeDocument/2006/relationships/slide" Target="slides/slide115.xml"/><Relationship Id="rId125" Type="http://schemas.openxmlformats.org/officeDocument/2006/relationships/slide" Target="slides/slide116.xml"/><Relationship Id="rId126" Type="http://schemas.openxmlformats.org/officeDocument/2006/relationships/slide" Target="slides/slide117.xml"/><Relationship Id="rId127" Type="http://schemas.openxmlformats.org/officeDocument/2006/relationships/slide" Target="slides/slide118.xml"/><Relationship Id="rId128" Type="http://schemas.openxmlformats.org/officeDocument/2006/relationships/slide" Target="slides/slide119.xml"/><Relationship Id="rId129" Type="http://schemas.openxmlformats.org/officeDocument/2006/relationships/slide" Target="slides/slide120.xml"/><Relationship Id="rId130" Type="http://schemas.openxmlformats.org/officeDocument/2006/relationships/slide" Target="slides/slide121.xml"/><Relationship Id="rId131" Type="http://schemas.openxmlformats.org/officeDocument/2006/relationships/slide" Target="slides/slide122.xml"/><Relationship Id="rId132" Type="http://schemas.openxmlformats.org/officeDocument/2006/relationships/slide" Target="slides/slide123.xml"/><Relationship Id="rId133" Type="http://schemas.openxmlformats.org/officeDocument/2006/relationships/slide" Target="slides/slide124.xml"/><Relationship Id="rId134" Type="http://schemas.openxmlformats.org/officeDocument/2006/relationships/slide" Target="slides/slide125.xml"/><Relationship Id="rId135" Type="http://schemas.openxmlformats.org/officeDocument/2006/relationships/slide" Target="slides/slide126.xml"/><Relationship Id="rId136" Type="http://schemas.openxmlformats.org/officeDocument/2006/relationships/slide" Target="slides/slide127.xml"/><Relationship Id="rId137" Type="http://schemas.openxmlformats.org/officeDocument/2006/relationships/slide" Target="slides/slide128.xml"/><Relationship Id="rId138" Type="http://schemas.openxmlformats.org/officeDocument/2006/relationships/slide" Target="slides/slide129.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6B9E87F-D1A9-4CA5-B9B1-22F69F4533F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宋体" panose="02010600030101010101" pitchFamily="2" charset="-122"/>
              </a:defRPr>
            </a:lvl1pPr>
          </a:lstStyle>
          <a:p>
            <a:pPr>
              <a:defRPr/>
            </a:pPr>
            <a:endParaRPr lang="zh-CN" altLang="en-US"/>
          </a:p>
        </p:txBody>
      </p:sp>
      <p:sp>
        <p:nvSpPr>
          <p:cNvPr id="3" name="日期占位符 2">
            <a:extLst>
              <a:ext uri="{FF2B5EF4-FFF2-40B4-BE49-F238E27FC236}">
                <a16:creationId xmlns:a16="http://schemas.microsoft.com/office/drawing/2014/main" id="{520D0401-0C17-4014-B036-47E550A46DF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ea typeface="宋体" panose="02010600030101010101" pitchFamily="2" charset="-122"/>
              </a:defRPr>
            </a:lvl1pPr>
          </a:lstStyle>
          <a:p>
            <a:pPr>
              <a:defRPr/>
            </a:pPr>
            <a:fld id="{3EAA2098-6243-4E85-A30C-8CE19BE66B0B}" type="datetimeFigureOut">
              <a:rPr lang="zh-CN" altLang="en-US"/>
              <a:pPr>
                <a:defRPr/>
              </a:pPr>
              <a:t>2025/6/28</a:t>
            </a:fld>
            <a:endParaRPr lang="zh-CN" altLang="en-US"/>
          </a:p>
        </p:txBody>
      </p:sp>
      <p:sp>
        <p:nvSpPr>
          <p:cNvPr id="4" name="页脚占位符 3">
            <a:extLst>
              <a:ext uri="{FF2B5EF4-FFF2-40B4-BE49-F238E27FC236}">
                <a16:creationId xmlns:a16="http://schemas.microsoft.com/office/drawing/2014/main" id="{32036412-F6E2-427F-BE87-28E9727749D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ea typeface="宋体" panose="02010600030101010101" pitchFamily="2" charset="-122"/>
              </a:defRPr>
            </a:lvl1pPr>
          </a:lstStyle>
          <a:p>
            <a:pPr>
              <a:defRPr/>
            </a:pPr>
            <a:r>
              <a:rPr lang="en-US" altLang="zh-CN"/>
              <a:t>/23</a:t>
            </a:r>
            <a:endParaRPr lang="zh-CN" altLang="en-US"/>
          </a:p>
        </p:txBody>
      </p:sp>
      <p:sp>
        <p:nvSpPr>
          <p:cNvPr id="5" name="灯片编号占位符 4">
            <a:extLst>
              <a:ext uri="{FF2B5EF4-FFF2-40B4-BE49-F238E27FC236}">
                <a16:creationId xmlns:a16="http://schemas.microsoft.com/office/drawing/2014/main" id="{520B6ABF-8C56-4A91-899F-51AC62EF6EF6}"/>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pPr>
              <a:defRPr/>
            </a:pPr>
            <a:fld id="{DBA5E930-3DBB-4DA6-A5A8-254468A65294}" type="slidenum">
              <a:rPr lang="zh-CN" altLang="en-US"/>
              <a:pPr>
                <a:defRPr/>
              </a:pPr>
              <a:t>‹#›</a:t>
            </a:fld>
            <a:endParaRPr lang="zh-CN" altLang="en-US"/>
          </a:p>
        </p:txBody>
      </p:sp>
    </p:spTree>
    <p:extLst>
      <p:ext uri="{BB962C8B-B14F-4D97-AF65-F5344CB8AC3E}">
        <p14:creationId xmlns:p14="http://schemas.microsoft.com/office/powerpoint/2010/main" val="361572250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24D7BA36-11C2-4074-A140-3C0ABFE38FC0}"/>
              </a:ext>
            </a:extLst>
          </p:cNvPr>
          <p:cNvSpPr>
            <a:spLocks noGrp="1" noChangeArrowheads="1"/>
          </p:cNvSpPr>
          <p:nvPr>
            <p:ph type="hdr" sz="quarter"/>
          </p:nvPr>
        </p:nvSpPr>
        <p:spPr bwMode="auto">
          <a:xfrm>
            <a:off x="0" y="0"/>
            <a:ext cx="2970213"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buFont typeface="Arial" pitchFamily="34" charset="0"/>
              <a:buNone/>
              <a:defRPr sz="1200">
                <a:ea typeface="宋体" panose="02010600030101010101" pitchFamily="2" charset="-122"/>
              </a:defRPr>
            </a:lvl1pPr>
          </a:lstStyle>
          <a:p>
            <a:pPr>
              <a:defRPr/>
            </a:pPr>
            <a:endParaRPr lang="zh-CN" altLang="en-US"/>
          </a:p>
        </p:txBody>
      </p:sp>
      <p:sp>
        <p:nvSpPr>
          <p:cNvPr id="3075" name="Rectangle 3">
            <a:extLst>
              <a:ext uri="{FF2B5EF4-FFF2-40B4-BE49-F238E27FC236}">
                <a16:creationId xmlns:a16="http://schemas.microsoft.com/office/drawing/2014/main" id="{AAB63288-F908-462C-AE7F-48803AE07C2E}"/>
              </a:ext>
            </a:extLst>
          </p:cNvPr>
          <p:cNvSpPr>
            <a:spLocks noGrp="1" noChangeArrowheads="1"/>
          </p:cNvSpPr>
          <p:nvPr>
            <p:ph type="dt" idx="1"/>
          </p:nvPr>
        </p:nvSpPr>
        <p:spPr bwMode="auto">
          <a:xfrm>
            <a:off x="3883025" y="0"/>
            <a:ext cx="2973388"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buFont typeface="Arial" pitchFamily="34" charset="0"/>
              <a:buNone/>
              <a:defRPr sz="1200">
                <a:ea typeface="宋体" panose="02010600030101010101" pitchFamily="2" charset="-122"/>
              </a:defRPr>
            </a:lvl1pPr>
          </a:lstStyle>
          <a:p>
            <a:pPr>
              <a:defRPr/>
            </a:pPr>
            <a:endParaRPr lang="en-US"/>
          </a:p>
        </p:txBody>
      </p:sp>
      <p:sp>
        <p:nvSpPr>
          <p:cNvPr id="6148" name="Rectangle 4">
            <a:extLst>
              <a:ext uri="{FF2B5EF4-FFF2-40B4-BE49-F238E27FC236}">
                <a16:creationId xmlns:a16="http://schemas.microsoft.com/office/drawing/2014/main" id="{DFD9D2FC-191A-4245-812C-E606C68179DC}"/>
              </a:ext>
            </a:extLst>
          </p:cNvPr>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3077" name="Rectangle 5">
            <a:extLst>
              <a:ext uri="{FF2B5EF4-FFF2-40B4-BE49-F238E27FC236}">
                <a16:creationId xmlns:a16="http://schemas.microsoft.com/office/drawing/2014/main" id="{958D441C-1AD1-48C9-B290-5951AE12A104}"/>
              </a:ext>
            </a:extLst>
          </p:cNvPr>
          <p:cNvSpPr>
            <a:spLocks noGrp="1" noRot="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AE2B8358-BDB4-4770-9114-D52C7756B322}"/>
              </a:ext>
            </a:extLst>
          </p:cNvPr>
          <p:cNvSpPr>
            <a:spLocks noGrp="1" noChangeArrowheads="1"/>
          </p:cNvSpPr>
          <p:nvPr>
            <p:ph type="ftr" sz="quarter" idx="4"/>
          </p:nvPr>
        </p:nvSpPr>
        <p:spPr bwMode="auto">
          <a:xfrm>
            <a:off x="0" y="8685213"/>
            <a:ext cx="2970213"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buFont typeface="Arial" pitchFamily="34" charset="0"/>
              <a:buNone/>
              <a:defRPr sz="1200">
                <a:ea typeface="宋体" panose="02010600030101010101" pitchFamily="2" charset="-122"/>
              </a:defRPr>
            </a:lvl1pPr>
          </a:lstStyle>
          <a:p>
            <a:pPr>
              <a:defRPr/>
            </a:pPr>
            <a:r>
              <a:rPr lang="en-US"/>
              <a:t>/23</a:t>
            </a:r>
          </a:p>
        </p:txBody>
      </p:sp>
      <p:sp>
        <p:nvSpPr>
          <p:cNvPr id="3079" name="Rectangle 7">
            <a:extLst>
              <a:ext uri="{FF2B5EF4-FFF2-40B4-BE49-F238E27FC236}">
                <a16:creationId xmlns:a16="http://schemas.microsoft.com/office/drawing/2014/main" id="{6C509388-6503-46B6-A715-97FEB15A85A0}"/>
              </a:ext>
            </a:extLst>
          </p:cNvPr>
          <p:cNvSpPr>
            <a:spLocks noGrp="1" noChangeArrowheads="1"/>
          </p:cNvSpPr>
          <p:nvPr>
            <p:ph type="sldNum" sz="quarter" idx="5"/>
          </p:nvPr>
        </p:nvSpPr>
        <p:spPr bwMode="auto">
          <a:xfrm>
            <a:off x="3883025" y="8685213"/>
            <a:ext cx="2973388"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a:lvl1pPr>
          </a:lstStyle>
          <a:p>
            <a:pPr>
              <a:defRPr/>
            </a:pPr>
            <a:fld id="{378C4E7D-3FFA-4EBE-95A4-E22B9494B7D5}" type="slidenum">
              <a:rPr lang="zh-CN" altLang="en-US"/>
              <a:pPr>
                <a:defRPr/>
              </a:pPr>
              <a:t>‹#›</a:t>
            </a:fld>
            <a:endParaRPr lang="en-US" altLang="zh-CN"/>
          </a:p>
        </p:txBody>
      </p:sp>
    </p:spTree>
    <p:extLst>
      <p:ext uri="{BB962C8B-B14F-4D97-AF65-F5344CB8AC3E}">
        <p14:creationId xmlns:p14="http://schemas.microsoft.com/office/powerpoint/2010/main" val="278703858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速读会</a:t>
            </a:r>
          </a:p>
        </p:txBody>
      </p:sp>
      <p:sp>
        <p:nvSpPr>
          <p:cNvPr id="4" name="灯片编号占位符 3"/>
          <p:cNvSpPr>
            <a:spLocks noGrp="1"/>
          </p:cNvSpPr>
          <p:nvPr>
            <p:ph type="sldNum" sz="quarter" idx="5"/>
          </p:nvPr>
        </p:nvSpPr>
        <p:spPr/>
        <p:txBody>
          <a:bodyPr/>
          <a:lstStyle/>
          <a:p>
            <a:pPr>
              <a:defRPr/>
            </a:pPr>
            <a:fld id="{378C4E7D-3FFA-4EBE-95A4-E22B9494B7D5}" type="slidenum">
              <a:rPr lang="zh-CN" altLang="en-US" smtClean="0"/>
              <a:pPr>
                <a:defRPr/>
              </a:pPr>
              <a:t>1</a:t>
            </a:fld>
            <a:endParaRPr lang="en-US" altLang="zh-CN" dirty="0"/>
          </a:p>
        </p:txBody>
      </p:sp>
    </p:spTree>
    <p:extLst>
      <p:ext uri="{BB962C8B-B14F-4D97-AF65-F5344CB8AC3E}">
        <p14:creationId xmlns:p14="http://schemas.microsoft.com/office/powerpoint/2010/main" val="632116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a16="http://schemas.microsoft.com/office/drawing/2014/main" id="{9D2D7AD1-B6D9-4DF4-BABE-D8B45DD951A2}"/>
              </a:ext>
            </a:extLst>
          </p:cNvPr>
          <p:cNvSpPr>
            <a:spLocks noGrp="1" noRot="1" noChangeAspect="1" noChangeArrowheads="1" noTextEdit="1"/>
          </p:cNvSpPr>
          <p:nvPr>
            <p:ph type="sldImg"/>
          </p:nvPr>
        </p:nvSpPr>
        <p:spPr/>
      </p:sp>
      <p:sp>
        <p:nvSpPr>
          <p:cNvPr id="10243" name="备注占位符 2">
            <a:extLst>
              <a:ext uri="{FF2B5EF4-FFF2-40B4-BE49-F238E27FC236}">
                <a16:creationId xmlns:a16="http://schemas.microsoft.com/office/drawing/2014/main" id="{94DE3410-64B7-4ECA-B758-6491F843813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0244" name="灯片编号占位符 3">
            <a:extLst>
              <a:ext uri="{FF2B5EF4-FFF2-40B4-BE49-F238E27FC236}">
                <a16:creationId xmlns:a16="http://schemas.microsoft.com/office/drawing/2014/main" id="{D14E2CF3-2FC1-47D5-A842-E2CCAB9800C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buFontTx/>
              <a:buNone/>
            </a:pPr>
            <a:fld id="{4A614D0A-3E7B-4537-A260-ACA8B8EAA6BF}" type="slidenum">
              <a:rPr lang="zh-CN" altLang="en-US" sz="1200" smtClean="0"/>
              <a:pPr>
                <a:buFontTx/>
                <a:buNone/>
              </a:pPr>
              <a:t>2</a:t>
            </a:fld>
            <a:endParaRPr lang="en-US" altLang="zh-CN" sz="1200"/>
          </a:p>
        </p:txBody>
      </p:sp>
    </p:spTree>
    <p:extLst>
      <p:ext uri="{BB962C8B-B14F-4D97-AF65-F5344CB8AC3E}">
        <p14:creationId xmlns:p14="http://schemas.microsoft.com/office/powerpoint/2010/main" val="448818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a16="http://schemas.microsoft.com/office/drawing/2014/main" id="{9D2D7AD1-B6D9-4DF4-BABE-D8B45DD951A2}"/>
              </a:ext>
            </a:extLst>
          </p:cNvPr>
          <p:cNvSpPr>
            <a:spLocks noGrp="1" noRot="1" noChangeAspect="1" noChangeArrowheads="1" noTextEdit="1"/>
          </p:cNvSpPr>
          <p:nvPr>
            <p:ph type="sldImg"/>
          </p:nvPr>
        </p:nvSpPr>
        <p:spPr/>
      </p:sp>
      <p:sp>
        <p:nvSpPr>
          <p:cNvPr id="10243" name="备注占位符 2">
            <a:extLst>
              <a:ext uri="{FF2B5EF4-FFF2-40B4-BE49-F238E27FC236}">
                <a16:creationId xmlns:a16="http://schemas.microsoft.com/office/drawing/2014/main" id="{94DE3410-64B7-4ECA-B758-6491F843813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0244" name="灯片编号占位符 3">
            <a:extLst>
              <a:ext uri="{FF2B5EF4-FFF2-40B4-BE49-F238E27FC236}">
                <a16:creationId xmlns:a16="http://schemas.microsoft.com/office/drawing/2014/main" id="{D14E2CF3-2FC1-47D5-A842-E2CCAB9800C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buFontTx/>
              <a:buNone/>
            </a:pPr>
            <a:fld id="{4A614D0A-3E7B-4537-A260-ACA8B8EAA6BF}" type="slidenum">
              <a:rPr lang="zh-CN" altLang="en-US" sz="1200" smtClean="0"/>
              <a:pPr>
                <a:buFontTx/>
                <a:buNone/>
              </a:pPr>
              <a:t>3</a:t>
            </a:fld>
            <a:endParaRPr lang="en-US" altLang="zh-CN" sz="1200"/>
          </a:p>
        </p:txBody>
      </p:sp>
    </p:spTree>
    <p:extLst>
      <p:ext uri="{BB962C8B-B14F-4D97-AF65-F5344CB8AC3E}">
        <p14:creationId xmlns:p14="http://schemas.microsoft.com/office/powerpoint/2010/main" val="28855337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a16="http://schemas.microsoft.com/office/drawing/2014/main" id="{9D2D7AD1-B6D9-4DF4-BABE-D8B45DD951A2}"/>
              </a:ext>
            </a:extLst>
          </p:cNvPr>
          <p:cNvSpPr>
            <a:spLocks noGrp="1" noRot="1" noChangeAspect="1" noChangeArrowheads="1" noTextEdit="1"/>
          </p:cNvSpPr>
          <p:nvPr>
            <p:ph type="sldImg"/>
          </p:nvPr>
        </p:nvSpPr>
        <p:spPr/>
      </p:sp>
      <p:sp>
        <p:nvSpPr>
          <p:cNvPr id="10243" name="备注占位符 2">
            <a:extLst>
              <a:ext uri="{FF2B5EF4-FFF2-40B4-BE49-F238E27FC236}">
                <a16:creationId xmlns:a16="http://schemas.microsoft.com/office/drawing/2014/main" id="{94DE3410-64B7-4ECA-B758-6491F843813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0244" name="灯片编号占位符 3">
            <a:extLst>
              <a:ext uri="{FF2B5EF4-FFF2-40B4-BE49-F238E27FC236}">
                <a16:creationId xmlns:a16="http://schemas.microsoft.com/office/drawing/2014/main" id="{D14E2CF3-2FC1-47D5-A842-E2CCAB9800C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buFontTx/>
              <a:buNone/>
            </a:pPr>
            <a:fld id="{4A614D0A-3E7B-4537-A260-ACA8B8EAA6BF}" type="slidenum">
              <a:rPr lang="zh-CN" altLang="en-US" sz="1200" smtClean="0"/>
              <a:pPr>
                <a:buFontTx/>
                <a:buNone/>
              </a:pPr>
              <a:t>4</a:t>
            </a:fld>
            <a:endParaRPr lang="en-US" altLang="zh-CN" sz="1200"/>
          </a:p>
        </p:txBody>
      </p:sp>
    </p:spTree>
    <p:extLst>
      <p:ext uri="{BB962C8B-B14F-4D97-AF65-F5344CB8AC3E}">
        <p14:creationId xmlns:p14="http://schemas.microsoft.com/office/powerpoint/2010/main" val="3503517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幻灯片图像占位符 1">
            <a:extLst>
              <a:ext uri="{FF2B5EF4-FFF2-40B4-BE49-F238E27FC236}">
                <a16:creationId xmlns:a16="http://schemas.microsoft.com/office/drawing/2014/main" id="{9D2D7AD1-B6D9-4DF4-BABE-D8B45DD951A2}"/>
              </a:ext>
            </a:extLst>
          </p:cNvPr>
          <p:cNvSpPr>
            <a:spLocks noGrp="1" noRot="1" noChangeAspect="1" noChangeArrowheads="1" noTextEdit="1"/>
          </p:cNvSpPr>
          <p:nvPr>
            <p:ph type="sldImg"/>
          </p:nvPr>
        </p:nvSpPr>
        <p:spPr/>
      </p:sp>
      <p:sp>
        <p:nvSpPr>
          <p:cNvPr id="10243" name="备注占位符 2">
            <a:extLst>
              <a:ext uri="{FF2B5EF4-FFF2-40B4-BE49-F238E27FC236}">
                <a16:creationId xmlns:a16="http://schemas.microsoft.com/office/drawing/2014/main" id="{94DE3410-64B7-4ECA-B758-6491F843813C}"/>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10244" name="灯片编号占位符 3">
            <a:extLst>
              <a:ext uri="{FF2B5EF4-FFF2-40B4-BE49-F238E27FC236}">
                <a16:creationId xmlns:a16="http://schemas.microsoft.com/office/drawing/2014/main" id="{D14E2CF3-2FC1-47D5-A842-E2CCAB9800CC}"/>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buFontTx/>
              <a:buNone/>
            </a:pPr>
            <a:fld id="{4A614D0A-3E7B-4537-A260-ACA8B8EAA6BF}" type="slidenum">
              <a:rPr lang="zh-CN" altLang="en-US" sz="1200" smtClean="0"/>
              <a:pPr>
                <a:buFontTx/>
                <a:buNone/>
              </a:pPr>
              <a:t>5</a:t>
            </a:fld>
            <a:endParaRPr lang="en-US" altLang="zh-CN" sz="1200"/>
          </a:p>
        </p:txBody>
      </p:sp>
    </p:spTree>
    <p:extLst>
      <p:ext uri="{BB962C8B-B14F-4D97-AF65-F5344CB8AC3E}">
        <p14:creationId xmlns:p14="http://schemas.microsoft.com/office/powerpoint/2010/main" val="6536246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9E25BA-9DEE-1BB6-E5DA-D2EBC3306E03}"/>
            </a:ext>
          </a:extLst>
        </p:cNvPr>
        <p:cNvGrpSpPr/>
        <p:nvPr/>
      </p:nvGrpSpPr>
      <p:grpSpPr>
        <a:xfrm>
          <a:off x="0" y="0"/>
          <a:ext cx="0" cy="0"/>
          <a:chOff x="0" y="0"/>
          <a:chExt cx="0" cy="0"/>
        </a:xfrm>
      </p:grpSpPr>
      <p:sp>
        <p:nvSpPr>
          <p:cNvPr id="2" name="备注占位符 1">
            <a:extLst>
              <a:ext uri="{FF2B5EF4-FFF2-40B4-BE49-F238E27FC236}">
                <a16:creationId xmlns:a16="http://schemas.microsoft.com/office/drawing/2014/main" id="{31145B39-FA4F-970E-07F2-6924F9251406}"/>
              </a:ext>
            </a:extLst>
          </p:cNvPr>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36438729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78C4E7D-3FFA-4EBE-95A4-E22B9494B7D5}" type="slidenum">
              <a:rPr lang="zh-CN" altLang="en-US" smtClean="0"/>
              <a:pPr>
                <a:defRPr/>
              </a:pPr>
              <a:t>7</a:t>
            </a:fld>
            <a:endParaRPr lang="en-US" altLang="zh-CN"/>
          </a:p>
        </p:txBody>
      </p:sp>
    </p:spTree>
    <p:extLst>
      <p:ext uri="{BB962C8B-B14F-4D97-AF65-F5344CB8AC3E}">
        <p14:creationId xmlns:p14="http://schemas.microsoft.com/office/powerpoint/2010/main" val="21031210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378C4E7D-3FFA-4EBE-95A4-E22B9494B7D5}" type="slidenum">
              <a:rPr lang="zh-CN" altLang="en-US" smtClean="0"/>
              <a:pPr>
                <a:defRPr/>
              </a:pPr>
              <a:t>8</a:t>
            </a:fld>
            <a:endParaRPr lang="en-US" altLang="zh-CN"/>
          </a:p>
        </p:txBody>
      </p:sp>
    </p:spTree>
    <p:extLst>
      <p:ext uri="{BB962C8B-B14F-4D97-AF65-F5344CB8AC3E}">
        <p14:creationId xmlns:p14="http://schemas.microsoft.com/office/powerpoint/2010/main" val="1234488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D85C35C8-212D-4271-955C-24F15EA188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ea typeface="宋体" panose="02010600030101010101" pitchFamily="2" charset="-122"/>
              </a:defRPr>
            </a:lvl1pPr>
            <a:lvl2pPr marL="742950" indent="-285750">
              <a:defRPr sz="2400">
                <a:solidFill>
                  <a:schemeClr val="tx1"/>
                </a:solidFill>
                <a:latin typeface="Times New Roman" panose="02020603050405020304" pitchFamily="18" charset="0"/>
                <a:ea typeface="宋体" panose="02010600030101010101" pitchFamily="2" charset="-122"/>
              </a:defRPr>
            </a:lvl2pPr>
            <a:lvl3pPr marL="1143000" indent="-228600">
              <a:defRPr sz="2400">
                <a:solidFill>
                  <a:schemeClr val="tx1"/>
                </a:solidFill>
                <a:latin typeface="Times New Roman" panose="02020603050405020304" pitchFamily="18" charset="0"/>
                <a:ea typeface="宋体" panose="02010600030101010101" pitchFamily="2" charset="-122"/>
              </a:defRPr>
            </a:lvl3pPr>
            <a:lvl4pPr marL="1600200" indent="-228600">
              <a:defRPr sz="2400">
                <a:solidFill>
                  <a:schemeClr val="tx1"/>
                </a:solidFill>
                <a:latin typeface="Times New Roman" panose="02020603050405020304" pitchFamily="18" charset="0"/>
                <a:ea typeface="宋体" panose="02010600030101010101" pitchFamily="2" charset="-122"/>
              </a:defRPr>
            </a:lvl4pPr>
            <a:lvl5pPr marL="2057400" indent="-22860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fld id="{798254E1-82F6-40B9-B727-CCEFA0C9941C}" type="slidenum">
              <a:rPr lang="zh-CN" altLang="en-US" sz="1200" smtClean="0"/>
              <a:pPr/>
              <a:t>9</a:t>
            </a:fld>
            <a:endParaRPr lang="en-US" altLang="zh-CN" sz="1200"/>
          </a:p>
        </p:txBody>
      </p:sp>
      <p:sp>
        <p:nvSpPr>
          <p:cNvPr id="96259" name="Rectangle 2">
            <a:extLst>
              <a:ext uri="{FF2B5EF4-FFF2-40B4-BE49-F238E27FC236}">
                <a16:creationId xmlns:a16="http://schemas.microsoft.com/office/drawing/2014/main" id="{DB22883A-F0E2-4680-AA28-3F5AE6A5F905}"/>
              </a:ext>
            </a:extLst>
          </p:cNvPr>
          <p:cNvSpPr>
            <a:spLocks noGrp="1" noRot="1" noChangeAspect="1" noChangeArrowheads="1" noTextEdit="1"/>
          </p:cNvSpPr>
          <p:nvPr>
            <p:ph type="sldImg"/>
          </p:nvPr>
        </p:nvSpPr>
        <p:spPr/>
      </p:sp>
      <p:sp>
        <p:nvSpPr>
          <p:cNvPr id="96260" name="Rectangle 3">
            <a:extLst>
              <a:ext uri="{FF2B5EF4-FFF2-40B4-BE49-F238E27FC236}">
                <a16:creationId xmlns:a16="http://schemas.microsoft.com/office/drawing/2014/main" id="{34EA5672-2814-447B-B67C-C221908A7A39}"/>
              </a:ext>
            </a:extLst>
          </p:cNvPr>
          <p:cNvSpPr>
            <a:spLocks noGrp="1" noRot="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6761155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9621532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1203316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6"/>
            <a:ext cx="103632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ECA9F1CD-6922-4125-9AC2-85D939EE59C3}"/>
              </a:ext>
            </a:extLst>
          </p:cNvPr>
          <p:cNvSpPr>
            <a:spLocks noGrp="1" noChangeArrowheads="1"/>
          </p:cNvSpPr>
          <p:nvPr>
            <p:ph type="dt" sz="half" idx="10"/>
          </p:nvPr>
        </p:nvSpPr>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1384711-1CBE-4486-95A5-66612BE6222C}"/>
              </a:ext>
            </a:extLst>
          </p:cNvPr>
          <p:cNvSpPr>
            <a:spLocks noGrp="1" noChangeArrowheads="1"/>
          </p:cNvSpPr>
          <p:nvPr>
            <p:ph type="ftr" sz="quarter" idx="11"/>
          </p:nvPr>
        </p:nvSpPr>
        <p:spPr>
          <a:xfrm>
            <a:off x="4165600" y="6245225"/>
            <a:ext cx="4306888" cy="476250"/>
          </a:xfrm>
        </p:spPr>
        <p:txBody>
          <a:bodyPr/>
          <a:lstStyle>
            <a:lvl1pPr>
              <a:defRPr/>
            </a:lvl1pPr>
          </a:lstStyle>
          <a:p>
            <a:pPr>
              <a:defRPr/>
            </a:pPr>
            <a:r>
              <a:rPr lang="en-US"/>
              <a:t>/128</a:t>
            </a:r>
          </a:p>
        </p:txBody>
      </p:sp>
      <p:sp>
        <p:nvSpPr>
          <p:cNvPr id="6" name="Rectangle 6">
            <a:extLst>
              <a:ext uri="{FF2B5EF4-FFF2-40B4-BE49-F238E27FC236}">
                <a16:creationId xmlns:a16="http://schemas.microsoft.com/office/drawing/2014/main" id="{60F074FE-46AF-43F0-8099-03CE7FA7B207}"/>
              </a:ext>
            </a:extLst>
          </p:cNvPr>
          <p:cNvSpPr>
            <a:spLocks noGrp="1" noChangeArrowheads="1"/>
          </p:cNvSpPr>
          <p:nvPr>
            <p:ph type="sldNum" sz="quarter" idx="12"/>
          </p:nvPr>
        </p:nvSpPr>
        <p:spPr/>
        <p:txBody>
          <a:bodyPr/>
          <a:lstStyle>
            <a:lvl1pPr>
              <a:defRPr/>
            </a:lvl1pPr>
          </a:lstStyle>
          <a:p>
            <a:pPr>
              <a:defRPr/>
            </a:pPr>
            <a:fld id="{340C5D95-A4F6-4C0D-847C-27C0BAC6EDFA}" type="slidenum">
              <a:rPr lang="zh-CN" altLang="en-US"/>
              <a:pPr>
                <a:defRPr/>
              </a:pPr>
              <a:t>‹#›</a:t>
            </a:fld>
            <a:endParaRPr lang="en-US" altLang="zh-CN"/>
          </a:p>
        </p:txBody>
      </p:sp>
    </p:spTree>
    <p:extLst>
      <p:ext uri="{BB962C8B-B14F-4D97-AF65-F5344CB8AC3E}">
        <p14:creationId xmlns:p14="http://schemas.microsoft.com/office/powerpoint/2010/main" val="29397333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616CCB8-454E-453B-A3D5-4346933A607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92C66D7A-B638-4AD3-9EDF-FEFCC03DA1CB}"/>
              </a:ext>
            </a:extLst>
          </p:cNvPr>
          <p:cNvSpPr>
            <a:spLocks noGrp="1" noChangeArrowheads="1"/>
          </p:cNvSpPr>
          <p:nvPr>
            <p:ph type="ftr" sz="quarter" idx="11"/>
          </p:nvPr>
        </p:nvSpPr>
        <p:spPr>
          <a:ln/>
        </p:spPr>
        <p:txBody>
          <a:bodyPr/>
          <a:lstStyle>
            <a:lvl1pPr>
              <a:defRPr/>
            </a:lvl1pPr>
          </a:lstStyle>
          <a:p>
            <a:pPr>
              <a:defRPr/>
            </a:pPr>
            <a:r>
              <a:rPr lang="en-US"/>
              <a:t>/128</a:t>
            </a:r>
          </a:p>
        </p:txBody>
      </p:sp>
      <p:sp>
        <p:nvSpPr>
          <p:cNvPr id="6" name="Rectangle 6">
            <a:extLst>
              <a:ext uri="{FF2B5EF4-FFF2-40B4-BE49-F238E27FC236}">
                <a16:creationId xmlns:a16="http://schemas.microsoft.com/office/drawing/2014/main" id="{E775B7B4-658C-44E6-BF60-D95EF8543E1F}"/>
              </a:ext>
            </a:extLst>
          </p:cNvPr>
          <p:cNvSpPr>
            <a:spLocks noGrp="1" noChangeArrowheads="1"/>
          </p:cNvSpPr>
          <p:nvPr>
            <p:ph type="sldNum" sz="quarter" idx="12"/>
          </p:nvPr>
        </p:nvSpPr>
        <p:spPr>
          <a:ln/>
        </p:spPr>
        <p:txBody>
          <a:bodyPr/>
          <a:lstStyle>
            <a:lvl1pPr>
              <a:defRPr/>
            </a:lvl1pPr>
          </a:lstStyle>
          <a:p>
            <a:pPr>
              <a:defRPr/>
            </a:pPr>
            <a:fld id="{CA63612A-1DB8-4716-A96B-DBA33E61B32C}" type="slidenum">
              <a:rPr lang="zh-CN" altLang="en-US"/>
              <a:pPr>
                <a:defRPr/>
              </a:pPr>
              <a:t>‹#›</a:t>
            </a:fld>
            <a:endParaRPr lang="en-US" altLang="zh-CN"/>
          </a:p>
        </p:txBody>
      </p:sp>
    </p:spTree>
    <p:extLst>
      <p:ext uri="{BB962C8B-B14F-4D97-AF65-F5344CB8AC3E}">
        <p14:creationId xmlns:p14="http://schemas.microsoft.com/office/powerpoint/2010/main" val="16781907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853236A4-D459-443B-83B0-352E869B3DB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46805D3-8336-4D7B-8045-55637B5B579D}"/>
              </a:ext>
            </a:extLst>
          </p:cNvPr>
          <p:cNvSpPr>
            <a:spLocks noGrp="1" noChangeArrowheads="1"/>
          </p:cNvSpPr>
          <p:nvPr>
            <p:ph type="ftr" sz="quarter" idx="11"/>
          </p:nvPr>
        </p:nvSpPr>
        <p:spPr>
          <a:ln/>
        </p:spPr>
        <p:txBody>
          <a:bodyPr/>
          <a:lstStyle>
            <a:lvl1pPr>
              <a:defRPr/>
            </a:lvl1pPr>
          </a:lstStyle>
          <a:p>
            <a:pPr>
              <a:defRPr/>
            </a:pPr>
            <a:r>
              <a:rPr lang="en-US"/>
              <a:t>/128</a:t>
            </a:r>
          </a:p>
        </p:txBody>
      </p:sp>
      <p:sp>
        <p:nvSpPr>
          <p:cNvPr id="6" name="Rectangle 6">
            <a:extLst>
              <a:ext uri="{FF2B5EF4-FFF2-40B4-BE49-F238E27FC236}">
                <a16:creationId xmlns:a16="http://schemas.microsoft.com/office/drawing/2014/main" id="{24C7E7DC-5B98-4059-845A-13D153F76A37}"/>
              </a:ext>
            </a:extLst>
          </p:cNvPr>
          <p:cNvSpPr>
            <a:spLocks noGrp="1" noChangeArrowheads="1"/>
          </p:cNvSpPr>
          <p:nvPr>
            <p:ph type="sldNum" sz="quarter" idx="12"/>
          </p:nvPr>
        </p:nvSpPr>
        <p:spPr>
          <a:ln/>
        </p:spPr>
        <p:txBody>
          <a:bodyPr/>
          <a:lstStyle>
            <a:lvl1pPr>
              <a:defRPr/>
            </a:lvl1pPr>
          </a:lstStyle>
          <a:p>
            <a:pPr>
              <a:defRPr/>
            </a:pPr>
            <a:fld id="{6FA841A1-0711-465F-B91F-6B622300F3F0}" type="slidenum">
              <a:rPr lang="zh-CN" altLang="en-US"/>
              <a:pPr>
                <a:defRPr/>
              </a:pPr>
              <a:t>‹#›</a:t>
            </a:fld>
            <a:endParaRPr lang="en-US" altLang="zh-CN"/>
          </a:p>
        </p:txBody>
      </p:sp>
    </p:spTree>
    <p:extLst>
      <p:ext uri="{BB962C8B-B14F-4D97-AF65-F5344CB8AC3E}">
        <p14:creationId xmlns:p14="http://schemas.microsoft.com/office/powerpoint/2010/main" val="196825401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82F4893A-C188-4E5C-95AB-7C5206E1FB1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71153C97-B01F-4991-A340-A2C65C90239C}"/>
              </a:ext>
            </a:extLst>
          </p:cNvPr>
          <p:cNvSpPr>
            <a:spLocks noGrp="1" noChangeArrowheads="1"/>
          </p:cNvSpPr>
          <p:nvPr>
            <p:ph type="ftr" sz="quarter" idx="11"/>
          </p:nvPr>
        </p:nvSpPr>
        <p:spPr>
          <a:ln/>
        </p:spPr>
        <p:txBody>
          <a:bodyPr/>
          <a:lstStyle>
            <a:lvl1pPr>
              <a:defRPr/>
            </a:lvl1pPr>
          </a:lstStyle>
          <a:p>
            <a:pPr>
              <a:defRPr/>
            </a:pPr>
            <a:r>
              <a:rPr lang="en-US"/>
              <a:t>/128</a:t>
            </a:r>
          </a:p>
        </p:txBody>
      </p:sp>
      <p:sp>
        <p:nvSpPr>
          <p:cNvPr id="7" name="Rectangle 6">
            <a:extLst>
              <a:ext uri="{FF2B5EF4-FFF2-40B4-BE49-F238E27FC236}">
                <a16:creationId xmlns:a16="http://schemas.microsoft.com/office/drawing/2014/main" id="{66D973E9-CAD3-4839-B41F-B111C19E6751}"/>
              </a:ext>
            </a:extLst>
          </p:cNvPr>
          <p:cNvSpPr>
            <a:spLocks noGrp="1" noChangeArrowheads="1"/>
          </p:cNvSpPr>
          <p:nvPr>
            <p:ph type="sldNum" sz="quarter" idx="12"/>
          </p:nvPr>
        </p:nvSpPr>
        <p:spPr>
          <a:ln/>
        </p:spPr>
        <p:txBody>
          <a:bodyPr/>
          <a:lstStyle>
            <a:lvl1pPr>
              <a:defRPr/>
            </a:lvl1pPr>
          </a:lstStyle>
          <a:p>
            <a:pPr>
              <a:defRPr/>
            </a:pPr>
            <a:fld id="{12B42957-98B2-4EB4-B044-AA04C7CC36EA}" type="slidenum">
              <a:rPr lang="zh-CN" altLang="en-US"/>
              <a:pPr>
                <a:defRPr/>
              </a:pPr>
              <a:t>‹#›</a:t>
            </a:fld>
            <a:endParaRPr lang="en-US" altLang="zh-CN"/>
          </a:p>
        </p:txBody>
      </p:sp>
    </p:spTree>
    <p:extLst>
      <p:ext uri="{BB962C8B-B14F-4D97-AF65-F5344CB8AC3E}">
        <p14:creationId xmlns:p14="http://schemas.microsoft.com/office/powerpoint/2010/main" val="83655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3E28B503-F467-4377-A4A4-6A120359C329}"/>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271328D0-AD29-49A4-A674-A58BB4EA8702}"/>
              </a:ext>
            </a:extLst>
          </p:cNvPr>
          <p:cNvSpPr>
            <a:spLocks noGrp="1" noChangeArrowheads="1"/>
          </p:cNvSpPr>
          <p:nvPr>
            <p:ph type="ftr" sz="quarter" idx="11"/>
          </p:nvPr>
        </p:nvSpPr>
        <p:spPr>
          <a:ln/>
        </p:spPr>
        <p:txBody>
          <a:bodyPr/>
          <a:lstStyle>
            <a:lvl1pPr>
              <a:defRPr/>
            </a:lvl1pPr>
          </a:lstStyle>
          <a:p>
            <a:pPr>
              <a:defRPr/>
            </a:pPr>
            <a:r>
              <a:rPr lang="en-US"/>
              <a:t>/128</a:t>
            </a:r>
          </a:p>
        </p:txBody>
      </p:sp>
      <p:sp>
        <p:nvSpPr>
          <p:cNvPr id="9" name="Rectangle 6">
            <a:extLst>
              <a:ext uri="{FF2B5EF4-FFF2-40B4-BE49-F238E27FC236}">
                <a16:creationId xmlns:a16="http://schemas.microsoft.com/office/drawing/2014/main" id="{4BA48E7E-5044-4603-B82D-56A370530D5C}"/>
              </a:ext>
            </a:extLst>
          </p:cNvPr>
          <p:cNvSpPr>
            <a:spLocks noGrp="1" noChangeArrowheads="1"/>
          </p:cNvSpPr>
          <p:nvPr>
            <p:ph type="sldNum" sz="quarter" idx="12"/>
          </p:nvPr>
        </p:nvSpPr>
        <p:spPr>
          <a:ln/>
        </p:spPr>
        <p:txBody>
          <a:bodyPr/>
          <a:lstStyle>
            <a:lvl1pPr>
              <a:defRPr/>
            </a:lvl1pPr>
          </a:lstStyle>
          <a:p>
            <a:pPr>
              <a:defRPr/>
            </a:pPr>
            <a:fld id="{C7FDDA2E-D695-4029-AF69-093FBF8B0A04}" type="slidenum">
              <a:rPr lang="zh-CN" altLang="en-US"/>
              <a:pPr>
                <a:defRPr/>
              </a:pPr>
              <a:t>‹#›</a:t>
            </a:fld>
            <a:endParaRPr lang="en-US" altLang="zh-CN"/>
          </a:p>
        </p:txBody>
      </p:sp>
    </p:spTree>
    <p:extLst>
      <p:ext uri="{BB962C8B-B14F-4D97-AF65-F5344CB8AC3E}">
        <p14:creationId xmlns:p14="http://schemas.microsoft.com/office/powerpoint/2010/main" val="348739382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C8BE04EE-E7D0-4744-BC42-35C2E63487B6}"/>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0CB49010-A7AC-4279-8172-E8551BC5425C}"/>
              </a:ext>
            </a:extLst>
          </p:cNvPr>
          <p:cNvSpPr>
            <a:spLocks noGrp="1" noChangeArrowheads="1"/>
          </p:cNvSpPr>
          <p:nvPr>
            <p:ph type="ftr" sz="quarter" idx="11"/>
          </p:nvPr>
        </p:nvSpPr>
        <p:spPr>
          <a:ln/>
        </p:spPr>
        <p:txBody>
          <a:bodyPr/>
          <a:lstStyle>
            <a:lvl1pPr>
              <a:defRPr/>
            </a:lvl1pPr>
          </a:lstStyle>
          <a:p>
            <a:pPr>
              <a:defRPr/>
            </a:pPr>
            <a:r>
              <a:rPr lang="en-US"/>
              <a:t>/128</a:t>
            </a:r>
          </a:p>
        </p:txBody>
      </p:sp>
      <p:sp>
        <p:nvSpPr>
          <p:cNvPr id="5" name="Rectangle 6">
            <a:extLst>
              <a:ext uri="{FF2B5EF4-FFF2-40B4-BE49-F238E27FC236}">
                <a16:creationId xmlns:a16="http://schemas.microsoft.com/office/drawing/2014/main" id="{43286410-995E-44DF-8B2D-DF1B9AC91A93}"/>
              </a:ext>
            </a:extLst>
          </p:cNvPr>
          <p:cNvSpPr>
            <a:spLocks noGrp="1" noChangeArrowheads="1"/>
          </p:cNvSpPr>
          <p:nvPr>
            <p:ph type="sldNum" sz="quarter" idx="12"/>
          </p:nvPr>
        </p:nvSpPr>
        <p:spPr>
          <a:ln/>
        </p:spPr>
        <p:txBody>
          <a:bodyPr/>
          <a:lstStyle>
            <a:lvl1pPr>
              <a:defRPr/>
            </a:lvl1pPr>
          </a:lstStyle>
          <a:p>
            <a:pPr>
              <a:defRPr/>
            </a:pPr>
            <a:fld id="{30D50ED9-4ACC-44C1-B1C9-69B18B6CB091}" type="slidenum">
              <a:rPr lang="zh-CN" altLang="en-US"/>
              <a:pPr>
                <a:defRPr/>
              </a:pPr>
              <a:t>‹#›</a:t>
            </a:fld>
            <a:endParaRPr lang="en-US" altLang="zh-CN"/>
          </a:p>
        </p:txBody>
      </p:sp>
    </p:spTree>
    <p:extLst>
      <p:ext uri="{BB962C8B-B14F-4D97-AF65-F5344CB8AC3E}">
        <p14:creationId xmlns:p14="http://schemas.microsoft.com/office/powerpoint/2010/main" val="128248271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B8495108-F56C-4511-AE00-5B34A6D3B0AF}"/>
              </a:ext>
            </a:extLst>
          </p:cNvPr>
          <p:cNvSpPr>
            <a:spLocks noGrp="1" noChangeArrowheads="1"/>
          </p:cNvSpPr>
          <p:nvPr>
            <p:ph type="dt" sz="half" idx="10"/>
          </p:nvPr>
        </p:nvSpPr>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939F7C46-53DA-4FBE-88F1-FB889EE235CF}"/>
              </a:ext>
            </a:extLst>
          </p:cNvPr>
          <p:cNvSpPr>
            <a:spLocks noGrp="1" noChangeArrowheads="1"/>
          </p:cNvSpPr>
          <p:nvPr>
            <p:ph type="ftr" sz="quarter" idx="11"/>
          </p:nvPr>
        </p:nvSpPr>
        <p:spPr>
          <a:xfrm>
            <a:off x="6381750" y="6381750"/>
            <a:ext cx="779463" cy="476250"/>
          </a:xfrm>
        </p:spPr>
        <p:txBody>
          <a:bodyPr/>
          <a:lstStyle>
            <a:lvl1pPr>
              <a:defRPr/>
            </a:lvl1pPr>
          </a:lstStyle>
          <a:p>
            <a:pPr>
              <a:defRPr/>
            </a:pPr>
            <a:r>
              <a:rPr lang="en-US" altLang="zh-CN" dirty="0"/>
              <a:t>/128</a:t>
            </a:r>
            <a:endParaRPr lang="en-US" dirty="0"/>
          </a:p>
        </p:txBody>
      </p:sp>
      <p:sp>
        <p:nvSpPr>
          <p:cNvPr id="4" name="Rectangle 6">
            <a:extLst>
              <a:ext uri="{FF2B5EF4-FFF2-40B4-BE49-F238E27FC236}">
                <a16:creationId xmlns:a16="http://schemas.microsoft.com/office/drawing/2014/main" id="{06B5D1F1-3BC5-45F1-A096-514BD5838B61}"/>
              </a:ext>
            </a:extLst>
          </p:cNvPr>
          <p:cNvSpPr>
            <a:spLocks noGrp="1" noChangeArrowheads="1"/>
          </p:cNvSpPr>
          <p:nvPr>
            <p:ph type="sldNum" sz="quarter" idx="12"/>
          </p:nvPr>
        </p:nvSpPr>
        <p:spPr>
          <a:xfrm>
            <a:off x="6000750" y="6381750"/>
            <a:ext cx="579438" cy="476250"/>
          </a:xfrm>
        </p:spPr>
        <p:txBody>
          <a:bodyPr/>
          <a:lstStyle>
            <a:lvl1pPr>
              <a:defRPr/>
            </a:lvl1pPr>
          </a:lstStyle>
          <a:p>
            <a:pPr>
              <a:defRPr/>
            </a:pPr>
            <a:fld id="{74F9093D-8580-48B5-A60E-B6ED8E3A86BB}" type="slidenum">
              <a:rPr lang="zh-CN" altLang="en-US"/>
              <a:pPr>
                <a:defRPr/>
              </a:pPr>
              <a:t>‹#›</a:t>
            </a:fld>
            <a:endParaRPr lang="en-US" altLang="zh-CN"/>
          </a:p>
        </p:txBody>
      </p:sp>
    </p:spTree>
    <p:extLst>
      <p:ext uri="{BB962C8B-B14F-4D97-AF65-F5344CB8AC3E}">
        <p14:creationId xmlns:p14="http://schemas.microsoft.com/office/powerpoint/2010/main" val="327408433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1E766955-40B6-4348-B49E-B4E6A8F94781}"/>
              </a:ext>
            </a:extLst>
          </p:cNvPr>
          <p:cNvSpPr>
            <a:spLocks noGrp="1" noChangeArrowheads="1"/>
          </p:cNvSpPr>
          <p:nvPr>
            <p:ph type="dt" sz="half" idx="10"/>
          </p:nvPr>
        </p:nvSpPr>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8165EC25-8BF8-41E3-9596-5DF7FA23AF87}"/>
              </a:ext>
            </a:extLst>
          </p:cNvPr>
          <p:cNvSpPr>
            <a:spLocks noGrp="1" noChangeArrowheads="1"/>
          </p:cNvSpPr>
          <p:nvPr>
            <p:ph type="ftr" sz="quarter" idx="11"/>
          </p:nvPr>
        </p:nvSpPr>
        <p:spPr/>
        <p:txBody>
          <a:bodyPr/>
          <a:lstStyle>
            <a:lvl1pPr>
              <a:defRPr/>
            </a:lvl1pPr>
          </a:lstStyle>
          <a:p>
            <a:pPr>
              <a:defRPr/>
            </a:pPr>
            <a:r>
              <a:rPr lang="en-US"/>
              <a:t>/128</a:t>
            </a:r>
          </a:p>
        </p:txBody>
      </p:sp>
      <p:sp>
        <p:nvSpPr>
          <p:cNvPr id="7" name="Rectangle 6">
            <a:extLst>
              <a:ext uri="{FF2B5EF4-FFF2-40B4-BE49-F238E27FC236}">
                <a16:creationId xmlns:a16="http://schemas.microsoft.com/office/drawing/2014/main" id="{908A5F56-444E-4A03-95DA-17F96975C43B}"/>
              </a:ext>
            </a:extLst>
          </p:cNvPr>
          <p:cNvSpPr>
            <a:spLocks noGrp="1" noChangeArrowheads="1"/>
          </p:cNvSpPr>
          <p:nvPr>
            <p:ph type="sldNum" sz="quarter" idx="12"/>
          </p:nvPr>
        </p:nvSpPr>
        <p:spPr/>
        <p:txBody>
          <a:bodyPr/>
          <a:lstStyle>
            <a:lvl1pPr>
              <a:defRPr/>
            </a:lvl1pPr>
          </a:lstStyle>
          <a:p>
            <a:pPr>
              <a:defRPr/>
            </a:pPr>
            <a:fld id="{683AA385-5416-4521-A047-1CE00967AA24}" type="slidenum">
              <a:rPr lang="zh-CN" altLang="en-US"/>
              <a:pPr>
                <a:defRPr/>
              </a:pPr>
              <a:t>‹#›</a:t>
            </a:fld>
            <a:endParaRPr lang="en-US" altLang="zh-CN"/>
          </a:p>
        </p:txBody>
      </p:sp>
    </p:spTree>
    <p:extLst>
      <p:ext uri="{BB962C8B-B14F-4D97-AF65-F5344CB8AC3E}">
        <p14:creationId xmlns:p14="http://schemas.microsoft.com/office/powerpoint/2010/main" val="1222258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609600" y="1600201"/>
            <a:ext cx="10972800" cy="4525963"/>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705217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4918283B-9FD1-4090-8394-43F503607A74}"/>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8F38FC5B-F0A7-46CC-9795-779A949EFE0B}"/>
              </a:ext>
            </a:extLst>
          </p:cNvPr>
          <p:cNvSpPr>
            <a:spLocks noGrp="1" noChangeArrowheads="1"/>
          </p:cNvSpPr>
          <p:nvPr>
            <p:ph type="ftr" sz="quarter" idx="11"/>
          </p:nvPr>
        </p:nvSpPr>
        <p:spPr>
          <a:ln/>
        </p:spPr>
        <p:txBody>
          <a:bodyPr/>
          <a:lstStyle>
            <a:lvl1pPr>
              <a:defRPr/>
            </a:lvl1pPr>
          </a:lstStyle>
          <a:p>
            <a:pPr>
              <a:defRPr/>
            </a:pPr>
            <a:r>
              <a:rPr lang="en-US"/>
              <a:t>/128</a:t>
            </a:r>
          </a:p>
        </p:txBody>
      </p:sp>
      <p:sp>
        <p:nvSpPr>
          <p:cNvPr id="7" name="Rectangle 6">
            <a:extLst>
              <a:ext uri="{FF2B5EF4-FFF2-40B4-BE49-F238E27FC236}">
                <a16:creationId xmlns:a16="http://schemas.microsoft.com/office/drawing/2014/main" id="{C55AC9C5-06EB-4064-B261-4733D8555C3F}"/>
              </a:ext>
            </a:extLst>
          </p:cNvPr>
          <p:cNvSpPr>
            <a:spLocks noGrp="1" noChangeArrowheads="1"/>
          </p:cNvSpPr>
          <p:nvPr>
            <p:ph type="sldNum" sz="quarter" idx="12"/>
          </p:nvPr>
        </p:nvSpPr>
        <p:spPr>
          <a:ln/>
        </p:spPr>
        <p:txBody>
          <a:bodyPr/>
          <a:lstStyle>
            <a:lvl1pPr>
              <a:defRPr/>
            </a:lvl1pPr>
          </a:lstStyle>
          <a:p>
            <a:pPr>
              <a:defRPr/>
            </a:pPr>
            <a:fld id="{1328B19E-8BA7-40AD-B240-9AC21AE27BB6}" type="slidenum">
              <a:rPr lang="zh-CN" altLang="en-US"/>
              <a:pPr>
                <a:defRPr/>
              </a:pPr>
              <a:t>‹#›</a:t>
            </a:fld>
            <a:endParaRPr lang="en-US" altLang="zh-CN"/>
          </a:p>
        </p:txBody>
      </p:sp>
    </p:spTree>
    <p:extLst>
      <p:ext uri="{BB962C8B-B14F-4D97-AF65-F5344CB8AC3E}">
        <p14:creationId xmlns:p14="http://schemas.microsoft.com/office/powerpoint/2010/main" val="10205482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F86C96E-C65D-4325-BA2F-E1AB9D380654}"/>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52877B1F-D532-4D8F-98BB-C8EC1E26F9B9}"/>
              </a:ext>
            </a:extLst>
          </p:cNvPr>
          <p:cNvSpPr>
            <a:spLocks noGrp="1" noChangeArrowheads="1"/>
          </p:cNvSpPr>
          <p:nvPr>
            <p:ph type="ftr" sz="quarter" idx="11"/>
          </p:nvPr>
        </p:nvSpPr>
        <p:spPr>
          <a:ln/>
        </p:spPr>
        <p:txBody>
          <a:bodyPr/>
          <a:lstStyle>
            <a:lvl1pPr>
              <a:defRPr/>
            </a:lvl1pPr>
          </a:lstStyle>
          <a:p>
            <a:pPr>
              <a:defRPr/>
            </a:pPr>
            <a:r>
              <a:rPr lang="en-US"/>
              <a:t>/128</a:t>
            </a:r>
          </a:p>
        </p:txBody>
      </p:sp>
      <p:sp>
        <p:nvSpPr>
          <p:cNvPr id="6" name="Rectangle 6">
            <a:extLst>
              <a:ext uri="{FF2B5EF4-FFF2-40B4-BE49-F238E27FC236}">
                <a16:creationId xmlns:a16="http://schemas.microsoft.com/office/drawing/2014/main" id="{5D247D8D-6888-44AC-AD8D-7DF884058DE3}"/>
              </a:ext>
            </a:extLst>
          </p:cNvPr>
          <p:cNvSpPr>
            <a:spLocks noGrp="1" noChangeArrowheads="1"/>
          </p:cNvSpPr>
          <p:nvPr>
            <p:ph type="sldNum" sz="quarter" idx="12"/>
          </p:nvPr>
        </p:nvSpPr>
        <p:spPr>
          <a:ln/>
        </p:spPr>
        <p:txBody>
          <a:bodyPr/>
          <a:lstStyle>
            <a:lvl1pPr>
              <a:defRPr/>
            </a:lvl1pPr>
          </a:lstStyle>
          <a:p>
            <a:pPr>
              <a:defRPr/>
            </a:pPr>
            <a:fld id="{C0788629-052E-4F6C-8203-FB40F0150E19}" type="slidenum">
              <a:rPr lang="zh-CN" altLang="en-US"/>
              <a:pPr>
                <a:defRPr/>
              </a:pPr>
              <a:t>‹#›</a:t>
            </a:fld>
            <a:endParaRPr lang="en-US" altLang="zh-CN"/>
          </a:p>
        </p:txBody>
      </p:sp>
    </p:spTree>
    <p:extLst>
      <p:ext uri="{BB962C8B-B14F-4D97-AF65-F5344CB8AC3E}">
        <p14:creationId xmlns:p14="http://schemas.microsoft.com/office/powerpoint/2010/main" val="29276533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A72D0F0F-FED3-48AB-BFA0-E668CC1CAEBB}"/>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EDD5F2B9-71F0-420D-80A0-08B9D6A01A59}"/>
              </a:ext>
            </a:extLst>
          </p:cNvPr>
          <p:cNvSpPr>
            <a:spLocks noGrp="1" noChangeArrowheads="1"/>
          </p:cNvSpPr>
          <p:nvPr>
            <p:ph type="ftr" sz="quarter" idx="11"/>
          </p:nvPr>
        </p:nvSpPr>
        <p:spPr>
          <a:ln/>
        </p:spPr>
        <p:txBody>
          <a:bodyPr/>
          <a:lstStyle>
            <a:lvl1pPr>
              <a:defRPr/>
            </a:lvl1pPr>
          </a:lstStyle>
          <a:p>
            <a:pPr>
              <a:defRPr/>
            </a:pPr>
            <a:r>
              <a:rPr lang="en-US"/>
              <a:t>/128</a:t>
            </a:r>
          </a:p>
        </p:txBody>
      </p:sp>
      <p:sp>
        <p:nvSpPr>
          <p:cNvPr id="6" name="Rectangle 6">
            <a:extLst>
              <a:ext uri="{FF2B5EF4-FFF2-40B4-BE49-F238E27FC236}">
                <a16:creationId xmlns:a16="http://schemas.microsoft.com/office/drawing/2014/main" id="{53302E0C-5DC3-412D-8A2F-181288B2E675}"/>
              </a:ext>
            </a:extLst>
          </p:cNvPr>
          <p:cNvSpPr>
            <a:spLocks noGrp="1" noChangeArrowheads="1"/>
          </p:cNvSpPr>
          <p:nvPr>
            <p:ph type="sldNum" sz="quarter" idx="12"/>
          </p:nvPr>
        </p:nvSpPr>
        <p:spPr>
          <a:ln/>
        </p:spPr>
        <p:txBody>
          <a:bodyPr/>
          <a:lstStyle>
            <a:lvl1pPr>
              <a:defRPr/>
            </a:lvl1pPr>
          </a:lstStyle>
          <a:p>
            <a:pPr>
              <a:defRPr/>
            </a:pPr>
            <a:fld id="{1C7EEA79-8465-4A46-897D-CA37F441ACFE}" type="slidenum">
              <a:rPr lang="zh-CN" altLang="en-US"/>
              <a:pPr>
                <a:defRPr/>
              </a:pPr>
              <a:t>‹#›</a:t>
            </a:fld>
            <a:endParaRPr lang="en-US" altLang="zh-CN"/>
          </a:p>
        </p:txBody>
      </p:sp>
    </p:spTree>
    <p:extLst>
      <p:ext uri="{BB962C8B-B14F-4D97-AF65-F5344CB8AC3E}">
        <p14:creationId xmlns:p14="http://schemas.microsoft.com/office/powerpoint/2010/main" val="6721500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208594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889455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749749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714322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3033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3527598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79113111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png"/><Relationship Id="rId14" Type="http://schemas.openxmlformats.org/officeDocument/2006/relationships/image" Target="../media/image2.jpe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theme" Target="../theme/theme2.xml"/><Relationship Id="rId13" Type="http://schemas.openxmlformats.org/officeDocument/2006/relationships/image" Target="../media/image3.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pic>
        <p:nvPicPr>
          <p:cNvPr id="1026" name="Picture 10">
            <a:extLst>
              <a:ext uri="{FF2B5EF4-FFF2-40B4-BE49-F238E27FC236}">
                <a16:creationId xmlns:a16="http://schemas.microsoft.com/office/drawing/2014/main" id="{41C4D14D-8FEF-4EE9-AE1B-3528DD15C04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descr="TITLE01">
            <a:extLst>
              <a:ext uri="{FF2B5EF4-FFF2-40B4-BE49-F238E27FC236}">
                <a16:creationId xmlns:a16="http://schemas.microsoft.com/office/drawing/2014/main" id="{31AD0F87-CB1F-4F04-B290-A588A9064D98}"/>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0" y="0"/>
            <a:ext cx="1219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127" r:id="rId1"/>
    <p:sldLayoutId id="2147485128" r:id="rId2"/>
    <p:sldLayoutId id="2147485129" r:id="rId3"/>
    <p:sldLayoutId id="2147485130" r:id="rId4"/>
    <p:sldLayoutId id="2147485131" r:id="rId5"/>
    <p:sldLayoutId id="2147485132" r:id="rId6"/>
    <p:sldLayoutId id="2147485133" r:id="rId7"/>
    <p:sldLayoutId id="2147485134" r:id="rId8"/>
    <p:sldLayoutId id="2147485135" r:id="rId9"/>
    <p:sldLayoutId id="2147485136" r:id="rId10"/>
    <p:sldLayoutId id="2147485137" r:id="rId11"/>
  </p:sldLayoutIdLst>
  <p:hf hdr="0" dt="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Arial" pitchFamily="34" charset="0"/>
          <a:ea typeface="华文中宋" pitchFamily="2" charset="-122"/>
        </a:defRPr>
      </a:lvl2pPr>
      <a:lvl3pPr algn="l" rtl="0" eaLnBrk="0" fontAlgn="base" hangingPunct="0">
        <a:spcBef>
          <a:spcPct val="0"/>
        </a:spcBef>
        <a:spcAft>
          <a:spcPct val="0"/>
        </a:spcAft>
        <a:defRPr sz="3200" b="1">
          <a:solidFill>
            <a:schemeClr val="tx2"/>
          </a:solidFill>
          <a:latin typeface="Arial" pitchFamily="34" charset="0"/>
          <a:ea typeface="华文中宋" pitchFamily="2" charset="-122"/>
        </a:defRPr>
      </a:lvl3pPr>
      <a:lvl4pPr algn="l" rtl="0" eaLnBrk="0" fontAlgn="base" hangingPunct="0">
        <a:spcBef>
          <a:spcPct val="0"/>
        </a:spcBef>
        <a:spcAft>
          <a:spcPct val="0"/>
        </a:spcAft>
        <a:defRPr sz="3200" b="1">
          <a:solidFill>
            <a:schemeClr val="tx2"/>
          </a:solidFill>
          <a:latin typeface="Arial" pitchFamily="34" charset="0"/>
          <a:ea typeface="华文中宋" pitchFamily="2" charset="-122"/>
        </a:defRPr>
      </a:lvl4pPr>
      <a:lvl5pPr algn="l" rtl="0" eaLnBrk="0" fontAlgn="base" hangingPunct="0">
        <a:spcBef>
          <a:spcPct val="0"/>
        </a:spcBef>
        <a:spcAft>
          <a:spcPct val="0"/>
        </a:spcAft>
        <a:defRPr sz="3200" b="1">
          <a:solidFill>
            <a:schemeClr val="tx2"/>
          </a:solidFill>
          <a:latin typeface="Arial" pitchFamily="34" charset="0"/>
          <a:ea typeface="华文中宋" pitchFamily="2" charset="-122"/>
        </a:defRPr>
      </a:lvl5pPr>
      <a:lvl6pPr marL="457200" algn="l" rtl="0" eaLnBrk="0" fontAlgn="base" hangingPunct="0">
        <a:spcBef>
          <a:spcPct val="0"/>
        </a:spcBef>
        <a:spcAft>
          <a:spcPct val="0"/>
        </a:spcAft>
        <a:defRPr sz="3200" b="1">
          <a:solidFill>
            <a:schemeClr val="tx2"/>
          </a:solidFill>
          <a:latin typeface="Arial" pitchFamily="34" charset="0"/>
          <a:ea typeface="华文中宋" pitchFamily="2" charset="-122"/>
        </a:defRPr>
      </a:lvl6pPr>
      <a:lvl7pPr marL="914400" algn="l" rtl="0" eaLnBrk="0" fontAlgn="base" hangingPunct="0">
        <a:spcBef>
          <a:spcPct val="0"/>
        </a:spcBef>
        <a:spcAft>
          <a:spcPct val="0"/>
        </a:spcAft>
        <a:defRPr sz="3200" b="1">
          <a:solidFill>
            <a:schemeClr val="tx2"/>
          </a:solidFill>
          <a:latin typeface="Arial" pitchFamily="34" charset="0"/>
          <a:ea typeface="华文中宋" pitchFamily="2" charset="-122"/>
        </a:defRPr>
      </a:lvl7pPr>
      <a:lvl8pPr marL="1371600" algn="l" rtl="0" eaLnBrk="0" fontAlgn="base" hangingPunct="0">
        <a:spcBef>
          <a:spcPct val="0"/>
        </a:spcBef>
        <a:spcAft>
          <a:spcPct val="0"/>
        </a:spcAft>
        <a:defRPr sz="3200" b="1">
          <a:solidFill>
            <a:schemeClr val="tx2"/>
          </a:solidFill>
          <a:latin typeface="Arial" pitchFamily="34" charset="0"/>
          <a:ea typeface="华文中宋" pitchFamily="2" charset="-122"/>
        </a:defRPr>
      </a:lvl8pPr>
      <a:lvl9pPr marL="1828800" algn="l" rtl="0" eaLnBrk="0" fontAlgn="base" hangingPunct="0">
        <a:spcBef>
          <a:spcPct val="0"/>
        </a:spcBef>
        <a:spcAft>
          <a:spcPct val="0"/>
        </a:spcAft>
        <a:defRPr sz="3200" b="1">
          <a:solidFill>
            <a:schemeClr val="tx2"/>
          </a:solidFill>
          <a:latin typeface="Arial" pitchFamily="34" charset="0"/>
          <a:ea typeface="华文中宋"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eaLnBrk="0" fontAlgn="base" hangingPunct="0">
        <a:spcBef>
          <a:spcPct val="20000"/>
        </a:spcBef>
        <a:spcAft>
          <a:spcPct val="0"/>
        </a:spcAft>
        <a:buChar char="»"/>
        <a:defRPr sz="2000">
          <a:solidFill>
            <a:schemeClr val="tx1"/>
          </a:solidFill>
          <a:latin typeface="+mn-lt"/>
          <a:ea typeface="+mn-ea"/>
        </a:defRPr>
      </a:lvl6pPr>
      <a:lvl7pPr marL="2971800" indent="-228600" algn="l" rtl="0" eaLnBrk="0" fontAlgn="base" hangingPunct="0">
        <a:spcBef>
          <a:spcPct val="20000"/>
        </a:spcBef>
        <a:spcAft>
          <a:spcPct val="0"/>
        </a:spcAft>
        <a:buChar char="»"/>
        <a:defRPr sz="2000">
          <a:solidFill>
            <a:schemeClr val="tx1"/>
          </a:solidFill>
          <a:latin typeface="+mn-lt"/>
          <a:ea typeface="+mn-ea"/>
        </a:defRPr>
      </a:lvl7pPr>
      <a:lvl8pPr marL="3429000" indent="-228600" algn="l" rtl="0" eaLnBrk="0" fontAlgn="base" hangingPunct="0">
        <a:spcBef>
          <a:spcPct val="20000"/>
        </a:spcBef>
        <a:spcAft>
          <a:spcPct val="0"/>
        </a:spcAft>
        <a:buChar char="»"/>
        <a:defRPr sz="2000">
          <a:solidFill>
            <a:schemeClr val="tx1"/>
          </a:solidFill>
          <a:latin typeface="+mn-lt"/>
          <a:ea typeface="+mn-ea"/>
        </a:defRPr>
      </a:lvl8pPr>
      <a:lvl9pPr marL="3886200" indent="-228600" algn="l" rtl="0" eaLnBrk="0" fontAlgn="base" hangingPunct="0">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33">
            <a:extLst>
              <a:ext uri="{FF2B5EF4-FFF2-40B4-BE49-F238E27FC236}">
                <a16:creationId xmlns:a16="http://schemas.microsoft.com/office/drawing/2014/main" id="{20CED608-69E7-4F37-AD98-F411699091CA}"/>
              </a:ext>
            </a:extLst>
          </p:cNvPr>
          <p:cNvSpPr>
            <a:spLocks noChangeArrowheads="1"/>
          </p:cNvSpPr>
          <p:nvPr/>
        </p:nvSpPr>
        <p:spPr bwMode="auto">
          <a:xfrm>
            <a:off x="8113713" y="44450"/>
            <a:ext cx="3886200" cy="576263"/>
          </a:xfrm>
          <a:prstGeom prst="rect">
            <a:avLst/>
          </a:prstGeom>
          <a:gradFill rotWithShape="1">
            <a:gsLst>
              <a:gs pos="0">
                <a:srgbClr val="81CFEB">
                  <a:alpha val="18999"/>
                </a:srgbClr>
              </a:gs>
              <a:gs pos="100000">
                <a:srgbClr val="FFFFFF"/>
              </a:gs>
            </a:gsLst>
            <a:lin ang="5400000" scaled="1"/>
          </a:gradFill>
          <a:ln>
            <a:noFill/>
          </a:ln>
        </p:spPr>
        <p:txBody>
          <a:bodyPr wrap="none" anchor="ctr"/>
          <a:lstStyle>
            <a:lvl1pPr>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1pPr>
            <a:lvl2pPr marL="742950" indent="-28575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2pPr>
            <a:lvl3pPr marL="11430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3pPr>
            <a:lvl4pPr marL="16002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4pPr>
            <a:lvl5pPr marL="2057400" indent="-228600">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sz="2400">
                <a:solidFill>
                  <a:schemeClr val="tx1"/>
                </a:solidFill>
                <a:latin typeface="Times New Roman" panose="02020603050405020304" pitchFamily="18" charset="0"/>
                <a:ea typeface="宋体" panose="02010600030101010101" pitchFamily="2" charset="-122"/>
              </a:defRPr>
            </a:lvl9pPr>
          </a:lstStyle>
          <a:p>
            <a:pPr eaLnBrk="1" hangingPunct="1">
              <a:defRPr/>
            </a:pPr>
            <a:endParaRPr lang="zh-CN" altLang="en-US" sz="1800">
              <a:latin typeface="Arial" panose="020B0604020202020204" pitchFamily="34" charset="0"/>
            </a:endParaRPr>
          </a:p>
        </p:txBody>
      </p:sp>
      <p:sp>
        <p:nvSpPr>
          <p:cNvPr id="2051" name="Rectangle 3">
            <a:extLst>
              <a:ext uri="{FF2B5EF4-FFF2-40B4-BE49-F238E27FC236}">
                <a16:creationId xmlns:a16="http://schemas.microsoft.com/office/drawing/2014/main" id="{720AA3D6-02F8-4CD7-BE94-3AB8E25F8C6B}"/>
              </a:ext>
            </a:extLst>
          </p:cNvPr>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zh-CN"/>
              <a:t>单击此处编辑母版文本样式</a:t>
            </a:r>
          </a:p>
          <a:p>
            <a:pPr lvl="1"/>
            <a:r>
              <a:rPr lang="zh-CN" altLang="zh-CN"/>
              <a:t>第二级</a:t>
            </a:r>
          </a:p>
          <a:p>
            <a:pPr lvl="2"/>
            <a:r>
              <a:rPr lang="zh-CN" altLang="zh-CN"/>
              <a:t>第三级</a:t>
            </a:r>
          </a:p>
          <a:p>
            <a:pPr lvl="3"/>
            <a:r>
              <a:rPr lang="zh-CN" altLang="zh-CN"/>
              <a:t>第四级</a:t>
            </a:r>
          </a:p>
          <a:p>
            <a:pPr lvl="4"/>
            <a:r>
              <a:rPr lang="zh-CN" altLang="zh-CN"/>
              <a:t>第五级</a:t>
            </a:r>
          </a:p>
        </p:txBody>
      </p:sp>
      <p:sp>
        <p:nvSpPr>
          <p:cNvPr id="2052" name="Rectangle 4">
            <a:extLst>
              <a:ext uri="{FF2B5EF4-FFF2-40B4-BE49-F238E27FC236}">
                <a16:creationId xmlns:a16="http://schemas.microsoft.com/office/drawing/2014/main" id="{B026025C-072C-4006-82D2-B1E245B2774E}"/>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buFont typeface="Arial" pitchFamily="34" charset="0"/>
              <a:buNone/>
              <a:defRPr sz="1400">
                <a:latin typeface="+mn-lt"/>
                <a:ea typeface="宋体" panose="02010600030101010101" pitchFamily="2" charset="-122"/>
              </a:defRPr>
            </a:lvl1pPr>
          </a:lstStyle>
          <a:p>
            <a:pPr>
              <a:defRPr/>
            </a:pPr>
            <a:endParaRPr lang="en-US"/>
          </a:p>
        </p:txBody>
      </p:sp>
      <p:sp>
        <p:nvSpPr>
          <p:cNvPr id="2053" name="Rectangle 5">
            <a:extLst>
              <a:ext uri="{FF2B5EF4-FFF2-40B4-BE49-F238E27FC236}">
                <a16:creationId xmlns:a16="http://schemas.microsoft.com/office/drawing/2014/main" id="{88B20C00-1689-4208-8AA2-85425F3762B0}"/>
              </a:ext>
            </a:extLst>
          </p:cNvPr>
          <p:cNvSpPr>
            <a:spLocks noGrp="1" noChangeArrowheads="1"/>
          </p:cNvSpPr>
          <p:nvPr>
            <p:ph type="ftr" sz="quarter" idx="3"/>
          </p:nvPr>
        </p:nvSpPr>
        <p:spPr bwMode="auto">
          <a:xfrm>
            <a:off x="4165600" y="6245225"/>
            <a:ext cx="3860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0" hangingPunct="0">
              <a:buFont typeface="Arial" pitchFamily="34" charset="0"/>
              <a:buNone/>
              <a:defRPr sz="1400">
                <a:latin typeface="+mn-lt"/>
                <a:ea typeface="宋体" panose="02010600030101010101" pitchFamily="2" charset="-122"/>
              </a:defRPr>
            </a:lvl1pPr>
          </a:lstStyle>
          <a:p>
            <a:pPr>
              <a:defRPr/>
            </a:pPr>
            <a:r>
              <a:rPr lang="en-US"/>
              <a:t>/128</a:t>
            </a:r>
          </a:p>
        </p:txBody>
      </p:sp>
      <p:sp>
        <p:nvSpPr>
          <p:cNvPr id="2054" name="Rectangle 6">
            <a:extLst>
              <a:ext uri="{FF2B5EF4-FFF2-40B4-BE49-F238E27FC236}">
                <a16:creationId xmlns:a16="http://schemas.microsoft.com/office/drawing/2014/main" id="{41CF0A70-F715-49D4-A949-33154907D1C4}"/>
              </a:ext>
            </a:extLst>
          </p:cNvPr>
          <p:cNvSpPr>
            <a:spLocks noGrp="1" noChangeArrowheads="1"/>
          </p:cNvSpPr>
          <p:nvPr>
            <p:ph type="sldNum" sz="quarter" idx="4"/>
          </p:nvPr>
        </p:nvSpPr>
        <p:spPr bwMode="auto">
          <a:xfrm>
            <a:off x="8737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buFont typeface="Arial" panose="020B0604020202020204" pitchFamily="34" charset="0"/>
              <a:buNone/>
              <a:defRPr sz="1400">
                <a:latin typeface="Arial" panose="020B0604020202020204" pitchFamily="34" charset="0"/>
              </a:defRPr>
            </a:lvl1pPr>
          </a:lstStyle>
          <a:p>
            <a:pPr>
              <a:defRPr/>
            </a:pPr>
            <a:fld id="{642457CC-541E-470C-9F3C-8A45EBD53598}" type="slidenum">
              <a:rPr lang="zh-CN" altLang="en-US"/>
              <a:pPr>
                <a:defRPr/>
              </a:pPr>
              <a:t>‹#›</a:t>
            </a:fld>
            <a:endParaRPr lang="en-US" altLang="zh-CN"/>
          </a:p>
        </p:txBody>
      </p:sp>
      <p:pic>
        <p:nvPicPr>
          <p:cNvPr id="2055" name="Picture 7" descr="ppt1">
            <a:extLst>
              <a:ext uri="{FF2B5EF4-FFF2-40B4-BE49-F238E27FC236}">
                <a16:creationId xmlns:a16="http://schemas.microsoft.com/office/drawing/2014/main" id="{34FE1E70-3A6E-4A5D-9DE2-DD35E6DD4FCA}"/>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5146" r:id="rId1"/>
    <p:sldLayoutId id="2147485138" r:id="rId2"/>
    <p:sldLayoutId id="2147485139" r:id="rId3"/>
    <p:sldLayoutId id="2147485140" r:id="rId4"/>
    <p:sldLayoutId id="2147485141" r:id="rId5"/>
    <p:sldLayoutId id="2147485142" r:id="rId6"/>
    <p:sldLayoutId id="2147485147" r:id="rId7"/>
    <p:sldLayoutId id="2147485148" r:id="rId8"/>
    <p:sldLayoutId id="2147485143" r:id="rId9"/>
    <p:sldLayoutId id="2147485144" r:id="rId10"/>
    <p:sldLayoutId id="2147485145" r:id="rId11"/>
  </p:sldLayoutIdLst>
  <p:hf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ea typeface="宋体" pitchFamily="2" charset="-122"/>
        </a:defRPr>
      </a:lvl2pPr>
      <a:lvl3pPr algn="ctr" rtl="0" eaLnBrk="0" fontAlgn="base" hangingPunct="0">
        <a:spcBef>
          <a:spcPct val="0"/>
        </a:spcBef>
        <a:spcAft>
          <a:spcPct val="0"/>
        </a:spcAft>
        <a:defRPr sz="4400">
          <a:solidFill>
            <a:schemeClr val="tx2"/>
          </a:solidFill>
          <a:latin typeface="Arial" pitchFamily="34" charset="0"/>
          <a:ea typeface="宋体" pitchFamily="2" charset="-122"/>
        </a:defRPr>
      </a:lvl3pPr>
      <a:lvl4pPr algn="ctr" rtl="0" eaLnBrk="0" fontAlgn="base" hangingPunct="0">
        <a:spcBef>
          <a:spcPct val="0"/>
        </a:spcBef>
        <a:spcAft>
          <a:spcPct val="0"/>
        </a:spcAft>
        <a:defRPr sz="4400">
          <a:solidFill>
            <a:schemeClr val="tx2"/>
          </a:solidFill>
          <a:latin typeface="Arial" pitchFamily="34" charset="0"/>
          <a:ea typeface="宋体" pitchFamily="2" charset="-122"/>
        </a:defRPr>
      </a:lvl4pPr>
      <a:lvl5pPr algn="ctr" rtl="0" eaLnBrk="0" fontAlgn="base" hangingPunct="0">
        <a:spcBef>
          <a:spcPct val="0"/>
        </a:spcBef>
        <a:spcAft>
          <a:spcPct val="0"/>
        </a:spcAft>
        <a:defRPr sz="4400">
          <a:solidFill>
            <a:schemeClr val="tx2"/>
          </a:solidFill>
          <a:latin typeface="Arial" pitchFamily="34" charset="0"/>
          <a:ea typeface="宋体" pitchFamily="2" charset="-122"/>
        </a:defRPr>
      </a:lvl5pPr>
      <a:lvl6pPr marL="457200" algn="ctr" rtl="0" fontAlgn="base">
        <a:spcBef>
          <a:spcPct val="0"/>
        </a:spcBef>
        <a:spcAft>
          <a:spcPct val="0"/>
        </a:spcAft>
        <a:defRPr sz="4400">
          <a:solidFill>
            <a:schemeClr val="tx2"/>
          </a:solidFill>
          <a:latin typeface="Arial" pitchFamily="34" charset="0"/>
          <a:ea typeface="宋体" pitchFamily="2" charset="-122"/>
        </a:defRPr>
      </a:lvl6pPr>
      <a:lvl7pPr marL="914400" algn="ctr" rtl="0" fontAlgn="base">
        <a:spcBef>
          <a:spcPct val="0"/>
        </a:spcBef>
        <a:spcAft>
          <a:spcPct val="0"/>
        </a:spcAft>
        <a:defRPr sz="4400">
          <a:solidFill>
            <a:schemeClr val="tx2"/>
          </a:solidFill>
          <a:latin typeface="Arial" pitchFamily="34" charset="0"/>
          <a:ea typeface="宋体" pitchFamily="2" charset="-122"/>
        </a:defRPr>
      </a:lvl7pPr>
      <a:lvl8pPr marL="1371600" algn="ctr" rtl="0" fontAlgn="base">
        <a:spcBef>
          <a:spcPct val="0"/>
        </a:spcBef>
        <a:spcAft>
          <a:spcPct val="0"/>
        </a:spcAft>
        <a:defRPr sz="4400">
          <a:solidFill>
            <a:schemeClr val="tx2"/>
          </a:solidFill>
          <a:latin typeface="Arial" pitchFamily="34" charset="0"/>
          <a:ea typeface="宋体" pitchFamily="2" charset="-122"/>
        </a:defRPr>
      </a:lvl8pPr>
      <a:lvl9pPr marL="1828800" algn="ctr" rtl="0" fontAlgn="base">
        <a:spcBef>
          <a:spcPct val="0"/>
        </a:spcBef>
        <a:spcAft>
          <a:spcPct val="0"/>
        </a:spcAft>
        <a:defRPr sz="4400">
          <a:solidFill>
            <a:schemeClr val="tx2"/>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9.xml"/><Relationship Id="rId3" Type="http://schemas.openxmlformats.org/officeDocument/2006/relationships/oleObject" Target="../embeddings/oleObject1.bin"/><Relationship Id="rId4" Type="http://schemas.openxmlformats.org/officeDocument/2006/relationships/image" Target="../media/image4.wm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098" name="Text Box 2">
            <a:extLst>
              <a:ext uri="{FF2B5EF4-FFF2-40B4-BE49-F238E27FC236}">
                <a16:creationId xmlns:a16="http://schemas.microsoft.com/office/drawing/2014/main" id="{63F4B1F2-2BBB-4066-9BCF-87994FE6EB35}"/>
              </a:ext>
            </a:extLst>
          </p:cNvPr>
          <p:cNvSpPr txBox="1">
            <a:spLocks noChangeArrowheads="1"/>
          </p:cNvSpPr>
          <p:nvPr/>
        </p:nvSpPr>
        <p:spPr bwMode="auto">
          <a:xfrm>
            <a:off x="3851905" y="3044279"/>
            <a:ext cx="4488185" cy="769441"/>
          </a:xfrm>
          <a:prstGeom prst="rect">
            <a:avLst/>
          </a:prstGeom>
          <a:noFill/>
          <a:ln w="9525">
            <a:noFill/>
            <a:miter lim="800000"/>
            <a:headEnd/>
            <a:tailEnd/>
          </a:ln>
          <a:effectLst/>
        </p:spPr>
        <p:txBody>
          <a:bodyPr wrap="square">
            <a:spAutoFit/>
          </a:bodyPr>
          <a:lstStyle/>
          <a:p>
            <a:pPr algn="ctr" eaLnBrk="1" hangingPunct="1">
              <a:buFont typeface="Arial" panose="020B0604020202020204" pitchFamily="34" charset="0"/>
              <a:buNone/>
              <a:defRPr/>
            </a:pPr>
            <a:r>
              <a:rPr lang="en-US" altLang="zh-CN" sz="4400" b="1" dirty="0">
                <a:solidFill>
                  <a:srgbClr val="FF0000"/>
                </a:solidFill>
                <a:effectLst>
                  <a:outerShdw blurRad="38100" dist="38100" dir="2700000" algn="tl">
                    <a:srgbClr val="C0C0C0"/>
                  </a:outerShdw>
                </a:effectLst>
                <a:ea typeface="黑体" pitchFamily="49" charset="-122"/>
              </a:rPr>
              <a:t>CSIM</a:t>
            </a:r>
            <a:r>
              <a:rPr lang="zh-CN" altLang="en-US" sz="4400" b="1" dirty="0">
                <a:solidFill>
                  <a:srgbClr val="FF0000"/>
                </a:solidFill>
                <a:effectLst>
                  <a:outerShdw blurRad="38100" dist="38100" dir="2700000" algn="tl">
                    <a:srgbClr val="C0C0C0"/>
                  </a:outerShdw>
                </a:effectLst>
                <a:ea typeface="黑体" pitchFamily="49" charset="-122"/>
              </a:rPr>
              <a:t>小组速读会</a:t>
            </a:r>
          </a:p>
        </p:txBody>
      </p:sp>
      <p:sp>
        <p:nvSpPr>
          <p:cNvPr id="4099" name="Text Box 3">
            <a:extLst>
              <a:ext uri="{FF2B5EF4-FFF2-40B4-BE49-F238E27FC236}">
                <a16:creationId xmlns:a16="http://schemas.microsoft.com/office/drawing/2014/main" id="{AF6AF125-DB9C-4BA0-AEE9-32B9ACB10390}"/>
              </a:ext>
            </a:extLst>
          </p:cNvPr>
          <p:cNvSpPr txBox="1">
            <a:spLocks noChangeArrowheads="1"/>
          </p:cNvSpPr>
          <p:nvPr/>
        </p:nvSpPr>
        <p:spPr bwMode="auto">
          <a:xfrm>
            <a:off x="4961872" y="5619458"/>
            <a:ext cx="2268253" cy="645733"/>
          </a:xfrm>
          <a:prstGeom prst="rect">
            <a:avLst/>
          </a:prstGeom>
          <a:noFill/>
          <a:ln w="9525">
            <a:noFill/>
            <a:miter lim="800000"/>
            <a:headEnd/>
            <a:tailEnd/>
          </a:ln>
          <a:effectLst/>
        </p:spPr>
        <p:txBody>
          <a:bodyPr wrap="square" tIns="62400">
            <a:spAutoFit/>
          </a:bodyPr>
          <a:lstStyle/>
          <a:p>
            <a:pPr algn="ctr" eaLnBrk="1" hangingPunct="1">
              <a:lnSpc>
                <a:spcPct val="140000"/>
              </a:lnSpc>
              <a:buFont typeface="Arial" panose="020B0604020202020204" pitchFamily="34" charset="0"/>
              <a:buNone/>
              <a:defRPr/>
            </a:pPr>
            <a:r>
              <a:rPr lang="en-US" sz="2800" b="1" dirty="0">
                <a:effectLst>
                  <a:outerShdw blurRad="38100" dist="38100" dir="2700000" algn="tl">
                    <a:srgbClr val="C0C0C0"/>
                  </a:outerShdw>
                </a:effectLst>
                <a:ea typeface="黑体" pitchFamily="49" charset="-122"/>
              </a:rPr>
              <a:t>CSIM@LUT</a:t>
            </a:r>
          </a:p>
        </p:txBody>
      </p:sp>
      <p:sp>
        <p:nvSpPr>
          <p:cNvPr id="4100" name="Rectangle 4">
            <a:extLst>
              <a:ext uri="{FF2B5EF4-FFF2-40B4-BE49-F238E27FC236}">
                <a16:creationId xmlns:a16="http://schemas.microsoft.com/office/drawing/2014/main" id="{12F27216-51FE-4B3C-9BE2-DDC7040EB152}"/>
              </a:ext>
            </a:extLst>
          </p:cNvPr>
          <p:cNvSpPr>
            <a:spLocks noChangeArrowheads="1"/>
          </p:cNvSpPr>
          <p:nvPr/>
        </p:nvSpPr>
        <p:spPr bwMode="auto">
          <a:xfrm>
            <a:off x="5033880" y="6288688"/>
            <a:ext cx="2502280" cy="461665"/>
          </a:xfrm>
          <a:prstGeom prst="rect">
            <a:avLst/>
          </a:prstGeom>
          <a:noFill/>
          <a:ln w="9525">
            <a:noFill/>
            <a:miter lim="800000"/>
            <a:headEnd/>
            <a:tailEnd/>
          </a:ln>
          <a:effectLst/>
        </p:spPr>
        <p:txBody>
          <a:bodyPr wrap="square">
            <a:spAutoFit/>
          </a:bodyPr>
          <a:lstStyle/>
          <a:p>
            <a:pPr eaLnBrk="1" hangingPunct="1">
              <a:buFont typeface="Arial" panose="020B0604020202020204" pitchFamily="34" charset="0"/>
              <a:buNone/>
              <a:defRPr/>
            </a:pPr>
            <a:r>
              <a:rPr lang="en-US" b="1" dirty="0">
                <a:effectLst>
                  <a:outerShdw blurRad="38100" dist="38100" dir="2700000" algn="tl">
                    <a:srgbClr val="C0C0C0"/>
                  </a:outerShdw>
                </a:effectLst>
              </a:rPr>
              <a:t>2025</a:t>
            </a:r>
            <a:r>
              <a:rPr lang="zh-CN" altLang="en-US" b="1" dirty="0">
                <a:effectLst>
                  <a:outerShdw blurRad="38100" dist="38100" dir="2700000" algn="tl">
                    <a:srgbClr val="C0C0C0"/>
                  </a:outerShdw>
                </a:effectLst>
              </a:rPr>
              <a:t>年 </a:t>
            </a:r>
            <a:r>
              <a:rPr lang="en-US" altLang="zh-CN" b="1" dirty="0">
                <a:effectLst>
                  <a:outerShdw blurRad="38100" dist="38100" dir="2700000" algn="tl">
                    <a:srgbClr val="C0C0C0"/>
                  </a:outerShdw>
                </a:effectLst>
              </a:rPr>
              <a:t>6</a:t>
            </a:r>
            <a:r>
              <a:rPr lang="zh-CN" altLang="en-US" b="1" dirty="0">
                <a:effectLst>
                  <a:outerShdw blurRad="38100" dist="38100" dir="2700000" algn="tl">
                    <a:srgbClr val="C0C0C0"/>
                  </a:outerShdw>
                </a:effectLst>
              </a:rPr>
              <a:t>月</a:t>
            </a:r>
            <a:r>
              <a:rPr lang="en-US" altLang="zh-CN" b="1" dirty="0">
                <a:effectLst>
                  <a:outerShdw blurRad="38100" dist="38100" dir="2700000" algn="tl">
                    <a:srgbClr val="C0C0C0"/>
                  </a:outerShdw>
                </a:effectLst>
              </a:rPr>
              <a:t>29</a:t>
            </a:r>
            <a:r>
              <a:rPr lang="zh-CN" altLang="en-US" b="1" dirty="0">
                <a:effectLst>
                  <a:outerShdw blurRad="38100" dist="38100" dir="2700000" algn="tl">
                    <a:srgbClr val="C0C0C0"/>
                  </a:outerShdw>
                </a:effectLst>
              </a:rPr>
              <a:t>日</a:t>
            </a:r>
          </a:p>
        </p:txBody>
      </p:sp>
      <p:sp>
        <p:nvSpPr>
          <p:cNvPr id="6" name="文本框 5">
            <a:extLst>
              <a:ext uri="{FF2B5EF4-FFF2-40B4-BE49-F238E27FC236}">
                <a16:creationId xmlns:a16="http://schemas.microsoft.com/office/drawing/2014/main" id="{EFE29667-F4BC-4FAC-B7C4-3BE65410A134}"/>
              </a:ext>
            </a:extLst>
          </p:cNvPr>
          <p:cNvSpPr txBox="1"/>
          <p:nvPr/>
        </p:nvSpPr>
        <p:spPr>
          <a:xfrm>
            <a:off x="5136181" y="4994928"/>
            <a:ext cx="1919632" cy="624530"/>
          </a:xfrm>
          <a:prstGeom prst="rect">
            <a:avLst/>
          </a:prstGeom>
          <a:noFill/>
        </p:spPr>
        <p:txBody>
          <a:bodyPr wrap="square">
            <a:spAutoFit/>
          </a:bodyPr>
          <a:lstStyle/>
          <a:p>
            <a:pPr marL="0" marR="0" lvl="0" indent="0" algn="ctr" defTabSz="914400" rtl="0" eaLnBrk="1" fontAlgn="base" latinLnBrk="0" hangingPunct="1">
              <a:lnSpc>
                <a:spcPct val="140000"/>
              </a:lnSpc>
              <a:spcBef>
                <a:spcPct val="0"/>
              </a:spcBef>
              <a:spcAft>
                <a:spcPct val="0"/>
              </a:spcAft>
              <a:buClrTx/>
              <a:buSzTx/>
              <a:buFont typeface="Arial" panose="020B0604020202020204" pitchFamily="34" charset="0"/>
              <a:buNone/>
              <a:tabLst/>
              <a:defRPr/>
            </a:pPr>
            <a:r>
              <a:rPr lang="zh-CN" altLang="en-US" sz="2800" b="1" dirty="0">
                <a:solidFill>
                  <a:srgbClr val="000000"/>
                </a:solidFill>
                <a:effectLst>
                  <a:outerShdw blurRad="38100" dist="38100" dir="2700000" algn="tl">
                    <a:srgbClr val="C0C0C0"/>
                  </a:outerShdw>
                </a:effectLst>
                <a:ea typeface="黑体" pitchFamily="49" charset="-122"/>
              </a:rPr>
              <a:t>马佳林</a:t>
            </a:r>
            <a:r>
              <a:rPr kumimoji="0" lang="en-US" altLang="zh-CN" sz="2800" b="1" i="0" u="none" strike="noStrike" kern="1200" cap="none" spc="0" normalizeH="0" baseline="0" noProof="0" dirty="0">
                <a:ln>
                  <a:noFill/>
                </a:ln>
                <a:solidFill>
                  <a:srgbClr val="000000"/>
                </a:solidFill>
                <a:effectLst>
                  <a:outerShdw blurRad="38100" dist="38100" dir="2700000" algn="tl">
                    <a:srgbClr val="C0C0C0"/>
                  </a:outerShdw>
                </a:effectLst>
                <a:uLnTx/>
                <a:uFillTx/>
                <a:latin typeface="Times New Roman" panose="02020603050405020304" pitchFamily="18" charset="0"/>
                <a:ea typeface="黑体" pitchFamily="49" charset="-122"/>
                <a:cs typeface="+mn-cs"/>
              </a:rPr>
              <a:t>      </a:t>
            </a:r>
          </a:p>
        </p:txBody>
      </p:sp>
    </p:spTree>
  </p:cSld>
  <p:clrMapOvr>
    <a:masterClrMapping/>
  </p:clrMapOvr>
  <p:transition/>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[1]</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Haowen Dou, Lujuan Dang, Zhirong Luan, and Badong Chen, "Measuring Mutual Policy Divergence for Multi-Agent Sequential Exploration," in Proceedings of the Conference on Neural Information Processing Systems (NeurIPS), 2024, pp. 1-24.</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Measuring Mutual Policy Divergence for Multi-Agent Sequential Exploration</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6 / 125 </a:t>
            </a:r>
            <a:endParaRPr lang="en-US" dirty="0"/>
          </a:p>
        </p:txBody>
      </p:sp>
    </p:spTree>
  </p:cSld>
  <p:clrMapOvr>
    <a:masterClrMapping/>
  </p:clrMapOvr>
</p:sld>
</file>

<file path=ppt/slides/slide10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[31]</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Luke Marks, Amir Abdullah, Clement Neo, Rauno Arike, David Krueger, Philip Torr, and Fazl Barez, "Interpreting Learned Feedback Patterns in Large Language Models," in Proceedings of the Conference on Neural Information Processing Systems (NeurIPS), 2024, pp. 1-26.</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Interpreting Learned Feedback Patterns in Large Language Models</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96 / 125 </a:t>
            </a:r>
            <a:endParaRPr lang="en-US" dirty="0"/>
          </a:p>
        </p:txBody>
      </p:sp>
    </p:spTree>
  </p:cSld>
  <p:clrMapOvr>
    <a:masterClrMapping/>
  </p:clrMapOvr>
</p:sld>
</file>

<file path=ppt/slides/slide10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针对大型语言模型（LLMs）通过人类反馈的强化学习（RLHF）进行训练时，学习到的反馈模式（Learned Feedback Patterns, LFP）：
(1) 不清楚LLMs是否准确学习了人类反馈数据中的潜在偏好。
(2) 特征叠加（feature superposition）在密集、高维的激活空间中，以及模型的可解释性有限，模糊了人类可解释特征与模型输出之间的关系。
(3) 部署通过RLHF微调的LLMs可能会放大与人类反馈数据偏好不一致的LFPs的影响，带来潜在风险。</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提出LFP概念，指在RLHF过程中学习到的、能提高微调任务表现的LLM激活模式。
(2) 使用探针（probes）估计微调LLM激活中隐含的反馈信号，比较这些估计与真实反馈，测量LFPs与微调反馈的准确性。
(3) 探针训练基于LLM激活的稀疏、可解释表示，便于将输入特征与探针预测相关联。</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97 / 125 </a:t>
            </a:r>
            <a:endParaRPr lang="en-US" dirty="0"/>
          </a:p>
        </p:txBody>
      </p:sp>
    </p:spTree>
  </p:cSld>
  <p:clrMapOvr>
    <a:masterClrMapping/>
  </p:clrMapOvr>
</p:sld>
</file>

<file path=ppt/slides/slide10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299127" y="1063326"/>
            <a:ext cx="6098192"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{'dataset_environment': ['IMDb数据集用于控制情感生成任务', 'Anthropic HH-RLHF数据集用于帮助和无害性任务', 'toxic-dpo数据集用于毒性任务'], 'performance': ['在控制情感生成任务中，Pythia-160m的探针预测与VADER词典之间的Kendall Tau相关系数显著（p值=0.014）。', '在帮助和无害性及毒性任务中，逻辑回归探针的准确率≥99.80%。', '通过GPT-4验证，探针识别的特征与LFPs相关的特征描述一致。']}</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98 / 125 </a:t>
            </a:r>
            <a:endParaRPr lang="en-US" dirty="0"/>
          </a:p>
        </p:txBody>
      </p:sp>
    </p:spTree>
  </p:cSld>
  <p:clrMapOvr>
    <a:masterClrMapping/>
  </p:clrMapOvr>
</p:sld>
</file>

<file path=ppt/slides/slide10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[32]</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Ryan Greenblatt, Fabien Roger, Dmitrii Krasheninnikov, and David Krueger, "Stress-Testing Capability Elicitation With Password-Locked Models," in Proceedings of the Conference on Neural Information Processing Systems (NeurIPS), 2024, pp. 1-32.</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Stress-Testing Capability Elicitation With Password-Locked Models</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99 / 125 </a:t>
            </a:r>
            <a:endParaRPr lang="en-US" dirty="0"/>
          </a:p>
        </p:txBody>
      </p:sp>
    </p:spTree>
  </p:cSld>
  <p:clrMapOvr>
    <a:masterClrMapping/>
  </p:clrMapOvr>
</p:sld>
</file>

<file path=ppt/slides/slide10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针对大型语言模型（LLMs）的能力隐藏现象：
(1) 简单的提示策略往往无法充分激发LLMs的全部能力。
(2) 评估LLMs的危险能力时，开发者可能会低估其潜在危害。
(3) 如果AI实验室故意隐藏其LLMs的能力，或者强大的、未对齐且具有情境意识的LLMs在评估期间表现出安全行为，可能会导致安全评估的失败。</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通过微调LLMs来完成任务，可以更稳健地激发能力。
(2) 引入密码锁定模型，这些模型经过微调，故意隐藏其部分能力，只有在提示中出现密码时才会展现这些能力。
(3) 使用密码锁定模型作为评估能力激发方法的新方法，测试是否可以在不使用密码的情况下激发这些密码锁定的能力。</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100 / 125 </a:t>
            </a:r>
            <a:endParaRPr lang="en-US" dirty="0"/>
          </a:p>
        </p:txBody>
      </p:sp>
    </p:spTree>
  </p:cSld>
  <p:clrMapOvr>
    <a:masterClrMapping/>
  </p:clrMapOvr>
</p:sld>
</file>

<file path=ppt/slides/slide10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299127" y="1063326"/>
            <a:ext cx="6098192"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{'dataset_environment': 'APPS和MBPP数据集（代码生成），MATH数据集（数学），MMLU数据集（多选问答），代码批判任务（解释代码错误），玩具函数组合任务', 'performance': ['代码生成：Deepseek 7B模型在密码锁定后，通过监督微调（SFT）和强化学习（RL）可以恢复大部分编码能力。', '数学：通过少量高质量演示，可以完全激发密码锁定的能力。', '多选问答（MMLU）：需要几百个样本才能恢复大部分性能。', "代码批判：即使没有密码，通过监督微调可以'解锁'对其他问题子集的良好性能。", '当只有评估可用时，强化学习等方法仍然能够激发能力。']}</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101 / 125 </a:t>
            </a:r>
            <a:endParaRPr lang="en-US" dirty="0"/>
          </a:p>
        </p:txBody>
      </p:sp>
    </p:spTree>
  </p:cSld>
  <p:clrMapOvr>
    <a:masterClrMapping/>
  </p:clrMapOvr>
</p:sld>
</file>

<file path=ppt/slides/slide10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[33]</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Xiaomeng Hu, Pin-Yu Chen, and Tsung-Yi Ho, "Gradient Cuff: Detecting Jailbreak Attacks on Large Language Models by Exploring Refusal Loss Landscapes," in Proceedings of the Conference on Neural Information Processing Systems (NeurIPS), 2024, pp. 1-32.</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Gradient Cuff Detecting Jailbreak Attacks on Large Language Models by Exploring Refusal Loss Landsca</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102 / 125 </a:t>
            </a:r>
            <a:endParaRPr lang="en-US" dirty="0"/>
          </a:p>
        </p:txBody>
      </p:sp>
    </p:spTree>
  </p:cSld>
  <p:clrMapOvr>
    <a:masterClrMapping/>
  </p:clrMapOvr>
</p:sld>
</file>

<file path=ppt/slides/slide10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大型语言模型（LLMs）成为突出的生成式AI工具，用户输入查询，LLM生成答案。为了减少伤害和滥用，已经努力通过高级训练技术（如来自人类反馈的强化学习（RLHF））将这些LLMs与人类价值观对齐。然而，最近的研究强调了LLMs对旨在颠覆嵌入式安全护栏的对抗性越狱尝试的脆弱性。：
(1) LLMs对对抗性越狱尝试的脆弱性
(2) 现有防御方法要么无法抵抗所有类型的越狱攻击，要么对良性查询有显著的负面影响
(3) 需要一种有效的越狱检测方法，既能显著提高LLM对恶意越狱查询的拒绝能力，又能保持模型对良性用户查询的性能</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定义和调查LLMs的拒绝损失（Refusal Loss）
(2) 提出一种称为Gradient Cuff的方法，利用拒绝损失景观中观察到的独特属性（包括功能值及其平滑度）来设计有效的两步检测策略
(3) 通过检查输入用户查询的拒绝损失和估计损失函数的梯度范数来检测越狱提示</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103 / 125 </a:t>
            </a:r>
            <a:endParaRPr lang="en-US" dirty="0"/>
          </a:p>
        </p:txBody>
      </p:sp>
    </p:spTree>
  </p:cSld>
  <p:clrMapOvr>
    <a:masterClrMapping/>
  </p:clrMapOvr>
</p:sld>
</file>

<file path=ppt/slides/slide10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299127" y="1063326"/>
            <a:ext cx="6098192"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{'datasets': ['LLaMA-2-7B-Chat', 'Vicuna-7B-V1.5'], 'performance': {'LLaMA-2-7B-Chat': {'average_refusal_rate': '88.3%', 'benign_refusal_rate': '2.2%'}, 'Vicuna-7B-V1.5': {'average_refusal_rate': '74.3%', 'benign_refusal_rate': '3.4%'}}, 'jailbreak_attacks': ['GCG', 'AutoDAN', 'PAIR', 'TAP', 'Base64', 'LRL'], 'improvement': '将LLM对这些6种越狱的平均攻击成功率（ASR）从76.7%降低到25.7%'}</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104 / 125 </a:t>
            </a:r>
            <a:endParaRPr lang="en-US" dirty="0"/>
          </a:p>
        </p:txBody>
      </p:sp>
    </p:spTree>
  </p:cSld>
  <p:clrMapOvr>
    <a:masterClrMapping/>
  </p:clrMapOvr>
</p:sld>
</file>

<file path=ppt/slides/slide10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[34]</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Zechu Li, Rickmer Krohn, Tao Chen, Anurag Ajay, Pulkit Agrawal, and Georgia Chalvatzaki, "Learning Multimodal Behaviors from Scratch with Diffusion Policy Gradient," in Proceedings of the Conference on Neural Information Processing Systems (NeurIPS), 2024, pp. 1-24.</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Learning Multimodal Behaviors from Scratch with Diffusion Policy Gradient</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105 / 125 </a:t>
            </a:r>
            <a:endParaRPr lang="en-US" dirty="0"/>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针对多智能体强化学习（Multi-Agent Reinforcement Learning, MARL）在合作任务中的成功应用，但在异构场景中面临挑战，因为之前的工作简单地通过禁用参数共享来实现智能体专业化。：
(1) 异构场景中智能体专业化的挑战；
(2) 传统差异测量缺乏稳定性和方向性；
(3) 多智能体任务中的探索空间复杂性增加。</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提出顺序更新方案，通过鼓励智能体从前面的智能体学习来自然多样化智能体；
(2) 提出多智能体差异策略优化（MADPO），配备相互策略差异最大化框架；
(3) 使用条件Cauchy-Schwarz差异来提供熵引导的探索激励。</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7 / 125 </a:t>
            </a:r>
            <a:endParaRPr lang="en-US" dirty="0"/>
          </a:p>
        </p:txBody>
      </p:sp>
    </p:spTree>
  </p:cSld>
  <p:clrMapOvr>
    <a:masterClrMapping/>
  </p:clrMapOvr>
</p:sld>
</file>

<file path=ppt/slides/slide1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深度强化学习（RL）算法通常将策略参数化为深度网络，输出确定性动作或建模为高斯分布的随机动作，从而限制学习到单一行为模式。同时，扩散模型作为多模态学习的强大框架出现。然而，扩散策略在在线RL中的使用受到策略似然近似难以处理以及RL方法的贪婪目标的阻碍，这容易使策略偏向单一模式。：
(1) 策略似然近似难以处理的问题；
(2) RL方法的贪婪目标容易使策略偏向单一模式的问题；
(3) 学习多模态策略的挑战。</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提出深度扩散策略梯度（DDiffPG），一种新颖的演员-评论家算法，学习从零开始的多模态策略，参数化为扩散模型；
(2) 通过现成的无监督聚类结合基于新颖性的内在动机探索和发现多种模式；
(3) 形成多模态训练批次，并利用模式特定的Q学习来减轻RL目标的固有贪婪性，确保扩散策略在所有模式上的改进；
(4) 进一步允许策略以模式特定的嵌入为条件，以明确控制学习到的模式。</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106 / 125 </a:t>
            </a:r>
            <a:endParaRPr lang="en-US" dirty="0"/>
          </a:p>
        </p:txBody>
      </p:sp>
    </p:spTree>
  </p:cSld>
  <p:clrMapOvr>
    <a:masterClrMapping/>
  </p:clrMapOvr>
</p:sld>
</file>

<file path=ppt/slides/slide1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299127" y="1063326"/>
            <a:ext cx="6098192"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{'datasets': ['AntMaze-v1', 'AntMaze-v2', 'AntMaze-v3', 'AntMaze-v4', 'Reach', 'Peg-in-hole', 'Drawer-close', 'Cabinet-open'], 'performance': {'AntMaze-v1': '成功率为1.0，平均回合长度为75.7；', 'AntMaze-v2': '成功率为1.0，平均回合长度为66.8；', 'AntMaze-v3': '成功率为0.98，平均回合长度为142.5；', 'AntMaze-v4': '成功率为1.0，平均回合长度为151.1；', 'Reach': '成功率为1.0，平均回合长度为23.8；', 'Peg-in-hole': '成功率为1.0，平均回合长度为5.9；', 'Drawer-close': '成功率为1.0，平均回合长度为23.6；', 'Cabinet-open': '成功率为1.0，平均回合长度为21.1；', 'Randomized': '成功率为1.0，平均回合长度为162.3。'}}</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107 / 125 </a:t>
            </a:r>
            <a:endParaRPr lang="en-US" dirty="0"/>
          </a:p>
        </p:txBody>
      </p:sp>
    </p:spTree>
  </p:cSld>
  <p:clrMapOvr>
    <a:masterClrMapping/>
  </p:clrMapOvr>
</p:sld>
</file>

<file path=ppt/slides/slide1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[35]</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Siyuan Xu and Minghui Zhu, "Meta-Reinforcement Learning with Universal Policy Adaptation: Provable Near-Optimality under All-task Optimum Comparator," in Proceedings of the Conference on Neural Information Processing Systems (NeurIPS), 2024, pp. 1-50.</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Meta-Reinforcement Learning with Universal Policy Adaptation Provable Near-Optimality under All-task</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108 / 125 </a:t>
            </a:r>
            <a:endParaRPr lang="en-US" dirty="0"/>
          </a:p>
        </p:txBody>
      </p:sp>
    </p:spTree>
  </p:cSld>
  <p:clrMapOvr>
    <a:masterClrMapping/>
  </p:clrMapOvr>
</p:sld>
</file>

<file path=ppt/slides/slide1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针对元强化学习（Meta-RL）通过学习任务适应的元先验，使得强化学习算法在数据效率和泛化能力上得到提升。：
(1) 如何利用Meta-RL提升强化学习算法的数据效率和泛化能力。
(2) 现有的Meta-RL分析只能给出任务分布上期望最优性差距的上界。
(3) 需要一个双层优化框架（BO-MRL），在一次性数据采集的基础上，通过多步策略优化学习任务适应的元先验。</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构建一个用于Meta-RL的双层优化框架（BO-MRL），学习任务特定策略适应的元先验。
(2) 在一次性数据采集上实施多步策略优化以提升数据效率。
(3) 提供任务分布上期望最优性差距的上界，从而量化模型的泛化能力。</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109 / 125 </a:t>
            </a:r>
            <a:endParaRPr lang="en-US" dirty="0"/>
          </a:p>
        </p:txBody>
      </p:sp>
    </p:spTree>
  </p:cSld>
  <p:clrMapOvr>
    <a:masterClrMapping/>
  </p:clrMapOvr>
</p:sld>
</file>

<file path=ppt/slides/slide1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299127" y="1063326"/>
            <a:ext cx="6098192"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{'dataset_environment': '论文通过实证验证所推导上界的正确性，并展示所提算法相对于基线的优越性，但具体数据集/环境名称及数值未给出。'}</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110 / 125 </a:t>
            </a:r>
            <a:endParaRPr lang="en-US" dirty="0"/>
          </a:p>
        </p:txBody>
      </p:sp>
    </p:spTree>
  </p:cSld>
  <p:clrMapOvr>
    <a:masterClrMapping/>
  </p:clrMapOvr>
</p:sld>
</file>

<file path=ppt/slides/slide1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[36]</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Chi-Chang Lee, Zhang-Wei Hong, and Pulkit Agrawal, "Going Beyond Heuristics by Imposing Policy Improvement as a Constraint," in Proceedings of the Conference on Neural Information Processing Systems (NeurIPS), 2024, pp. 1-56.</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Going Beyond Heuristics by Imposing Policy Improvement as a Constraint</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111 / 125 </a:t>
            </a:r>
            <a:endParaRPr lang="en-US" dirty="0"/>
          </a:p>
        </p:txBody>
      </p:sp>
    </p:spTree>
  </p:cSld>
  <p:clrMapOvr>
    <a:masterClrMapping/>
  </p:clrMapOvr>
</p:sld>
</file>

<file path=ppt/slides/slide1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在强化学习（RL）应用中，结合启发式奖励与任务奖励对于实现理想性能至关重要。启发式编码了人类关于任务应如何完成的先验知识，为RL算法提供了有价值的提示。然而，这些提示可能不是最优的，限制了学习策略的性能。：
(1) 启发式奖励可能限制RL算法的性能，因为它们基于人类假设，可能不是最优的。
(2) 在有限数据情况下，确保基于启发式奖励的策略优于仅基于任务奖励的策略需要仔细调整启发式奖励与任务奖励之间的平衡系数λ。
(3) 现有的方法（如最优策略不变性）在理论上确保无限数据下策略优于启发式策略，但在实践中往往无法在复杂机器人任务中实现。</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提出了一种新原则，针对有限数据设置，训练一个结合任务和启发式奖励的策略，并确保其优于仅基于启发式奖励的策略。
(2) 通过引入约束优化目标，防止策略仅利用启发式奖励而不改进任务奖励。
(3) 使用拉格朗日乘子法将约束优化问题转化为无约束的最小-最大优化问题，通过梯度下降-上升策略交替优化策略和乘子。</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112 / 125 </a:t>
            </a:r>
            <a:endParaRPr lang="en-US" dirty="0"/>
          </a:p>
        </p:txBody>
      </p:sp>
    </p:spTree>
  </p:cSld>
  <p:clrMapOvr>
    <a:masterClrMapping/>
  </p:clrMapOvr>
</p:sld>
</file>

<file path=ppt/slides/slide1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299127" y="1063326"/>
            <a:ext cx="6098192"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{'datasets': ['IsaacGym模拟器', 'Bidexterous Manipulation (BI-DEX)基准'], 'performance': '在机器人运动、直升机控制和操作任务上的实验表明，该方法始终优于启发式策略，无论启发式奖励的质量如何。具体性能数值未在摘要中详细说明。'}</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113 / 125 </a:t>
            </a:r>
            <a:endParaRPr lang="en-US" dirty="0"/>
          </a:p>
        </p:txBody>
      </p:sp>
    </p:spTree>
  </p:cSld>
  <p:clrMapOvr>
    <a:masterClrMapping/>
  </p:clrMapOvr>
</p:sld>
</file>

<file path=ppt/slides/slide1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[37]</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Desik Rengarajan, Nitin Ragothaman, Dileep Kalathil, and Srinivas Shakkottai, "Federated Ensemble-Directed Offline Reinforcement Learning," in Proceedings of the Conference on Neural Information Processing Systems (NeurIPS), 2024, pp. 1-26.</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Federated Ensemble-Directed Offline Reinforcement Learning</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114 / 125 </a:t>
            </a:r>
            <a:endParaRPr lang="en-US" dirty="0"/>
          </a:p>
        </p:txBody>
      </p:sp>
    </p:spTree>
  </p:cSld>
  <p:clrMapOvr>
    <a:masterClrMapping/>
  </p:clrMapOvr>
</p:sld>
</file>

<file path=ppt/slides/slide1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针对联邦离线强化学习（Federated Offline Reinforcement Learning, FEDORA）：
(1) 集合异质性：异质客户端数据集将生成不同性能水平的策略。
(2) 悲观值计算：离线RL采用悲观方法计算数据中表现不佳的动作的值，以最小化分布偏移。
(3) 数据异质性：与其他联邦学习一样，每个客户端在联邦轮次之间基于异质数据的多个局部梯度步骤可能导致有偏模型。</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使用集成学习方法提炼客户端的集体智慧。
(2) 通过最大化熵原则选择权重，以最佳代表客户端策略的相对优点。
(3) 通过相对于联邦策略和本地数据集的正则化客户端策略来解决数据异质性。</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115 / 125 </a:t>
            </a:r>
            <a:endParaRPr lang="en-US" dirty="0"/>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299127" y="1063326"/>
            <a:ext cx="6098192"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{'datasets': ['Multi-Agent Mujoco (MA-Mujoco)', 'Bi-DexHands'], 'performance': ['MADPO在两个具有各种异构场景的挑战性多智能体任务中优于最先进的顺序更新方法。', '在MA-Mujoco和Bi-DexHands上的广泛实验表明，提出的方法在样本效率和性能上均优于现有方法。']}</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8 / 125 </a:t>
            </a:r>
            <a:endParaRPr lang="en-US" dirty="0"/>
          </a:p>
        </p:txBody>
      </p:sp>
    </p:spTree>
  </p:cSld>
  <p:clrMapOvr>
    <a:masterClrMapping/>
  </p:clrMapOvr>
</p:sld>
</file>

<file path=ppt/slides/slide1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299127" y="1063326"/>
            <a:ext cx="6098192"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{'datasets': ['MuJoCo环境', '真实世界数据集（如TurtleBot机器人）'], 'performance': 'FEDORA在各种复杂的连续控制环境和真实世界数据集中显著优于其他方法，包括在组合数据池上的离线RL。'}</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116 / 125 </a:t>
            </a:r>
            <a:endParaRPr lang="en-US" dirty="0"/>
          </a:p>
        </p:txBody>
      </p:sp>
    </p:spTree>
  </p:cSld>
  <p:clrMapOvr>
    <a:masterClrMapping/>
  </p:clrMapOvr>
</p:sld>
</file>

<file path=ppt/slides/slide1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[38]</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Yang Dai, Oubo Ma, Longfei Zhang, Xingxing Liang, Shengchao Hu, Mengzhu Wang, Shouling Ji, Jincai Huang, and Li Shen, "Is Mamba Compatible with Trajectory Optimization in Offline Reinforcement Learning?," in Proceedings of the Conference on Neural Information Processing Systems (NeurIPS), 2024, pp. 1-29.</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Is Mamba Compatible with Trajectory Optimization in Offline Reinforcement Learning</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117 / 125 </a:t>
            </a:r>
            <a:endParaRPr lang="en-US" dirty="0"/>
          </a:p>
        </p:txBody>
      </p:sp>
    </p:spTree>
  </p:cSld>
  <p:clrMapOvr>
    <a:masterClrMapping/>
  </p:clrMapOvr>
</p:sld>
</file>

<file path=ppt/slides/slide1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针对在离线强化学习中，基于Transformer的轨迹优化方法表现出色，但由于参数量庞大和扩展性受限，难以在计算资源有限的场景（如机器人和无人机）中应用。：
(1) 长序列会带来很大的计算开销，而DeMa对序列的关注程度近似呈指数衰减，无法带来性能提升。
(2) Decision Transformer (DT) 的注意力机制无法有效捕获局部关联，使其不适合用于强化学习。
(3) 注意力机制的计算需求随输入长度呈二次增长，严重限制了其可扩展性。</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提出类似Transformer的DeMa，替代RNN式DeMa以提高效率和性能。
(2) 发现隐藏的注意力机制是DeMa成功的关键，可与其他残差结构配合且无需位置嵌入。
(3) 使用新颖的线性时间序列模型Mamba，在长序列上能以更少参数达到与Transformer相当的效果。</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118 / 125 </a:t>
            </a:r>
            <a:endParaRPr lang="en-US" dirty="0"/>
          </a:p>
        </p:txBody>
      </p:sp>
    </p:spTree>
  </p:cSld>
  <p:clrMapOvr>
    <a:masterClrMapping/>
  </p:clrMapOvr>
</p:sld>
</file>

<file path=ppt/slides/slide1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299127" y="1063326"/>
            <a:ext cx="6098192"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{'datasets': ['Atari', 'MuJoCo'], 'performance': {'Atari': 'DeMa以30%更少的参数超越Decision Transformer。', 'MuJoCo': 'DeMa仅用四分之一的参数就超过DT。'}}</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119 / 125 </a:t>
            </a:r>
            <a:endParaRPr lang="en-US" dirty="0"/>
          </a:p>
        </p:txBody>
      </p:sp>
    </p:spTree>
  </p:cSld>
  <p:clrMapOvr>
    <a:masterClrMapping/>
  </p:clrMapOvr>
</p:sld>
</file>

<file path=ppt/slides/slide1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[39]</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Di Zhang, Bowen Lv, Hai Zhang, Feifan Yang, Junqiao Zhao, Hang Yu, Chang Huang, Hongtu Zhou, Chen Ye, and changjun jiang, "Focus On What Matters: Separated Models For Visual-Based RL Generalization," in Proceedings of the Conference on Neural Information Processing Systems (NeurIPS), 2024, pp. 1-27.</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Focus On What Matters Separated Models For Visual-Based RL Generalization</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120 / 125 </a:t>
            </a:r>
            <a:endParaRPr lang="en-US" dirty="0"/>
          </a:p>
        </p:txBody>
      </p:sp>
    </p:spTree>
  </p:cSld>
  <p:clrMapOvr>
    <a:masterClrMapping/>
  </p:clrMapOvr>
</p:sld>
</file>

<file path=ppt/slides/slide1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针对视觉基础的强化学习（Visual-Based Reinforcement Learning, RL）在未见环境中的泛化能力：
(1) 视觉基础的RL算法容易在训练观察上过拟合，限制了其在部署场景中的应用。
(2) 使用图像重建作为辅助任务可能会加剧对任务无关特征的过拟合，从而削弱泛化能力。
(3) 在视觉观察中提取任务相关特征以改善泛化的潜力未被充分探索。</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引入SMG（Separated Models for Generalization），一种利用图像重建进行泛化的新方法，通过两个模型分支分别从视觉观察中提取任务相关和任务无关的表示。
(2) 设计了两个额外的损失函数来引导智能体在不同场景下关注任务相关区域，从而避免过拟合。
(3) 通过分离模型框架和精心设计的重建路径，避免了单模型结构中固有的对任务无关特征的过拟合风险。</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121 / 125 </a:t>
            </a:r>
            <a:endParaRPr lang="en-US" dirty="0"/>
          </a:p>
        </p:txBody>
      </p:sp>
    </p:spTree>
  </p:cSld>
  <p:clrMapOvr>
    <a:masterClrMapping/>
  </p:clrMapOvr>
</p:sld>
</file>

<file path=ppt/slides/slide1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299127" y="1063326"/>
            <a:ext cx="6098192"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{'dataset_environment': ['DMControl（DeepMind Control Suite）', '机器人操作任务（peg-in-box和reach）'], 'performance': ['在DMControl的video-background设置中，SMG在五个任务中的表现优于所有基线方法，特别是在video-hard设置中，SMG的表现比第二好的方法提高了超过160。', '在机器人操作任务peg-in-box中，SMG在所有评估设置中表现优异，平均比第二好的方法提高了102%。', '在reach任务中，SMG也展示了稳定和卓越的性能，平均比第二好的方法提高了38%。']}</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122 / 125 </a:t>
            </a:r>
            <a:endParaRPr lang="en-US" dirty="0"/>
          </a:p>
        </p:txBody>
      </p:sp>
    </p:spTree>
  </p:cSld>
  <p:clrMapOvr>
    <a:masterClrMapping/>
  </p:clrMapOvr>
</p:sld>
</file>

<file path=ppt/slides/slide1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[40]</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Fanqi Kong, Yizhe Huang, Song-Chun Zhu, Siyuan Qi, and Xue Feng, "Learning to Balance Altruism and Self-interest Based on Empathy in Mixed-Motive Games," in Proceedings of the Conference on Neural Information Processing Systems (NeurIPS), 2024, pp. 1-24.</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Learning to Balance Altruism and Self-interest Based on Empathy in Mixed-Motive Games</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123 / 125 </a:t>
            </a:r>
            <a:endParaRPr lang="en-US" dirty="0"/>
          </a:p>
        </p:txBody>
      </p:sp>
    </p:spTree>
  </p:cSld>
  <p:clrMapOvr>
    <a:masterClrMapping/>
  </p:clrMapOvr>
</p:sld>
</file>

<file path=ppt/slides/slide1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针对在现实世界的多智能体场景中，常常涉及混合动机，需要既能进行利他合作又能自我保护以防止被利用的智能体。然而，现有的方法往往难以同时实现这两个目标。：
(1) 现有方法难以在混合动机游戏中同时实现利他合作和自我保护。
(2) 集中式训练与分散式执行（CTDE, Centralized Training and Decentralized Execution）方法在混合动机游戏中不切实际。
(3) 单纯以分散方式训练自利智能体可能收敛到局部最优，无法最大化个体利益。</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提出LASE（基于共情学习平衡利他与自利），一种分布式多智能体强化学习算法，通过礼物交换促进利他合作，同时避免被其他智能体利用。
(2) LASE通过反事实推理估计社交关系，动态调整给其他智能体的礼物分配。
(3) 引入视角采取模块，通过将LASE的局部观察转换为其他智能体的模拟观察，预测其他智能体的策略。</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124 / 125 </a:t>
            </a:r>
            <a:endParaRPr lang="en-US" dirty="0"/>
          </a:p>
        </p:txBody>
      </p:sp>
    </p:spTree>
  </p:cSld>
  <p:clrMapOvr>
    <a:masterClrMapping/>
  </p:clrMapOvr>
</p:sld>
</file>

<file path=ppt/slides/slide1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299127" y="1063326"/>
            <a:ext cx="6098192"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{'datasets': ['迭代囚徒困境（IPD）', '硬币游戏（Coingame）', '清理游戏（Cleanup）', '顺序猎鹿游戏（SSH）', '顺序雪堆游戏（SSG）'], 'performance': ['在IPD中，LASE智能体以约93%的概率合作，集体奖励高。', '在SSH和SSG中，LASE几乎达到总奖励的上限。', '在Coingame和Cleanup中，LASE有效避免了次优均衡。', 'LASE在扩展的Cleanup和SSG中展示了处理更复杂环境的能力。']}</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125 / 125 </a:t>
            </a:r>
            <a:endParaRPr lang="en-US" dirty="0"/>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[2]</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Shohei Taniguchi, Keno Harada, Gouki Minegishi, Yuta Oshima, Seong Cheol Jeong, Go Nagahara, Tomoshi Iiyama, Masahiro Suzuki, Yusuke Iwasawa, and Yutaka Matsuo, "ADOPT: Modified Adam Can Converge with Any $\beta_2$ with the Optimal Rate," in Proceedings of the Conference on Neural Information Processing Systems (NeurIPS), 2024, pp. 1-37.</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ADOPT Modified Adam Can Converge with Any $beta_2$ with the Optimal Rate</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9 / 125 </a:t>
            </a:r>
            <a:endParaRPr lang="en-US" dirty="0"/>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针对Adam优化算法在深度学习中的流行性及其理论上的非收敛性问题：
(1) Adam算法在理论上不收敛，除非以问题依赖的方式选择超参数β2
(2) 现有的尝试修复Adam非收敛性的方法（如AMSGrad）需要不切实际的假设，即梯度噪声是均匀有界的
(3) 在梯度估计中使用无界噪声（如高斯噪声）时，有界噪声假设经常被违反</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通过从第二矩估计中移除当前梯度，消除第二矩估计与当前梯度之间的相关性
(2) 改变动量更新和第二矩估计归一化的顺序，以解决Adam式动量导致的非收敛性问题
(3) 提出新的自适应梯度方法ADOPT，无需依赖特定的超参数选择和强假设，即可实现最优收敛率</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10 / 125 </a:t>
            </a:r>
            <a:endParaRPr lang="en-US" dirty="0"/>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299127" y="1063326"/>
            <a:ext cx="6098192"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{'datasets': ['MNIST', 'CIFAR-10', 'ImageNet', 'OpenWebText'], 'performance': {'MNIST': 'ADOPT在训练和测试准确率上略优于Adam、AMSGrad和AdaShift', 'CIFAR-10': 'ADOPT在ResNet-18上的测试准确率收敛速度略快于Adam', 'ImageNet': 'ADOPT在SwinTransformer上的Top-1准确率优于AdamW和AMSGrad', 'OpenWebText': '在小批量情况下，ADOPT能够稳定训练，而Adam在训练早期会出现损失峰值并无法收敛'}}</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11 / 125 </a:t>
            </a:r>
            <a:endParaRPr lang="en-US" dirty="0"/>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[3]</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Alessio Russo and Filippo Vannella, "Multi-Reward Best Policy Identification," in Proceedings of the Conference on Neural Information Processing Systems (NeurIPS), 2024, pp. 1-80.</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Multi-Reward Best Policy Identification</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12 / 125 </a:t>
            </a:r>
            <a:endParaRPr lang="en-US" dirty="0"/>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针对多奖励最佳策略识别（MR-BPI）问题旨在在给定奖励集合R下，以最小样本复杂度和预设置信度找出对所有奖励都最优的策略。：
(1) 设计奖励函数需要反复进行大量的奖励工程。
(2) 奖励信号不一定是标量，智能体可能需要在一组奖励函数上同时取得良好表现。
(3) 当前文献中对该问题研究较少，相关场景如无奖励强化学习、无监督强化学习和多目标强化学习等，均未直接解决多奖励纯探索问题。</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推导任何可能正确（PC）算法在此设定下样本复杂度的实例相关下界。
(2) 通过求解困难的非凸优化问题并设计凸近似，得到达到最小样本复杂度的最优探索策略。
(3) 提出MR-NaS算法，在困难的表格环境中表现竞争，并将该方法扩展到深度强化学习场景，提出DBMR-BPI实现无模型的多奖励探索。</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13 / 125 </a:t>
            </a:r>
            <a:endParaRPr lang="en-US" dirty="0"/>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299127" y="1063326"/>
            <a:ext cx="6098192"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{'datasets_environments': ['Riverswim', 'Forked Riverswim', 'DoubleChain', 'NArms'], 'performance': 'MR-NaS能高效识别各奖励下的最优策略，并在奖励集足够多样时泛化到未见的奖励。DBMR-BPI在DeepMind BSuite等具有挑战性的环境以及无线网络控制任务上与最先进方法竞争。'}</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14 / 125 </a:t>
            </a:r>
            <a:endParaRPr lang="en-US" dirty="0"/>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[4]</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Roland Stolz, Hanna Krasowski, Jakob Thumm, Michael Eichelbeck, Philipp Gassert, and Matthias Althoff, "Excluding the Irrelevant: Focusing Reinforcement Learning through Continuous Action Masking," in Proceedings of the Conference on Neural Information Processing Systems (NeurIPS), 2024, pp. 1-28.</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Excluding the Irrelevant Focusing Reinforcement Learning through Continuous Action Masking</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15 / 125 </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a:extLst>
              <a:ext uri="{FF2B5EF4-FFF2-40B4-BE49-F238E27FC236}">
                <a16:creationId xmlns:a16="http://schemas.microsoft.com/office/drawing/2014/main" id="{64E91132-4506-48BB-AEB3-C95EF7A9ED89}"/>
              </a:ext>
            </a:extLst>
          </p:cNvPr>
          <p:cNvSpPr txBox="1">
            <a:spLocks noChangeArrowheads="1"/>
          </p:cNvSpPr>
          <p:nvPr/>
        </p:nvSpPr>
        <p:spPr bwMode="auto">
          <a:xfrm>
            <a:off x="2415381" y="606438"/>
            <a:ext cx="7272337" cy="914400"/>
          </a:xfrm>
          <a:prstGeom prst="rect">
            <a:avLst/>
          </a:prstGeom>
          <a:noFill/>
          <a:ln w="9525">
            <a:noFill/>
            <a:miter lim="800000"/>
            <a:headEnd/>
            <a:tailEnd/>
          </a:ln>
          <a:effectLst/>
        </p:spPr>
        <p:txBody>
          <a:bodyPr>
            <a:spAutoFit/>
          </a:bodyPr>
          <a:lstStyle/>
          <a:p>
            <a:pPr algn="ctr">
              <a:defRPr/>
            </a:pPr>
            <a:r>
              <a:rPr lang="en-US" altLang="zh-CN" sz="5400" b="1" dirty="0">
                <a:effectLst>
                  <a:outerShdw blurRad="38100" dist="38100" dir="2700000" algn="tl">
                    <a:srgbClr val="C0C0C0"/>
                  </a:outerShdw>
                </a:effectLst>
                <a:ea typeface="黑体" pitchFamily="49" charset="-122"/>
                <a:cs typeface="Times New Roman" pitchFamily="18" charset="0"/>
              </a:rPr>
              <a:t>Layout</a:t>
            </a:r>
            <a:endParaRPr lang="zh-CN" altLang="en-US" sz="5400" b="1" dirty="0">
              <a:effectLst>
                <a:outerShdw blurRad="38100" dist="38100" dir="2700000" algn="tl">
                  <a:srgbClr val="C0C0C0"/>
                </a:outerShdw>
              </a:effectLst>
              <a:ea typeface="黑体" pitchFamily="49" charset="-122"/>
              <a:cs typeface="Times New Roman" pitchFamily="18" charset="0"/>
            </a:endParaRPr>
          </a:p>
        </p:txBody>
      </p:sp>
      <p:sp>
        <p:nvSpPr>
          <p:cNvPr id="4" name="Text Box 3">
            <a:extLst>
              <a:ext uri="{FF2B5EF4-FFF2-40B4-BE49-F238E27FC236}">
                <a16:creationId xmlns:a16="http://schemas.microsoft.com/office/drawing/2014/main" id="{65563DB5-6CA5-4699-821B-FE7F3E3291D2}"/>
              </a:ext>
            </a:extLst>
          </p:cNvPr>
          <p:cNvSpPr txBox="1">
            <a:spLocks noChangeArrowheads="1"/>
          </p:cNvSpPr>
          <p:nvPr/>
        </p:nvSpPr>
        <p:spPr bwMode="auto">
          <a:xfrm>
            <a:off x="0" y="1557338"/>
            <a:ext cx="12144375" cy="2492375"/>
          </a:xfrm>
          <a:prstGeom prst="rect">
            <a:avLst/>
          </a:prstGeom>
          <a:noFill/>
          <a:ln>
            <a:noFill/>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en-US" altLang="zh-CN" sz="2400" b="1" dirty="0">
              <a:solidFill>
                <a:srgbClr val="000099"/>
              </a:solidFill>
              <a:latin typeface="Times New Roman" panose="02020603050405020304" pitchFamily="18" charset="0"/>
            </a:endParaRPr>
          </a:p>
          <a:p>
            <a:pPr eaLnBrk="1" hangingPunct="1">
              <a:lnSpc>
                <a:spcPct val="150000"/>
              </a:lnSpc>
              <a:spcBef>
                <a:spcPct val="0"/>
              </a:spcBef>
              <a:buFontTx/>
              <a:buNone/>
              <a:defRPr/>
            </a:pPr>
            <a:endParaRPr lang="en-US" altLang="zh-CN" sz="2400" b="1" dirty="0">
              <a:effectLst>
                <a:outerShdw blurRad="38100" dist="38100" dir="2700000" algn="tl">
                  <a:srgbClr val="000000">
                    <a:alpha val="43137"/>
                  </a:srgbClr>
                </a:outerShdw>
              </a:effectLst>
              <a:latin typeface="Times New Roman" panose="02020603050405020304" pitchFamily="18" charset="0"/>
            </a:endParaRPr>
          </a:p>
          <a:p>
            <a:pPr marL="342900" indent="-342900" eaLnBrk="1" hangingPunct="1">
              <a:spcBef>
                <a:spcPct val="0"/>
              </a:spcBef>
              <a:defRPr/>
            </a:pPr>
            <a:endParaRPr lang="en-US" altLang="zh-CN" sz="2400" b="1" dirty="0">
              <a:effectLst>
                <a:outerShdw blurRad="38100" dist="38100" dir="2700000" algn="tl">
                  <a:srgbClr val="000000">
                    <a:alpha val="43137"/>
                  </a:srgbClr>
                </a:outerShdw>
              </a:effectLst>
              <a:latin typeface="Times New Roman" panose="02020603050405020304" pitchFamily="18" charset="0"/>
            </a:endParaRPr>
          </a:p>
          <a:p>
            <a:pPr marL="342900" indent="-342900" eaLnBrk="1" hangingPunct="1">
              <a:spcBef>
                <a:spcPct val="0"/>
              </a:spcBef>
              <a:defRPr/>
            </a:pPr>
            <a:endParaRPr lang="en-US" altLang="zh-CN" sz="2400" b="1" dirty="0">
              <a:effectLst>
                <a:outerShdw blurRad="38100" dist="38100" dir="2700000" algn="tl">
                  <a:srgbClr val="000000">
                    <a:alpha val="43137"/>
                  </a:srgbClr>
                </a:outerShdw>
              </a:effectLst>
              <a:latin typeface="Times New Roman" panose="02020603050405020304" pitchFamily="18" charset="0"/>
            </a:endParaRPr>
          </a:p>
          <a:p>
            <a:pPr marL="342900" indent="-342900" eaLnBrk="1" hangingPunct="1">
              <a:spcBef>
                <a:spcPct val="0"/>
              </a:spcBef>
              <a:defRPr/>
            </a:pPr>
            <a:endParaRPr lang="en-US" altLang="zh-CN" sz="2400" dirty="0">
              <a:latin typeface="Times New Roman" panose="02020603050405020304" pitchFamily="18" charset="0"/>
            </a:endParaRPr>
          </a:p>
          <a:p>
            <a:pPr eaLnBrk="1" hangingPunct="1">
              <a:spcBef>
                <a:spcPct val="0"/>
              </a:spcBef>
              <a:buFontTx/>
              <a:buNone/>
              <a:defRPr/>
            </a:pPr>
            <a:endParaRPr lang="en-US" altLang="zh-CN" sz="2400" dirty="0">
              <a:latin typeface="Times New Roman" panose="02020603050405020304" pitchFamily="18" charset="0"/>
            </a:endParaRPr>
          </a:p>
        </p:txBody>
      </p:sp>
      <p:sp>
        <p:nvSpPr>
          <p:cNvPr id="3" name="文本框 2">
            <a:extLst>
              <a:ext uri="{FF2B5EF4-FFF2-40B4-BE49-F238E27FC236}">
                <a16:creationId xmlns:a16="http://schemas.microsoft.com/office/drawing/2014/main" id="{E7DBEC45-F882-C501-6FAA-FF33A672E031}"/>
              </a:ext>
            </a:extLst>
          </p:cNvPr>
          <p:cNvSpPr txBox="1"/>
          <p:nvPr/>
        </p:nvSpPr>
        <p:spPr>
          <a:xfrm>
            <a:off x="119336" y="1488114"/>
            <a:ext cx="11665296" cy="5016758"/>
          </a:xfrm>
          <a:prstGeom prst="rect">
            <a:avLst/>
          </a:prstGeom>
          <a:noFill/>
        </p:spPr>
        <p:txBody>
          <a:bodyPr wrap="square">
            <a:spAutoFit/>
          </a:bodyPr>
          <a:lstStyle/>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	Smith MO, Wellman MP. Co‑Learning Empirical Games &amp; World Models[C]// Proceedings of the 1st Reinforcement Learning Conference (RL Conference 2024). 2024: 1‑15.</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	Jeong W, Min S. Improving Thompson Sampling via Information Relaxation for Budgeted Multi‑armed Bandits[C]// Proceedings of the 1st Reinforcement Learning Conference (RL Conference 2024). 2024: 16‑28.</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	Wu S,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Amini</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AA. Graph Neural Thompson Sampling[C]// Proceedings of the 1st Reinforcement Learning Conference (RL Conference 2024). 2024: 29‑63.</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[4].	Wang J, Wang K, Li Y, et al.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JoinGym</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An Efficient Join Order Selection Environment[C]// Proceedings of the 1st Reinforcement Learning Conference (RL Conference 2024). 2024: 64‑91.</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[5].	Raffin A,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Sigaud</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O,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Kober</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J, et al. An Open‑Loop Baseline for Reinforcement Learning Locomotion Tasks[C]// Proceedings of the 1st Reinforcement Learning Conference (RL Conference 2024). 2024: 92‑107.</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[6].	Avalos R,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Bargiacchi</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E,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Nowé</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 et al. Online Planning in POMDPs with State‑Requests[C]// Proceedings of the 1st Reinforcement Learning Conference (RL Conference 2024). 2024: 108‑129.</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[7].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Almuzairee</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 Hansen N, Christensen HI. A Recipe for Unbounded Data Augmentation in Visual Reinforcement Learning[C]// Proceedings of the 1st Reinforcement Learning Conference (RL Conference 2024). 2024: 130‑157.</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[8].	Moss RJ, Corso A,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Caers</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J, et al.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BetaZero</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Belief‑State Planning for Long‑Horizon POMDPs using Learned Approximations[C]// Proceedings of the 1st Reinforcement Learning Conference (RL Conference 2024). 2024: 158‑181.</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[9].	Huang A,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Ghavamzadeh</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M, Jiang N, et al. Non‑adaptive Online Finetuning for Offline Reinforcement Learning[C]// Proceedings of the 1st Reinforcement Learning Conference (RL Conference 2024). 2024: 182‑197.</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[10].Corrado NE, Qu Y,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Balis</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JU, et al. Guided Data Augmentation for Offline Reinforcement Learning and Imitation Learning[C]// Proceedings of the 1st Reinforcement Learning Conference (RL Conference 2024). 2024: 198‑215.</a:t>
            </a:r>
          </a:p>
        </p:txBody>
      </p:sp>
      <p:sp>
        <p:nvSpPr>
          <p:cNvPr id="2" name="页脚占位符 1">
            <a:extLst>
              <a:ext uri="{FF2B5EF4-FFF2-40B4-BE49-F238E27FC236}">
                <a16:creationId xmlns:a16="http://schemas.microsoft.com/office/drawing/2014/main" id="{1E1FAE4F-C3FB-2722-CC44-A7A5439CD480}"/>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2 / 125</a:t>
            </a:r>
            <a:endParaRPr lang="en-US" dirty="0"/>
          </a:p>
        </p:txBody>
      </p:sp>
    </p:spTree>
    <p:extLst>
      <p:ext uri="{BB962C8B-B14F-4D97-AF65-F5344CB8AC3E}">
        <p14:creationId xmlns:p14="http://schemas.microsoft.com/office/powerpoint/2010/main" val="1139403107"/>
      </p:ext>
    </p:extLst>
  </p:cSld>
  <p:clrMapOvr>
    <a:masterClrMapping/>
  </p:clrMapOvr>
  <p:transition/>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在强化学习（RL）中，连续动作空间通常被定义为多维区间。虽然区间通常能很好地反映任务的行动边界，但由于通常较大的全局动作空间导致频繁探索无关动作，这给学习带来了挑战。然而，少量的任务知识足以识别出显著较小的状态特定相关动作集。将学习集中在这些相关动作上可以显著提高训练效率和效果。：
(1) 全局动作空间大导致频繁探索无关动作；
(2) 频繁探索无关动作可能引入不必要的成本，导致收敛缓慢，甚至阻止代理学习合适的策略；
(3) 离散化连续空间可能阻止学习最优策略，且模拟现实世界系统计算成本高，开发RL代理通常需要额外的现实世界训练。</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通过连续动作屏蔽方法，将动作空间精确映射到状态依赖的相关动作集，确保仅执行相关动作；
(2) 引入三种连续动作屏蔽方法：生成器屏蔽、射线屏蔽和分布屏蔽；
(3) 利用凸集表示相关动作集，如多面体或zonotopes，扩展连续动作屏蔽的适用性到表达性凸相关动作集。</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16 / 125 </a:t>
            </a:r>
            <a:endParaRPr lang="en-US" dirty="0"/>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299127" y="1063326"/>
            <a:ext cx="6098192"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{'datasets_environments': ['Seeker Reach-Avoid环境', '2D Quadrotor环境', '3D Quadrotor环境', 'Mujoco Walker2D环境'], 'performance': ['Seeker Reach-Avoid环境：生成器屏蔽和分布屏蔽实现最高最终奖励；', '2D Quadrotor环境：射线屏蔽、生成器屏蔽和动作替换实现最高奖励；', '3D Quadrotor环境：生成器屏蔽收敛最快，但最终奖励与射线屏蔽和动作替换相似；', 'Walker2D环境：射线屏蔽优于生成器屏蔽，动作替换表现显著较差，PPO基线未学习有意义的策略。']}</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17 / 125 </a:t>
            </a:r>
            <a:endParaRPr lang="en-US" dirty="0"/>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[5]</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Pietro Mazzaglia, Tim Verbelen, Bart Dhoedt, Aaron Courville, and Sai Rajeswar, "GenRL: Multimodal-foundation world models for generalization in embodied agents," in Proceedings of the Conference on Neural Information Processing Systems (NeurIPS), 2024, pp. 1-27.</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GenRL Multimodal-foundation world models for generalization in embodied agents</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18 / 125 </a:t>
            </a:r>
            <a:endParaRPr lang="en-US" dirty="0"/>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针对GenRL框架通过多模态基础世界模型（MFWMs）将基础模型的视频-语言空间与生成世界模型的潜在空间连接和对齐，仅需视觉数据即可实现。：
(1) 学习通用型体现代理（embodied agents）以解决不同领域的多种任务是一个长期存在的问题。
(2) 强化学习（RL）难以扩展，因为它需要为每个任务设计复杂的奖励机制。
(3) 当前的基础视觉语言模型（VLMs）通常需要微调或其他适应措施才能在体现上下文中采用，由于显著的领域差距。
(4) 在这些领域中缺乏多模态数据是开发体现应用基础模型的障碍。</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提出多模态基础世界模型（MFWMs），能够连接和对齐基础VLMs的表示与生成世界模型的潜在空间，无需任何语言注释。
(2) 引入一个RL目标，通过在潜在空间中匹配提示，使代理能够在想象中学习完成指定任务。
(3) 通过引入无数据策略学习策略，为使用生成世界模型的基础策略学习奠定了基础。</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19 / 125 </a:t>
            </a:r>
            <a:endParaRPr lang="en-US" dirty="0"/>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299127" y="1063326"/>
            <a:ext cx="6098192"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{'dataset_environment': '在运动和操作领域的多任务基准测试中', 'performance': 'GenRL能够从语言和视觉提示中实现多任务泛化。'}</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20 / 125 </a:t>
            </a:r>
            <a:endParaRPr lang="en-US" dirty="0"/>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[6]</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Erdi Sayar, Giovanni Iacca, Ozgur S. Oguz, and Alois Knoll, "Diffusion-based Curriculum Reinforcement Learning," in Proceedings of the Conference on Neural Information Processing Systems (NeurIPS), 2024, pp. 1-31.</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Diffusion-based Curriculum Reinforcement Learning</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21 / 125 </a:t>
            </a:r>
            <a:endParaRPr lang="en-US" dirty="0"/>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针对基于扩散的课程强化学习（Diffusion-based Curriculum Reinforcement Learning, DiCuRL）利用条件扩散模型生成课程目标，通过结合Q函数和基于对抗内在动机（Adversarial Intrinsic Motivation, AIM）的可训练奖励函数，有效引导智能体在没有领域知识的情况下学习。：
(1) 现有课程强化学习方法在缺乏领域知识时难以高效引导智能体达到期望结果。
(2) 在复杂环境中，现有方法难以生成合适的中间目标。
(3) 高维数据环境下，AIM奖励可能表现不佳，影响课程目标的生成。</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使用条件扩散模型动态生成课程目标，结合Q函数和AIM奖励函数，确保目标既具挑战性又可实现。
(2) 通过扩散模型固有的噪声和去噪机制促进探索。
(3) 采用最小成本最大流算法从扩散模型生成的课程目标集中选择最优目标。</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22 / 125 </a:t>
            </a:r>
            <a:endParaRPr lang="en-US" dirty="0"/>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299127" y="1063326"/>
            <a:ext cx="6098192"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{'datasets_environments': ['PointUMaze', 'PointNMaze', 'PointSpiralMaze', 'FetchPush', 'FetchPickAndPlace'], 'performance': {'PointUMaze': '28333 ± 3036 timesteps to reach success rate 1.0', 'PointNMaze': '108428 ± 34718 timesteps to reach success rate 1.0', 'PointSpiralMaze': '305833 ± 43225 timesteps to reach success rate 1.0', 'FetchPush': 'Achieves higher success rate compared to HGG and HER', 'FetchPickAndPlace': 'Achieves higher success rate compared to HGG and HER'}}</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23 / 125 </a:t>
            </a:r>
            <a:endParaRPr lang="en-US" dirty="0"/>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[7]</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Arko Banerjee, Kia Rahmani, Joydeep Biswas, and Isil Dillig, "Dynamic Model Predictive Shielding for Provably Safe Reinforcement Learning," in Proceedings of the Conference on Neural Information Processing Systems (NeurIPS), 2024, pp. 1-29.</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Dynamic Model Predictive Shielding for Provably Safe Reinforcement Learning</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24 / 125 </a:t>
            </a:r>
            <a:endParaRPr lang="en-US" dirty="0"/>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针对Dynamic Model Predictive Shielding (DMPS) 是一种在保证安全的同时优化强化学习目标的方法。：
(1) 现有的Model Predictive Shielding (MPS)方法由于备份策略的保守性和任务无关性，常常阻碍任务进展。
(2) 备份策略与主要任务目标不一致，经常提出虽然安全但阻碍任务完成进展的行动。
(3) 恢复阶段的MPS经常抑制学习过程，并产生高恢复遗憾。</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DMPS采用局部规划器动态选择安全恢复行动，以最大化短期进展和长期奖励。
(2) 规划器和神经策略在DMPS中扮演协同角色，规划器利用神经策略估计长期奖励，而神经策略则从规划器的恢复计划中学习。
(3) DMPS保证训练期间和训练后的安全性，恢复遗憾有界，并随规划视野深度呈指数级减少。</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25 / 125 </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a:extLst>
              <a:ext uri="{FF2B5EF4-FFF2-40B4-BE49-F238E27FC236}">
                <a16:creationId xmlns:a16="http://schemas.microsoft.com/office/drawing/2014/main" id="{64E91132-4506-48BB-AEB3-C95EF7A9ED89}"/>
              </a:ext>
            </a:extLst>
          </p:cNvPr>
          <p:cNvSpPr txBox="1">
            <a:spLocks noChangeArrowheads="1"/>
          </p:cNvSpPr>
          <p:nvPr/>
        </p:nvSpPr>
        <p:spPr bwMode="auto">
          <a:xfrm>
            <a:off x="2415381" y="606438"/>
            <a:ext cx="7272337" cy="914400"/>
          </a:xfrm>
          <a:prstGeom prst="rect">
            <a:avLst/>
          </a:prstGeom>
          <a:noFill/>
          <a:ln w="9525">
            <a:noFill/>
            <a:miter lim="800000"/>
            <a:headEnd/>
            <a:tailEnd/>
          </a:ln>
          <a:effectLst/>
        </p:spPr>
        <p:txBody>
          <a:bodyPr>
            <a:spAutoFit/>
          </a:bodyPr>
          <a:lstStyle/>
          <a:p>
            <a:pPr algn="ctr">
              <a:defRPr/>
            </a:pPr>
            <a:r>
              <a:rPr lang="en-US" altLang="zh-CN" sz="5400" b="1" dirty="0">
                <a:effectLst>
                  <a:outerShdw blurRad="38100" dist="38100" dir="2700000" algn="tl">
                    <a:srgbClr val="C0C0C0"/>
                  </a:outerShdw>
                </a:effectLst>
                <a:ea typeface="黑体" pitchFamily="49" charset="-122"/>
                <a:cs typeface="Times New Roman" pitchFamily="18" charset="0"/>
              </a:rPr>
              <a:t>Layout</a:t>
            </a:r>
            <a:endParaRPr lang="zh-CN" altLang="en-US" sz="5400" b="1" dirty="0">
              <a:effectLst>
                <a:outerShdw blurRad="38100" dist="38100" dir="2700000" algn="tl">
                  <a:srgbClr val="C0C0C0"/>
                </a:outerShdw>
              </a:effectLst>
              <a:ea typeface="黑体" pitchFamily="49" charset="-122"/>
              <a:cs typeface="Times New Roman" pitchFamily="18" charset="0"/>
            </a:endParaRPr>
          </a:p>
        </p:txBody>
      </p:sp>
      <p:sp>
        <p:nvSpPr>
          <p:cNvPr id="4" name="Text Box 3">
            <a:extLst>
              <a:ext uri="{FF2B5EF4-FFF2-40B4-BE49-F238E27FC236}">
                <a16:creationId xmlns:a16="http://schemas.microsoft.com/office/drawing/2014/main" id="{65563DB5-6CA5-4699-821B-FE7F3E3291D2}"/>
              </a:ext>
            </a:extLst>
          </p:cNvPr>
          <p:cNvSpPr txBox="1">
            <a:spLocks noChangeArrowheads="1"/>
          </p:cNvSpPr>
          <p:nvPr/>
        </p:nvSpPr>
        <p:spPr bwMode="auto">
          <a:xfrm>
            <a:off x="0" y="1557338"/>
            <a:ext cx="12144375" cy="2492375"/>
          </a:xfrm>
          <a:prstGeom prst="rect">
            <a:avLst/>
          </a:prstGeom>
          <a:noFill/>
          <a:ln>
            <a:noFill/>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en-US" altLang="zh-CN" sz="2400" b="1" dirty="0">
              <a:solidFill>
                <a:srgbClr val="000099"/>
              </a:solidFill>
              <a:latin typeface="Times New Roman" panose="02020603050405020304" pitchFamily="18" charset="0"/>
            </a:endParaRPr>
          </a:p>
          <a:p>
            <a:pPr eaLnBrk="1" hangingPunct="1">
              <a:lnSpc>
                <a:spcPct val="150000"/>
              </a:lnSpc>
              <a:spcBef>
                <a:spcPct val="0"/>
              </a:spcBef>
              <a:buFontTx/>
              <a:buNone/>
              <a:defRPr/>
            </a:pPr>
            <a:endParaRPr lang="en-US" altLang="zh-CN" sz="2400" b="1" dirty="0">
              <a:effectLst>
                <a:outerShdw blurRad="38100" dist="38100" dir="2700000" algn="tl">
                  <a:srgbClr val="000000">
                    <a:alpha val="43137"/>
                  </a:srgbClr>
                </a:outerShdw>
              </a:effectLst>
              <a:latin typeface="Times New Roman" panose="02020603050405020304" pitchFamily="18" charset="0"/>
            </a:endParaRPr>
          </a:p>
          <a:p>
            <a:pPr marL="342900" indent="-342900" eaLnBrk="1" hangingPunct="1">
              <a:spcBef>
                <a:spcPct val="0"/>
              </a:spcBef>
              <a:defRPr/>
            </a:pPr>
            <a:endParaRPr lang="en-US" altLang="zh-CN" sz="2400" b="1" dirty="0">
              <a:effectLst>
                <a:outerShdw blurRad="38100" dist="38100" dir="2700000" algn="tl">
                  <a:srgbClr val="000000">
                    <a:alpha val="43137"/>
                  </a:srgbClr>
                </a:outerShdw>
              </a:effectLst>
              <a:latin typeface="Times New Roman" panose="02020603050405020304" pitchFamily="18" charset="0"/>
            </a:endParaRPr>
          </a:p>
          <a:p>
            <a:pPr marL="342900" indent="-342900" eaLnBrk="1" hangingPunct="1">
              <a:spcBef>
                <a:spcPct val="0"/>
              </a:spcBef>
              <a:defRPr/>
            </a:pPr>
            <a:endParaRPr lang="en-US" altLang="zh-CN" sz="2400" b="1" dirty="0">
              <a:effectLst>
                <a:outerShdw blurRad="38100" dist="38100" dir="2700000" algn="tl">
                  <a:srgbClr val="000000">
                    <a:alpha val="43137"/>
                  </a:srgbClr>
                </a:outerShdw>
              </a:effectLst>
              <a:latin typeface="Times New Roman" panose="02020603050405020304" pitchFamily="18" charset="0"/>
            </a:endParaRPr>
          </a:p>
          <a:p>
            <a:pPr marL="342900" indent="-342900" eaLnBrk="1" hangingPunct="1">
              <a:spcBef>
                <a:spcPct val="0"/>
              </a:spcBef>
              <a:defRPr/>
            </a:pPr>
            <a:endParaRPr lang="en-US" altLang="zh-CN" sz="2400" dirty="0">
              <a:latin typeface="Times New Roman" panose="02020603050405020304" pitchFamily="18" charset="0"/>
            </a:endParaRPr>
          </a:p>
          <a:p>
            <a:pPr eaLnBrk="1" hangingPunct="1">
              <a:spcBef>
                <a:spcPct val="0"/>
              </a:spcBef>
              <a:buFontTx/>
              <a:buNone/>
              <a:defRPr/>
            </a:pPr>
            <a:endParaRPr lang="en-US" altLang="zh-CN" sz="2400" dirty="0">
              <a:latin typeface="Times New Roman" panose="02020603050405020304" pitchFamily="18" charset="0"/>
            </a:endParaRPr>
          </a:p>
        </p:txBody>
      </p:sp>
      <p:sp>
        <p:nvSpPr>
          <p:cNvPr id="3" name="文本框 2">
            <a:extLst>
              <a:ext uri="{FF2B5EF4-FFF2-40B4-BE49-F238E27FC236}">
                <a16:creationId xmlns:a16="http://schemas.microsoft.com/office/drawing/2014/main" id="{E7DBEC45-F882-C501-6FAA-FF33A672E031}"/>
              </a:ext>
            </a:extLst>
          </p:cNvPr>
          <p:cNvSpPr txBox="1"/>
          <p:nvPr/>
        </p:nvSpPr>
        <p:spPr>
          <a:xfrm>
            <a:off x="119336" y="1488114"/>
            <a:ext cx="11665296" cy="5016758"/>
          </a:xfrm>
          <a:prstGeom prst="rect">
            <a:avLst/>
          </a:prstGeom>
          <a:noFill/>
        </p:spPr>
        <p:txBody>
          <a:bodyPr wrap="square">
            <a:spAutoFit/>
          </a:bodyPr>
          <a:lstStyle/>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[11].Lu M,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Aghaei</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M, Raj A, et al. Towards Principled, Practical Policy Gradient for Bandits and Tabular MDPs[C]// Proceedings of the 1st Reinforcement Learning Conference (RL Conference 2024). 2024: 216‑282.</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[12].Freed B, Wei T, Calandra R, et al. Unifying Model‑Based and Model‑Free Reinforcement Learning with Equivalent Policy Sets[C]// Proceedings of the 1st Reinforcement Learning Conference (RL Conference 2024). 2024: 283‑301.</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[13].</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Golowich</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N,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Moitra</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 The Role of Inherent Bellman Error in Offline Reinforcement Learning with Linear Function Approximation[C]// Proceedings of the 1st Reinforcement Learning Conference (RL Conference 2024). 2024: 302‑341.</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[14].Rudolph M, Chuck C, Black K, et al. Learning Action‑based Representations Using Invariance[C]// Proceedings of the 1st Reinforcement Learning Conference (RL Conference 2024). 2024: 342‑365.</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[15].</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Järnefelt</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O,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Kallel</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M,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D’Eramo</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C. Cyclicity‑Regularized Coordination Graphs[C]// Proceedings of the 1st Reinforcement Learning Conference (RL Conference 2024). 2024: 366‑379.</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[16].Kapoor A, Freed B, Schneider J, et al. Assigning Credit with Partial Reward Decoupling in Multi‑Agent Proximal Policy Optimization[C]// Proceedings of the 1st Reinforcement Learning Conference (RL Conference 2024). 2024: 380‑399.</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[17].</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Delfosse</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Q,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Blüml</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J,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Gregori</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B, et al.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OCAtari</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Object‑Centric Atari 2600 Reinforcement Learning Environments[C]// Proceedings of the 1st Reinforcement Learning Conference (RL Conference 2024). 2024: 400‑449.</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[18].Beck J, Jackson MT,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Vuorio</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R, et al.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SplAgger</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Split Aggregation for Meta‑Reinforcement Learning[C]// Proceedings of the 1st Reinforcement Learning Conference (RL Conference 2024). 2024: 450‑469.</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[19].Jiang N, Li J, Xue Y. A Tighter Convergence Proof of Reverse Experience Replay[C]// Proceedings of the 1st Reinforcement Learning Conference (RL Conference 2024). 2024: 470‑480.</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[20].Lan Q, Mahmood AR, YAN S, et al. Learning to Optimize for Reinforcement Learning[C]// Proceedings of the 1st Reinforcement Learning Conference (RL Conference 2024). 2024: 481‑497.</a:t>
            </a:r>
          </a:p>
        </p:txBody>
      </p:sp>
      <p:sp>
        <p:nvSpPr>
          <p:cNvPr id="2" name="页脚占位符 1">
            <a:extLst>
              <a:ext uri="{FF2B5EF4-FFF2-40B4-BE49-F238E27FC236}">
                <a16:creationId xmlns:a16="http://schemas.microsoft.com/office/drawing/2014/main" id="{28416916-EA4A-F5DE-4CA4-97E4B91C0273}"/>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3 / 125</a:t>
            </a:r>
            <a:endParaRPr lang="en-US" dirty="0"/>
          </a:p>
        </p:txBody>
      </p:sp>
    </p:spTree>
    <p:extLst>
      <p:ext uri="{BB962C8B-B14F-4D97-AF65-F5344CB8AC3E}">
        <p14:creationId xmlns:p14="http://schemas.microsoft.com/office/powerpoint/2010/main" val="3646696480"/>
      </p:ext>
    </p:extLst>
  </p:cSld>
  <p:clrMapOvr>
    <a:masterClrMapping/>
  </p:clrMapOvr>
  <p:transition/>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299127" y="1063326"/>
            <a:ext cx="6098192"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{'dataset_environment': '13个代表性基准测试', 'performance': 'DMPS在总回合回报方面优于所有基线，并且在收敛后实现了76%的屏蔽调用频率减少和29%的更高回报。'}</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26 / 125 </a:t>
            </a:r>
            <a:endParaRPr lang="en-US" dirty="0"/>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[8]</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Zhaolin Gao, Jonathan Daniel Chang, Wenhao Zhan, Owen Oertell, Gokul Swamy, Kianté Brantley, Thorsten Joachims, J. Andrew Bagnell, Jason D. Lee, and Wen Sun, "REBEL: Reinforcement Learning via Regressing Relative Rewards," in Proceedings of the Conference on Neural Information Processing Systems (NeurIPS), 2024, pp. 1-47.</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REBEL Reinforcement Learning via Regressing Relative Rewards</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27 / 125 </a:t>
            </a:r>
            <a:endParaRPr lang="en-US" dirty="0"/>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针对强化学习（Reinforcement Learning, RL）在生成模型微调中的应用，特别是近端策略优化（Proximal Policy Optimization, PPO）的稳定收敛需要多种启发式方法（如价值网络、剪裁等），且对这些组件的精确实现非常敏感。：
(1) PPO在生成模型微调中的复杂性和敏感性；
(2) 需要更简单、更高效的RL算法以适应现代生成模型的应用；
(3) 现有算法在语言建模和图像生成中的性能不足或实现复杂。</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提出REBEL算法，将策略优化问题简化为回归问题，通过回归策略对提示的两个完成的相对奖励来优化策略；
(2) REBEL通过消除价值函数的复杂性和剪裁等启发式方法，简化实现并提高计算效率；
(3) REBEL能够无缝整合离线数据，并扩展到处理实践中常见的不可传递偏好。</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28 / 125 </a:t>
            </a:r>
            <a:endParaRPr lang="en-US" dirty="0"/>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299127" y="1063326"/>
            <a:ext cx="6098192"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{'datasets_environments': ['AlpacaEval 2.0', 'MT-Bench', 'Open LLM Leaderboard'], 'performance': '在微调Llama-3-8B-Instruct时，REBEL在AlpacaEval 2.0、MT-Bench和Open LLM Leaderboard上实现了强劲的性能。'}</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29 / 125 </a:t>
            </a:r>
            <a:endParaRPr lang="en-US" dirty="0"/>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[9]</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Haolin Liu, Artin Tajdini, Andrew Wagenmaker, and Chen-Yu Wei, "Corruption-Robust Linear Bandits: Minimax Optimality and Gap-Dependent Misspecification," in Proceedings of the Conference on Neural Information Processing Systems (NeurIPS), 2024, pp. 1-49.</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Corruption-Robust Linear Bandits Minimax Optimality and Gap-Dependent Misspecification</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30 / 125 </a:t>
            </a:r>
            <a:endParaRPr lang="en-US" dirty="0"/>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针对在强化学习中，当学习者面对被破坏的奖励时，如何有效地学习。：
(1) 缺乏对不同对抗模型和破坏措施的整体理解；
(2) 缺乏对最小最大遗憾边界的完整描述；
(3) 在存在破坏的情况下，如何设计算法的保证在破坏水平上有紧密的缩放。</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提供了一个统一的框架来分析这些破坏；
(2) 对于随机线性强盗问题，完全描述了在强破坏和弱破坏下的最小最大遗憾之间的差距；
(3) 启动了被破坏的对抗性线性强盗问题的研究，获得了与破坏水平匹配的上下界。</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31 / 125 </a:t>
            </a:r>
            <a:endParaRPr lang="en-US" dirty="0"/>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299127" y="1063326"/>
            <a:ext cx="6098192"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{'dataset_environment': '线性强盗问题', 'performance': {'stochastic_linear_bandits': 'eO(d√T + min{dC, √dC∞}) 遗憾', 'adversarial_linear_bandits': 'eO(d√T + √dC∞) 和 eO(√d3T + dC) 遗憾分别对应弱和强破坏'}}</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32 / 125 </a:t>
            </a:r>
            <a:endParaRPr lang="en-US" dirty="0"/>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[10]</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Yuefei Lyu, Chaozhuo Li, Sihong Xie, and Xi Zhang, "Enhancing Robustness of Graph Neural Networks on Social Media with Explainable Inverse Reinforcement Learning," in Proceedings of the Conference on Neural Information Processing Systems (NeurIPS), 2024, pp. 1-23.</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Enhancing Robustness of Graph Neural Networks on Social Media with Explainable Inverse Reinforcement</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33 / 125 </a:t>
            </a:r>
            <a:endParaRPr lang="en-US" dirty="0"/>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针对图神经网络（GNNs）在社交媒体任务（如谣言检测）中通过图结构的扰动受到对抗攻击的现象。：
(1) 社交媒体平台通过机器和人工筛选过程捕获了多样化的攻击序列样本，如何有效利用这些对抗样本来增强鲁棒性是一个问题。
(2) 社交网络中攻击者的多样性和目标多样性导致开发能够模拟现实世界中各种攻击的方法成为挑战。
(3) 在社交网络中，攻击样本经常表现出相互依赖性，攻击者通常执行多步图扰动行为以达到最终目标，这给行为克隆（BC）带来了复合错误的挑战。</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提出了一种基于最大熵逆强化学习（IRL）方法的改进，采用混合专家（MoE）方法来处理多源图对抗攻击。
(2) 开发了精确的样本指导和双向更新机制，以减少由于社交图大动作空间中的不精确特征表示和负采样引起的偏差，并加速策略学习。
(3) 利用学习到的策略生成的样本通过对抗训练和数据增强来增强模型的鲁棒性。</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34 / 125 </a:t>
            </a:r>
            <a:endParaRPr lang="en-US" dirty="0"/>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299127" y="1063326"/>
            <a:ext cx="6098192"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{'dataset_environment': '真实世界的谣言数据集（Weibo和Pheme）', 'performance': '通过利用各种图对抗攻击方法生成的一小部分样本，重建攻击策略，接近原始攻击方法的性能。验证了通过学习策略生成的样本通过对抗训练和数据增强增强了模型的鲁棒性。'}</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35 / 125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a:extLst>
              <a:ext uri="{FF2B5EF4-FFF2-40B4-BE49-F238E27FC236}">
                <a16:creationId xmlns:a16="http://schemas.microsoft.com/office/drawing/2014/main" id="{64E91132-4506-48BB-AEB3-C95EF7A9ED89}"/>
              </a:ext>
            </a:extLst>
          </p:cNvPr>
          <p:cNvSpPr txBox="1">
            <a:spLocks noChangeArrowheads="1"/>
          </p:cNvSpPr>
          <p:nvPr/>
        </p:nvSpPr>
        <p:spPr bwMode="auto">
          <a:xfrm>
            <a:off x="2415381" y="606438"/>
            <a:ext cx="7272337" cy="914400"/>
          </a:xfrm>
          <a:prstGeom prst="rect">
            <a:avLst/>
          </a:prstGeom>
          <a:noFill/>
          <a:ln w="9525">
            <a:noFill/>
            <a:miter lim="800000"/>
            <a:headEnd/>
            <a:tailEnd/>
          </a:ln>
          <a:effectLst/>
        </p:spPr>
        <p:txBody>
          <a:bodyPr>
            <a:spAutoFit/>
          </a:bodyPr>
          <a:lstStyle/>
          <a:p>
            <a:pPr algn="ctr">
              <a:defRPr/>
            </a:pPr>
            <a:r>
              <a:rPr lang="en-US" altLang="zh-CN" sz="5400" b="1" dirty="0">
                <a:effectLst>
                  <a:outerShdw blurRad="38100" dist="38100" dir="2700000" algn="tl">
                    <a:srgbClr val="C0C0C0"/>
                  </a:outerShdw>
                </a:effectLst>
                <a:ea typeface="黑体" pitchFamily="49" charset="-122"/>
                <a:cs typeface="Times New Roman" pitchFamily="18" charset="0"/>
              </a:rPr>
              <a:t>Layout</a:t>
            </a:r>
            <a:endParaRPr lang="zh-CN" altLang="en-US" sz="5400" b="1" dirty="0">
              <a:effectLst>
                <a:outerShdw blurRad="38100" dist="38100" dir="2700000" algn="tl">
                  <a:srgbClr val="C0C0C0"/>
                </a:outerShdw>
              </a:effectLst>
              <a:ea typeface="黑体" pitchFamily="49" charset="-122"/>
              <a:cs typeface="Times New Roman" pitchFamily="18" charset="0"/>
            </a:endParaRPr>
          </a:p>
        </p:txBody>
      </p:sp>
      <p:sp>
        <p:nvSpPr>
          <p:cNvPr id="4" name="Text Box 3">
            <a:extLst>
              <a:ext uri="{FF2B5EF4-FFF2-40B4-BE49-F238E27FC236}">
                <a16:creationId xmlns:a16="http://schemas.microsoft.com/office/drawing/2014/main" id="{65563DB5-6CA5-4699-821B-FE7F3E3291D2}"/>
              </a:ext>
            </a:extLst>
          </p:cNvPr>
          <p:cNvSpPr txBox="1">
            <a:spLocks noChangeArrowheads="1"/>
          </p:cNvSpPr>
          <p:nvPr/>
        </p:nvSpPr>
        <p:spPr bwMode="auto">
          <a:xfrm>
            <a:off x="0" y="1557338"/>
            <a:ext cx="12144375" cy="2492375"/>
          </a:xfrm>
          <a:prstGeom prst="rect">
            <a:avLst/>
          </a:prstGeom>
          <a:noFill/>
          <a:ln>
            <a:noFill/>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en-US" altLang="zh-CN" sz="2400" b="1" dirty="0">
              <a:solidFill>
                <a:srgbClr val="000099"/>
              </a:solidFill>
              <a:latin typeface="Times New Roman" panose="02020603050405020304" pitchFamily="18" charset="0"/>
            </a:endParaRPr>
          </a:p>
          <a:p>
            <a:pPr eaLnBrk="1" hangingPunct="1">
              <a:lnSpc>
                <a:spcPct val="150000"/>
              </a:lnSpc>
              <a:spcBef>
                <a:spcPct val="0"/>
              </a:spcBef>
              <a:buFontTx/>
              <a:buNone/>
              <a:defRPr/>
            </a:pPr>
            <a:endParaRPr lang="en-US" altLang="zh-CN" sz="2400" b="1" dirty="0">
              <a:effectLst>
                <a:outerShdw blurRad="38100" dist="38100" dir="2700000" algn="tl">
                  <a:srgbClr val="000000">
                    <a:alpha val="43137"/>
                  </a:srgbClr>
                </a:outerShdw>
              </a:effectLst>
              <a:latin typeface="Times New Roman" panose="02020603050405020304" pitchFamily="18" charset="0"/>
            </a:endParaRPr>
          </a:p>
          <a:p>
            <a:pPr marL="342900" indent="-342900" eaLnBrk="1" hangingPunct="1">
              <a:spcBef>
                <a:spcPct val="0"/>
              </a:spcBef>
              <a:defRPr/>
            </a:pPr>
            <a:endParaRPr lang="en-US" altLang="zh-CN" sz="2400" b="1" dirty="0">
              <a:effectLst>
                <a:outerShdw blurRad="38100" dist="38100" dir="2700000" algn="tl">
                  <a:srgbClr val="000000">
                    <a:alpha val="43137"/>
                  </a:srgbClr>
                </a:outerShdw>
              </a:effectLst>
              <a:latin typeface="Times New Roman" panose="02020603050405020304" pitchFamily="18" charset="0"/>
            </a:endParaRPr>
          </a:p>
          <a:p>
            <a:pPr marL="342900" indent="-342900" eaLnBrk="1" hangingPunct="1">
              <a:spcBef>
                <a:spcPct val="0"/>
              </a:spcBef>
              <a:defRPr/>
            </a:pPr>
            <a:endParaRPr lang="en-US" altLang="zh-CN" sz="2400" b="1" dirty="0">
              <a:effectLst>
                <a:outerShdw blurRad="38100" dist="38100" dir="2700000" algn="tl">
                  <a:srgbClr val="000000">
                    <a:alpha val="43137"/>
                  </a:srgbClr>
                </a:outerShdw>
              </a:effectLst>
              <a:latin typeface="Times New Roman" panose="02020603050405020304" pitchFamily="18" charset="0"/>
            </a:endParaRPr>
          </a:p>
          <a:p>
            <a:pPr marL="342900" indent="-342900" eaLnBrk="1" hangingPunct="1">
              <a:spcBef>
                <a:spcPct val="0"/>
              </a:spcBef>
              <a:defRPr/>
            </a:pPr>
            <a:endParaRPr lang="en-US" altLang="zh-CN" sz="2400" dirty="0">
              <a:latin typeface="Times New Roman" panose="02020603050405020304" pitchFamily="18" charset="0"/>
            </a:endParaRPr>
          </a:p>
          <a:p>
            <a:pPr eaLnBrk="1" hangingPunct="1">
              <a:spcBef>
                <a:spcPct val="0"/>
              </a:spcBef>
              <a:buFontTx/>
              <a:buNone/>
              <a:defRPr/>
            </a:pPr>
            <a:endParaRPr lang="en-US" altLang="zh-CN" sz="2400" dirty="0">
              <a:latin typeface="Times New Roman" panose="02020603050405020304" pitchFamily="18" charset="0"/>
            </a:endParaRPr>
          </a:p>
        </p:txBody>
      </p:sp>
      <p:sp>
        <p:nvSpPr>
          <p:cNvPr id="3" name="文本框 2">
            <a:extLst>
              <a:ext uri="{FF2B5EF4-FFF2-40B4-BE49-F238E27FC236}">
                <a16:creationId xmlns:a16="http://schemas.microsoft.com/office/drawing/2014/main" id="{E7DBEC45-F882-C501-6FAA-FF33A672E031}"/>
              </a:ext>
            </a:extLst>
          </p:cNvPr>
          <p:cNvSpPr txBox="1"/>
          <p:nvPr/>
        </p:nvSpPr>
        <p:spPr>
          <a:xfrm>
            <a:off x="119336" y="1488114"/>
            <a:ext cx="11665296" cy="5016758"/>
          </a:xfrm>
          <a:prstGeom prst="rect">
            <a:avLst/>
          </a:prstGeom>
          <a:noFill/>
        </p:spPr>
        <p:txBody>
          <a:bodyPr wrap="square">
            <a:spAutoFit/>
          </a:bodyPr>
          <a:lstStyle/>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[21].</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Dunion</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M, Albrecht SV. Multi‑view Disentanglement for Reinforcement Learning with Multiple Cameras[C]// Proceedings of the 1st Reinforcement Learning Conference (RL Conference 2024). 2024: 498‑515.</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[22].</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McInroe</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T,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Jelley</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 Albrecht SV, et al. Planning to Go Out‑of‑Distribution in Offline‑to‑Online Reinforcement Learning[C]// Proceedings of the 1st Reinforcement Learning Conference (RL Conference 2024). 2024: 516‑546.</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[23].</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Hugessen</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Creus</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Castanyer</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R, Mohamed F, et al. Surprise‑Adaptive Intrinsic Motivation for Unsupervised Reinforcement Learning[C]// Proceedings of the 1st Reinforcement Learning Conference (RL Conference 2024). 2024: 547‑562.</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[24].Ayoub A,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Szepesvari</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D,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Zanini</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F, et al. Mitigating the Curse of Horizon in Monte‑Carlo Returns[C]// Proceedings of the 1st Reinforcement Learning Conference (RL Conference 2024). 2024: 563‑572.</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[25].Luo Y, Pan Y, Wang H, et al. A Simple Mixture Policy Parameterization for Improving Sample Efficiency of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CVaR</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Optimization[C]// Proceedings of the 1st Reinforcement Learning Conference (RL Conference 2024). 2024: 573‑592.</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[26].</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Doko</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G, Yang G, Brown DS, et al. ROIL: Robust Offline Imitation Learning without Trajectories[C]// Proceedings of the 1st Reinforcement Learning Conference (RL Conference 2024). 2024: 593‑605.</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[27].Meyer EJ, White A, Machado MC. Harnessing Discrete Representations for Continual Reinforcement Learning[C]// Proceedings of the 1st Reinforcement Learning Conference (RL Conference 2024). 2024: 606‑628.</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[28].Abel D, Ho MK, Harutyunyan A. Three Dogmas of Reinforcement Learning[C]// Proceedings of the 1st Reinforcement Learning Conference (RL Conference 2024). 2024: 629‑644.</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[29].Papini M,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Manganini</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G,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Metelli</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AM, et al. Policy Gradient with Active Importance Sampling[C]// Proceedings of the 1st Reinforcement Learning Conference (RL Conference 2024). 2024: 645‑675.</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[30].Zamboni R,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Cirino</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D,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Restelli</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M, et al. The Limits of Pure Exploration in POMDPs: When the Observation Entropy is Enough[C]// Proceedings of the 1st Reinforcement Learning Conference (RL Conference 2024). 2024: 676‑692.</a:t>
            </a:r>
          </a:p>
        </p:txBody>
      </p:sp>
      <p:sp>
        <p:nvSpPr>
          <p:cNvPr id="2" name="页脚占位符 1">
            <a:extLst>
              <a:ext uri="{FF2B5EF4-FFF2-40B4-BE49-F238E27FC236}">
                <a16:creationId xmlns:a16="http://schemas.microsoft.com/office/drawing/2014/main" id="{78DD0C79-4599-84D8-4FB2-90B2E154845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4 / 125</a:t>
            </a:r>
            <a:endParaRPr lang="en-US" dirty="0"/>
          </a:p>
        </p:txBody>
      </p:sp>
    </p:spTree>
    <p:extLst>
      <p:ext uri="{BB962C8B-B14F-4D97-AF65-F5344CB8AC3E}">
        <p14:creationId xmlns:p14="http://schemas.microsoft.com/office/powerpoint/2010/main" val="14950135"/>
      </p:ext>
    </p:extLst>
  </p:cSld>
  <p:clrMapOvr>
    <a:masterClrMapping/>
  </p:clrMapOvr>
  <p:transition/>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[11]</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Heyang Zhao, Jiafan He, and Quanquan Gu, "A Nearly Optimal and Low-Switching Algorithm for Reinforcement Learning with General Function Approximation," in Proceedings of the Conference on Neural Information Processing Systems (NeurIPS), 2024, pp. 1-52.</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A Nearly Optimal and Low-Switching Algorithm for Reinforcement Learning with General Function Approx</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36 / 125 </a:t>
            </a:r>
            <a:endParaRPr lang="en-US" dirty="0"/>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针对探索-利用困境在具有复杂模型类的强化学习（RL）中是一个核心挑战。：
(1) 在有限的状态空间S和动作空间A的表格MDP中，最优遗憾界已经建立，但在许多实际应用中，状态空间S和动作空间A往往很大甚至无限，导致这些遗憾保证在许多实际应用中不可接受地大。
(2) 在推荐系统等许多实际应用场景中，部署效率也是一个主要关注点。例如，部署一个新的推荐策略可能需要几周时间，而系统每分钟能够收集大量数据实施固定策略。因此，大多数在线RL算法在理论研究中所要求的在每个数据点收集后改变执行策略在计算上是低效的。
(3) 在具有非线性函数类的MDP中，RL算法的样本效率已经全面研究，但部署效率也是一个主要关注点。</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提出了一种新的算法，单调Q学习与上置信界（MQL-UCB），用于具有一般函数近似的RL。
(2) 关键算法设计包括：1) 一种通用的确定性策略切换策略，实现了低切换成本；2) 一个单调值函数结构，精心控制函数类复杂性；3) 一种方差加权回归方案，高效利用历史轨迹数据。
(3) 当K足够大时，MQL-UCB实现了eO(d√HK)的最小最大最优遗憾和eO(dH)的近最优策略切换成本，其中d是函数类的eluder维度，H是规划视野，K是episode的数量。</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37 / 125 </a:t>
            </a:r>
            <a:endParaRPr lang="en-US" dirty="0"/>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299127" y="1063326"/>
            <a:ext cx="6098192"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{'dataset_environment': '在具有一般函数近似的RL环境中，', 'performance': 'MQL-UCB算法在K足够大时，实现了eO(d√HK)的最小最大最优遗憾和eO(dH)的近最优策略切换成本。'}</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38 / 125 </a:t>
            </a:r>
            <a:endParaRPr lang="en-US" dirty="0"/>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[12]</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Long-Fei Li, Yu-Jie Zhang, Peng Zhao, and Zhi-Hua Zhou, "Provably Efficient Reinforcement Learning with Multinomial Logit Function Approximation," in Proceedings of the Conference on Neural Information Processing Systems (NeurIPS), 2024, pp. 1-35.</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Provably Efficient Reinforcement Learning with Multinomial Logit Function Approximation</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39 / 125 </a:t>
            </a:r>
            <a:endParaRPr lang="en-US" dirty="0"/>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针对强化学习中的多项式逻辑函数近似：
(1) 多项式逻辑函数近似在状态空间上确保了有效的概率分布，但引入了统计和计算效率上的挑战。
(2) 现有方法在统计效率上存在不足，其遗憾上界依赖于问题相关量κ的倒数，这在最坏情况下可能与状态空间大小相当，削弱了函数近似的动机。
(3) 现有方法需要存储所有历史数据，且时间复杂度随剧集数量线性增长，计算成本高。</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提出了一种统计高效的算法UCRL-MNL-LL，实现了遗憾上界eO(dH2√K + κ−1d2H2)，首次在主导项中消除了对κ−1的依赖。
(2) 提出了一种增强算法UCRL-MNL-OL，实现了相同的遗憾保证，但仅需常数成本。
(3) 建立了该问题的第一个下界，证明了结果在d和K上的最优性。</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40 / 125 </a:t>
            </a:r>
            <a:endParaRPr lang="en-US" dirty="0"/>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299127" y="1063326"/>
            <a:ext cx="6098192"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{'dataset_environment': 'MNL混合MDPs', 'performance': '遗憾上界eO(dH2√K + κ−1d2H2)，消除了主导项中对κ−1的依赖，同时在计算效率上实现了常数成本。'}</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41 / 125 </a:t>
            </a:r>
            <a:endParaRPr lang="en-US" dirty="0"/>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[13]</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FLAME Factuality-Aware Alignment for Large Language Models</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42 / 125 </a:t>
            </a:r>
            <a:endParaRPr lang="en-US" dirty="0"/>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针对对齐是针对预训练大型语言模型的微调过程，目的是让模型能够遵循自然语言指令并作为有用的助手。但传统的对齐流程无法提升LLM的事实准确度，反而容易产生更多虚假内容（即幻觉）。：
(1) 在新的或陌生知识上训练LLM会促进幻觉生成，使得基于人工标注数据的监督微调缺乏事实性。
(2) 传统强化学习的奖励函数难以准确衡量事实性，并倾向于鼓励更长、更详细的回答，从而间接促进幻觉。</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提出事实性感知的监督微调：对于基于事实的指令，不使用人工种子数据，而是从预训练模型中提取知识构造训练数据，避免在模型未知知识上微调。
(2) 通过直接偏好优化实现事实性感知的强化学习：为基于事实的指令额外构建关注事实性的偏好对，并与常规偏好对结合，在直接偏好优化阶段共同训练。</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43 / 125 </a:t>
            </a:r>
            <a:endParaRPr lang="en-US" dirty="0"/>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299127" y="1063326"/>
            <a:ext cx="6098192"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{'datasets': ['Alpaca Eval', 'Biography'], 'performance': {'Alpaca Eval': '胜率51.2%', 'Biography': '相比标准对齐流程（SFT + DPO）提升FACTSCORE 5.6分'}}</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44 / 125 </a:t>
            </a:r>
            <a:endParaRPr lang="en-US" dirty="0"/>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[14]</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Yancheng Liang, Daphne Chen, Abhishek Gupta, Simon Shaolei Du, and Natasha Jaques, "Learning to Cooperate with Humans using Generative Agents," in Proceedings of the Conference on Neural Information Processing Systems (NeurIPS), 2024, pp. 1-27.</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Learning to Cooperate with Humans using Generative Agents</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45 / 125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3">
            <a:extLst>
              <a:ext uri="{FF2B5EF4-FFF2-40B4-BE49-F238E27FC236}">
                <a16:creationId xmlns:a16="http://schemas.microsoft.com/office/drawing/2014/main" id="{64E91132-4506-48BB-AEB3-C95EF7A9ED89}"/>
              </a:ext>
            </a:extLst>
          </p:cNvPr>
          <p:cNvSpPr txBox="1">
            <a:spLocks noChangeArrowheads="1"/>
          </p:cNvSpPr>
          <p:nvPr/>
        </p:nvSpPr>
        <p:spPr bwMode="auto">
          <a:xfrm>
            <a:off x="2415381" y="606438"/>
            <a:ext cx="7272337" cy="914400"/>
          </a:xfrm>
          <a:prstGeom prst="rect">
            <a:avLst/>
          </a:prstGeom>
          <a:noFill/>
          <a:ln w="9525">
            <a:noFill/>
            <a:miter lim="800000"/>
            <a:headEnd/>
            <a:tailEnd/>
          </a:ln>
          <a:effectLst/>
        </p:spPr>
        <p:txBody>
          <a:bodyPr>
            <a:spAutoFit/>
          </a:bodyPr>
          <a:lstStyle/>
          <a:p>
            <a:pPr algn="ctr">
              <a:defRPr/>
            </a:pPr>
            <a:r>
              <a:rPr lang="en-US" altLang="zh-CN" sz="5400" b="1" dirty="0">
                <a:effectLst>
                  <a:outerShdw blurRad="38100" dist="38100" dir="2700000" algn="tl">
                    <a:srgbClr val="C0C0C0"/>
                  </a:outerShdw>
                </a:effectLst>
                <a:ea typeface="黑体" pitchFamily="49" charset="-122"/>
                <a:cs typeface="Times New Roman" pitchFamily="18" charset="0"/>
              </a:rPr>
              <a:t>Layout</a:t>
            </a:r>
            <a:endParaRPr lang="zh-CN" altLang="en-US" sz="5400" b="1" dirty="0">
              <a:effectLst>
                <a:outerShdw blurRad="38100" dist="38100" dir="2700000" algn="tl">
                  <a:srgbClr val="C0C0C0"/>
                </a:outerShdw>
              </a:effectLst>
              <a:ea typeface="黑体" pitchFamily="49" charset="-122"/>
              <a:cs typeface="Times New Roman" pitchFamily="18" charset="0"/>
            </a:endParaRPr>
          </a:p>
        </p:txBody>
      </p:sp>
      <p:sp>
        <p:nvSpPr>
          <p:cNvPr id="4" name="Text Box 3">
            <a:extLst>
              <a:ext uri="{FF2B5EF4-FFF2-40B4-BE49-F238E27FC236}">
                <a16:creationId xmlns:a16="http://schemas.microsoft.com/office/drawing/2014/main" id="{65563DB5-6CA5-4699-821B-FE7F3E3291D2}"/>
              </a:ext>
            </a:extLst>
          </p:cNvPr>
          <p:cNvSpPr txBox="1">
            <a:spLocks noChangeArrowheads="1"/>
          </p:cNvSpPr>
          <p:nvPr/>
        </p:nvSpPr>
        <p:spPr bwMode="auto">
          <a:xfrm>
            <a:off x="0" y="1557338"/>
            <a:ext cx="12144375" cy="2492375"/>
          </a:xfrm>
          <a:prstGeom prst="rect">
            <a:avLst/>
          </a:prstGeom>
          <a:noFill/>
          <a:ln>
            <a:noFill/>
          </a:ln>
        </p:spPr>
        <p:txBody>
          <a:bodyPr>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eaLnBrk="1" hangingPunct="1">
              <a:spcBef>
                <a:spcPct val="0"/>
              </a:spcBef>
              <a:buFontTx/>
              <a:buNone/>
              <a:defRPr/>
            </a:pPr>
            <a:endParaRPr lang="en-US" altLang="zh-CN" sz="2400" b="1" dirty="0">
              <a:solidFill>
                <a:srgbClr val="000099"/>
              </a:solidFill>
              <a:latin typeface="Times New Roman" panose="02020603050405020304" pitchFamily="18" charset="0"/>
            </a:endParaRPr>
          </a:p>
          <a:p>
            <a:pPr eaLnBrk="1" hangingPunct="1">
              <a:lnSpc>
                <a:spcPct val="150000"/>
              </a:lnSpc>
              <a:spcBef>
                <a:spcPct val="0"/>
              </a:spcBef>
              <a:buFontTx/>
              <a:buNone/>
              <a:defRPr/>
            </a:pPr>
            <a:endParaRPr lang="en-US" altLang="zh-CN" sz="2400" b="1" dirty="0">
              <a:effectLst>
                <a:outerShdw blurRad="38100" dist="38100" dir="2700000" algn="tl">
                  <a:srgbClr val="000000">
                    <a:alpha val="43137"/>
                  </a:srgbClr>
                </a:outerShdw>
              </a:effectLst>
              <a:latin typeface="Times New Roman" panose="02020603050405020304" pitchFamily="18" charset="0"/>
            </a:endParaRPr>
          </a:p>
          <a:p>
            <a:pPr marL="342900" indent="-342900" eaLnBrk="1" hangingPunct="1">
              <a:spcBef>
                <a:spcPct val="0"/>
              </a:spcBef>
              <a:defRPr/>
            </a:pPr>
            <a:endParaRPr lang="en-US" altLang="zh-CN" sz="2400" b="1" dirty="0">
              <a:effectLst>
                <a:outerShdw blurRad="38100" dist="38100" dir="2700000" algn="tl">
                  <a:srgbClr val="000000">
                    <a:alpha val="43137"/>
                  </a:srgbClr>
                </a:outerShdw>
              </a:effectLst>
              <a:latin typeface="Times New Roman" panose="02020603050405020304" pitchFamily="18" charset="0"/>
            </a:endParaRPr>
          </a:p>
          <a:p>
            <a:pPr marL="342900" indent="-342900" eaLnBrk="1" hangingPunct="1">
              <a:spcBef>
                <a:spcPct val="0"/>
              </a:spcBef>
              <a:defRPr/>
            </a:pPr>
            <a:endParaRPr lang="en-US" altLang="zh-CN" sz="2400" b="1" dirty="0">
              <a:effectLst>
                <a:outerShdw blurRad="38100" dist="38100" dir="2700000" algn="tl">
                  <a:srgbClr val="000000">
                    <a:alpha val="43137"/>
                  </a:srgbClr>
                </a:outerShdw>
              </a:effectLst>
              <a:latin typeface="Times New Roman" panose="02020603050405020304" pitchFamily="18" charset="0"/>
            </a:endParaRPr>
          </a:p>
          <a:p>
            <a:pPr marL="342900" indent="-342900" eaLnBrk="1" hangingPunct="1">
              <a:spcBef>
                <a:spcPct val="0"/>
              </a:spcBef>
              <a:defRPr/>
            </a:pPr>
            <a:endParaRPr lang="en-US" altLang="zh-CN" sz="2400" dirty="0">
              <a:latin typeface="Times New Roman" panose="02020603050405020304" pitchFamily="18" charset="0"/>
            </a:endParaRPr>
          </a:p>
          <a:p>
            <a:pPr eaLnBrk="1" hangingPunct="1">
              <a:spcBef>
                <a:spcPct val="0"/>
              </a:spcBef>
              <a:buFontTx/>
              <a:buNone/>
              <a:defRPr/>
            </a:pPr>
            <a:endParaRPr lang="en-US" altLang="zh-CN" sz="2400" dirty="0">
              <a:latin typeface="Times New Roman" panose="02020603050405020304" pitchFamily="18" charset="0"/>
            </a:endParaRPr>
          </a:p>
        </p:txBody>
      </p:sp>
      <p:sp>
        <p:nvSpPr>
          <p:cNvPr id="3" name="文本框 2">
            <a:extLst>
              <a:ext uri="{FF2B5EF4-FFF2-40B4-BE49-F238E27FC236}">
                <a16:creationId xmlns:a16="http://schemas.microsoft.com/office/drawing/2014/main" id="{E7DBEC45-F882-C501-6FAA-FF33A672E031}"/>
              </a:ext>
            </a:extLst>
          </p:cNvPr>
          <p:cNvSpPr txBox="1"/>
          <p:nvPr/>
        </p:nvSpPr>
        <p:spPr>
          <a:xfrm>
            <a:off x="119336" y="1488114"/>
            <a:ext cx="11665296" cy="5016758"/>
          </a:xfrm>
          <a:prstGeom prst="rect">
            <a:avLst/>
          </a:prstGeom>
          <a:noFill/>
        </p:spPr>
        <p:txBody>
          <a:bodyPr wrap="square">
            <a:spAutoFit/>
          </a:bodyPr>
          <a:lstStyle/>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[31].EL ASRI Z,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Sigaud</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O, THOME N. Physics‑Informed Model and Hybrid Planning for Efficient Dyna‑Style Reinforcement Learning[C]// Proceedings of the 1st Reinforcement Learning Conference (RL Conference 2024). 2024: 693‑713.</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[32].Fung HL,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Darvariu</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V‑A,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Hailes</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S, et al. Trust‑based Consensus in Multi‑Agent Reinforcement Learning Systems[C]// Proceedings of the 1st Reinforcement Learning Conference (RL Conference 2024). 2024: 714‑732.</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[33].Luo Y, Sun F, Ji T, et al. Bidirectional‑Reachable Hierarchical Reinforcement Learning with Mutually Responsive Policies[C]// Proceedings of the 1st Reinforcement Learning Conference (RL Conference 2024). 2024: 733‑762.</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[34].</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Lambrechts</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G,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Bolland</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 Ernst D. Informed POMDP: Leveraging Additional Information in Model‑Based RL[C]// Proceedings of the 1st Reinforcement Learning Conference (RL Conference 2024). 2024: 763‑784.</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[35].</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Lobel</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S, Parr R. An Optimal Tightness Bound for the Simulation Lemma[C]// Proceedings of the 1st Reinforcement Learning Conference (RL Conference 2024). 2024: 785‑797.</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[36].</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Aghajohari</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M,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Cooijmans</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T, Duque JA, et al. Best Response Shaping[C]// Proceedings of the 1st Reinforcement Learning Conference (RL Conference 2024). 2024: 798‑818.</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[37].</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Drappo</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G,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Metelli</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AM,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Restelli</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M. A Provably Efficient Option‑Based Algorithm for both High‑Level and Low‑Level Learning[C]// Proceedings of the 1st Reinforcement Learning Conference (RL Conference 2024). 2024: 819‑839.</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[38].Javed K,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Sharifnassab</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 Sutton RS. </a:t>
            </a:r>
            <a:r>
              <a:rPr kumimoji="0" lang="en-US" altLang="zh-CN" sz="1600" b="0" i="0" u="none" strike="noStrike" kern="1200" cap="none" spc="0" normalizeH="0" baseline="0" noProof="0" dirty="0" err="1">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SwiftTD</a:t>
            </a: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 Fast and Robust Algorithm for Temporal Difference Learning[C]// Proceedings of the 1st Reinforcement Learning Conference (RL Conference 2024). 2024: 840‑863.</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[39].Jordan SM, Neumann S, Kostas JE, et al. The Cliff of Overcommitment with Policy Gradient Step Sizes[C]// Proceedings of the 1st Reinforcement Learning Conference (RL Conference 2024). 2024: 864‑883.</a:t>
            </a:r>
          </a:p>
          <a:p>
            <a:pPr marL="360000" lvl="0" indent="-457200" algn="just" eaLnBrk="1" hangingPunct="1">
              <a:defRPr/>
            </a:pPr>
            <a:r>
              <a:rPr kumimoji="0" lang="en-US" altLang="zh-CN" sz="16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[40].Levine A, Stone P, Zhang A. Multistep Inverse Is Not All You Need[C]// Proceedings of the 1st Reinforcement Learning Conference (RL Conference 2024). 2024: 884‑925.</a:t>
            </a:r>
          </a:p>
        </p:txBody>
      </p:sp>
      <p:sp>
        <p:nvSpPr>
          <p:cNvPr id="2" name="页脚占位符 1">
            <a:extLst>
              <a:ext uri="{FF2B5EF4-FFF2-40B4-BE49-F238E27FC236}">
                <a16:creationId xmlns:a16="http://schemas.microsoft.com/office/drawing/2014/main" id="{556BD460-2CDC-DDB8-FD64-FE3C2F91203B}"/>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5 / 125</a:t>
            </a:r>
            <a:endParaRPr lang="en-US" dirty="0"/>
          </a:p>
        </p:txBody>
      </p:sp>
    </p:spTree>
    <p:extLst>
      <p:ext uri="{BB962C8B-B14F-4D97-AF65-F5344CB8AC3E}">
        <p14:creationId xmlns:p14="http://schemas.microsoft.com/office/powerpoint/2010/main" val="1415502112"/>
      </p:ext>
    </p:extLst>
  </p:cSld>
  <p:clrMapOvr>
    <a:masterClrMapping/>
  </p:clrMapOvr>
  <p:transition/>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针对训练能够与人类零协调的代理是多智能体强化学习（MARL）中的一个关键任务。：
(1) 当前算法专注于训练模拟人类伙伴策略，然后用于训练合作者代理。
(2) 模拟人类通常无法覆盖现实世界中人们使用的多样策略和风格，导致合作者代理与真实人类协调不佳。
(3) 人类行为的不确定性和多样性，包括广泛的偏好、能力和意图，使得训练能够与人类良好合作的人工代理成为一项重大挑战。</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学习人类伙伴的生成模型可以有效解决这一问题。
(2) 该模型学习人类的潜在变量表示，可以视为编码人类的独特策略、意图、经验或风格。
(3) 通过从潜在空间采样，可以使用生成模型产生不同的伙伴来训练合作者代理。</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46 / 125 </a:t>
            </a:r>
            <a:endParaRPr lang="en-US" dirty="0"/>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299127" y="1063326"/>
            <a:ext cx="6098192"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{'dataset': 'Overcooked', 'performance': 'GAMMA方法在真实人类队友的评估中一致提高了性能，无论生成模型是在模拟群体还是人类数据集上训练的。此外，提出了一种从生成模型中进行后验采样的方法，偏向于人类数据，使我们能够仅用少量昂贵的人类交互数据有效提高性能。'}</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47 / 125 </a:t>
            </a:r>
            <a:endParaRPr lang="en-US" dirty="0"/>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[15]</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Rui Yang, Jie Wang, Guoping Wu, and Bin Li, "Uncertainty-based Offline Variational Bayesian Reinforcement Learning for Robustness under Diverse Data Corruptions," in Proceedings of the Conference on Neural Information Processing Systems (NeurIPS), 2024, pp. 1-36.</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Uncertainty-based Offline Variational Bayesian Reinforcement Learning for Robustness under Diverse D</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48 / 125 </a:t>
            </a:r>
            <a:endParaRPr lang="en-US" dirty="0"/>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针对现实世界的离线数据集经常受到数据损坏（如噪声或对抗性攻击）的影响，这是由于传感器故障或恶意攻击导致的。：
(1) 由于多样化的损坏数据（即损坏的状态、动作、奖励和动态）引起的高不确定性，现有方法在干净环境中学习鲁棒代理时表现不佳，导致性能下降。
(2) 离线强化学习（RL）面临的主要挑战是离线数据集中表示的策略与正在学习的策略之间的分布偏移，这通常导致对分布外（OOD）动作的高估。
(3) 由于数据损坏，离线RL方法在干净环境中的性能下降，因为它们通常将策略约束在损坏的数据分布附近。</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提出了一种新颖的鲁棒变分贝叶斯推理用于离线RL（TRACER），首次引入贝叶斯推理通过离线数据捕获不确定性，以抵抗所有类型的数据损坏。
(2) TRACER首先将所有损坏建模为动作值函数中的不确定性，然后使用所有离线数据作为观测值，在贝叶斯推理框架下近似动作值函数的后验分布。
(3) TRACER能够使用基于熵的不确定性度量区分损坏数据和干净数据，因为损坏数据通常诱导更高的不确定性和熵。基于上述度量，TRACER可以调节与损坏数据相关的损失以减少其影响，从而在干净环境中增强鲁棒性和性能。</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49 / 125 </a:t>
            </a:r>
            <a:endParaRPr lang="en-US" dirty="0"/>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299127" y="1063326"/>
            <a:ext cx="6098192"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{'dataset_environment': 'D4RL benchmark', 'performance': 'TRACER在个体和同时数据损坏的情况下显著优于几种最先进的方法。在随机同时损坏下，TRACER实现了平均分数提升+21.1%，在对抗性同时损坏下实现了平均分数提升+19.3%。'}</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50 / 125 </a:t>
            </a:r>
            <a:endParaRPr lang="en-US" dirty="0"/>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[16]</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Fan-Ming Luo, Zuolin Tu, Zefang Huang, and Yang Yu, "Efficient Recurrent Off-Policy RL Requires a Context-Encoder-Specific Learning Rate," in Proceedings of the Conference on Neural Information Processing Systems (NeurIPS), 2024, pp. 1-35.</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Efficient Recurrent Off-Policy RL Requires a Context-Encoder-Specific Learning Rate</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51 / 125 </a:t>
            </a:r>
            <a:endParaRPr lang="en-US" dirty="0"/>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针对部分可观察马尔可夫决策过程（POMDPs）中，状态不完全可观察，导致传统强化学习（RL）方法难以有效处理。：
(1) 由于RNN的自回归性质，即使RNN参数的微小变化也会在长轨迹上产生大的输出变化，导致训练不稳定。
(2) 传统RNN稳定化技术（如梯度裁剪和截断反向传播）无法可靠地提高RL训练稳定性。</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提出使用上下文编码器特定学习率（Context-Encoder-Specific Learning Rate, RESeL），对上下文编码器使用较低的学习率，而对其他MLP层保持正常学习率，以确保前者的稳定性同时保持后者的训练效率。
(2) 将RESeL技术与现有的离策略RL方法结合，开发了RESeL算法。</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52 / 125 </a:t>
            </a:r>
            <a:endParaRPr lang="en-US" dirty="0"/>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299127" y="1063326"/>
            <a:ext cx="6098192"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{'datasets': ['18个POMDP任务（包括经典、元RL和信用分配场景）', '5个MDP运动任务'], 'performance': ['在POMDP任务中，RESeL显著提高了训练稳定性，并在性能上超越了先前的循环RL基线。', '在MDP任务中，RESeL与最先进的方法竞争甚至超越。', '消融研究突出了对上下文编码器应用不同学习率的必要性。']}</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53 / 125 </a:t>
            </a:r>
            <a:endParaRPr lang="en-US" dirty="0"/>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[17]</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Juhao Liang, Zhenyang Cai, Jianqing Zhu, Huang Huang, Kewei Zong, Bang An, Mosen Alharthi, Juncai He, Lian Zhang, Haizhou Li, Benyou Wang, and Jinchao Xu, "Alignment at Pre-training! Towards Native Alignment for Arabic LLMs," in Proceedings of the Conference on Neural Information Processing Systems (NeurIPS), 2024, pp. 1-25.</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Alignment at Pre-training! Towards Native Alignment for Arabic LLMs</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54 / 125 </a:t>
            </a:r>
            <a:endParaRPr lang="en-US" dirty="0"/>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针对在预训练阶段对大型语言模型进行所谓“原生对齐”，从一开始就避免未对齐内容，而不是事后修补。：
1
2
3</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2
3</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55 / 125 </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CCB718-57D2-E386-9589-99473E2ACF2E}"/>
            </a:ext>
          </a:extLst>
        </p:cNvPr>
        <p:cNvGrpSpPr/>
        <p:nvPr/>
      </p:nvGrpSpPr>
      <p:grpSpPr>
        <a:xfrm>
          <a:off x="0" y="0"/>
          <a:ext cx="0" cy="0"/>
          <a:chOff x="0" y="0"/>
          <a:chExt cx="0" cy="0"/>
        </a:xfrm>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[{{No.}}]</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{{reference}}</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{{title}}</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{{Pages}} </a:t>
            </a:r>
            <a:endParaRPr lang="en-US" dirty="0"/>
          </a:p>
        </p:txBody>
      </p:sp>
    </p:spTree>
    <p:extLst>
      <p:ext uri="{BB962C8B-B14F-4D97-AF65-F5344CB8AC3E}">
        <p14:creationId xmlns:p14="http://schemas.microsoft.com/office/powerpoint/2010/main" val="991558821"/>
      </p:ext>
    </p:extLst>
  </p:cSld>
  <p:clrMapOvr>
    <a:masterClrMapping/>
  </p:clrMapOvr>
  <p:transition/>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299127" y="1063326"/>
            <a:ext cx="6098192"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{'dataset_environment': 'ArabicMMLU、EXAMS、ACV A_clean、ACV A_all 和 AraTrust 等阿拉伯语基准', 'performance': {'LLaMA3-Tamed-8B': {'ArabicMMLU': '50.17', 'EXAMS': '46.15', 'ACV A_clean': '80.17', 'ACV A_all': '78.37', 'AraTrust': '55.94', 'Avg': '62.14'}, 'LLaMA3-Tamed-70B': {'ArabicMMLU': '66.56', 'EXAMS': '55.49', 'ACV A_clean': '82.58', 'ACV A_all': '81.36', 'AraTrust': '63.41', 'Avg': '69.88'}}}</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56 / 125 </a:t>
            </a:r>
            <a:endParaRPr lang="en-US" dirty="0"/>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[18]</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Ge Gao, Xi Yang, Qitong Gao, Song Ju, Miroslav Pajic, and Min Chi, "Off-Policy Selection for Initiating Human-Centric Experimental Design," in Proceedings of the Conference on Neural Information Processing Systems (NeurIPS), 2024, pp. 1-34.</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Off-Policy Selection for Initiating Human-Centric Experimental Design</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57 / 125 </a:t>
            </a:r>
            <a:endParaRPr lang="en-US" dirty="0"/>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在医疗保健和教育等人本任务中，患者和学生之间的异质性需要个性化的治疗和教学干预。尽管强化学习（RL）已被用于这些任务，但离策略选择（OPS）对于通过离线评估和选择策略而不需要在线交互来闭合循环至关重要。然而，当前的OPS方法往往忽视了参与者之间的异质性。：
(1) 如何为新加入队列的参与者选择部署策略，而无需访问该参与者之前收集的任何离线数据？
(2) 现有的OPS和OPE方法设计用于同质代理的上下文，如机器人或游戏，其中代理的特性可以通过其规格完全捕获（例如，自由度，每个关节的角度约束）。
(3) 在人本系统（HCSs）中，参与者可能具有高度多样化的背景，每个人都有可能与不直接捕获的独特潜在特征相关联；由于参与者思维状态的部分可观察性和可以招募用于HCSs实验的队列规模有限。</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引入首次瞥见离策略选择（FPS），一种新颖的方法，通过子群分割和针对每个子群的定制OPS标准系统地解决参与者异质性。
(2) FPS首先将离线数据集中的参与者分割成子群，将具有相似行为的参与者聚类在一起。然后，开发一个无偏的价值函数估计器，具有有界方差，以确定每个子群的策略选择标准。最后，当新参与者加入时，将根据他们所属的子群推荐策略。
(3) FPS通过子群分割和轨迹增强步骤，解决了新参与者到达时的离策略部署问题，这是RL策略部署在HCSs中的关键。</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58 / 125 </a:t>
            </a:r>
            <a:endParaRPr lang="en-US" dirty="0"/>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299127" y="1063326"/>
            <a:ext cx="6098192"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{'dataset_environment': ['真实世界的智能教育（IE）实验，涉及1,288名学生参与大学入门级概率课程，跨越6个学期。', '医疗保健实验，针对败血症治疗，在一个广泛采用的模拟环境中进行。'], 'performance': ['在IE实验中，FPS将学生的学习成果提高了208%，与讲师手工制作的策略选择标准相比，以及与现有OPS方法选择的策略相比，提高了136%。', '在医疗保健实验中，FPS能够准确识别出对即将到来的患者部署的最佳治疗策略，并且优于现有的OPS方法。']}</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59 / 125 </a:t>
            </a:r>
            <a:endParaRPr lang="en-US" dirty="0"/>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[19]</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Mengxi Zhang, Wenhao Wu, Yu Lu, YuXin Song, KANG RONG, Huanjin Yao, Jianbo Zhao, Fanglong Liu, Haocheng Feng, Jingdong Wang, and Yifan Sun, "Automated Multi-level Preference for MLLMs," in Proceedings of the Conference on Neural Information Processing Systems (NeurIPS), 2024, pp. 1-24.</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Automated Multi-level Preference for MLLMs</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60 / 125 </a:t>
            </a:r>
            <a:endParaRPr lang="en-US" dirty="0"/>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针对多模态大型语言模型（MLLMs）中的‘幻觉’现象，即生成的响应未基于输入图像。：
(1) 现有基于人类反馈的强化学习（RLHF）方法使用二元偏好（即优、劣）来指导MLLMs学习，但这种方法可能不足以充分学习偏好。
(2) 标注多级偏好数据集既昂贵又费力，且人类或AI标注的数据集常含有显著的噪声和偏见。
(3) 多级偏好学习的最优目标尚不明确，多级偏好比二元偏好引入更大的复杂性，需要有效的算法来充分利用多级偏好数据集中的知识。</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提出自动化多级偏好（AMP）框架，通过减少相邻级别之间的差距和引入跨级别比较，鼓励MLLMs辨别细微差异并提供更广泛的幻觉示例比较。
(2) 开发无需人类或AI标注者的自动化数据集生成流程，包括多尺寸专家生成（MEG）和增量生成（IG）策略，以及自动检查机制来进一步细化数据集。
(3) 设计多级直接偏好优化（MDPO）算法，扩展传统DPO算法的能力以促进多级偏好优化，并在学习目标中加入定制惩罚项以确保稳健的多级偏好学习。
(4) 提出新的幻觉基准MRHal-Bench，首次专门设计用于评估多轮对话中的幻觉。</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61 / 125 </a:t>
            </a:r>
            <a:endParaRPr lang="en-US" dirty="0"/>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299127" y="1063326"/>
            <a:ext cx="6098192"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{'dataset_environment': ['POPE基准', 'MMHal-Bench', 'LLaVA-Bench', 'MRHal-Bench'], 'performance': ['在POPE基准上，AMP-MEG7B和AMP-MEG13B的F1分数分别为83.4和83.4，准确率分别为83.1和82.8。', '在MMHal-Bench上，AMP-MEG7B和AMP-MEG13B的得分分别为3.17和3.23，幻觉率分别为0.35和0.34。', '在MRHal-Bench上，AMP-MEG7B和AMP-MEG13B的累积/平均得分分别为4.07/4.06和4.21/4.21，幻觉率分别为0.20/0.15和0.15/0.11。', '在LLaVA-Bench上，AMP-MEG7B和AMP-MEG13B在对话、详细描述和复杂问题上的得分分别为89.7、89.1、98.8和94.4、91.2、95.6。']}</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62 / 125 </a:t>
            </a:r>
            <a:endParaRPr lang="en-US" dirty="0"/>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[20]</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QING XU, Min Wu, Xiaoli Li, Kezhi Mao, and Zhenghua Chen, "Reinforced Cross-Domain Knowledge Distillation on Time Series Data," in Proceedings of the Conference on Neural Information Processing Systems (NeurIPS), 2024, pp. 1-25.</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Reinforced Cross-Domain Knowledge Distillation on Time Series Data</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63 / 125 </a:t>
            </a:r>
            <a:endParaRPr lang="en-US" dirty="0"/>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无监督领域自适应方法在处理时间序列任务中的领域偏移问题上展示了卓越的能力。然而，它们的显著适应性能严重依赖于复杂的模型架构，这在资源有限的设备上部署以实现实时监控方面提出了前所未有的挑战。现有的方法，将知识蒸馏整合到领域自适应框架中以同时解决领域偏移和模型复杂度问题，往往忽视了教师和学生之间的网络容量差距，只是粗略地对齐所有源和目标样本的输出，导致蒸馏效率低下。：
(1) 复杂的模型架构在资源有限的设备上部署的挑战。
(2) 教师和学生之间的网络容量差距被忽视。
(3) 对所有源和目标样本的输出进行粗略对齐，导致蒸馏效率低下。</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提出了一种名为强化跨领域知识蒸馏（RCD-KD）的创新框架，能够通过动态选择适合的目标领域样本进行知识转移，有效适应学生的网络能力。
(2) 提出了一个基于强化学习的模块，带有新颖的奖励函数，以基于学生的能力学习最优的目标样本选择策略。
(3) 设计了一个领域鉴别器来转移领域不变知识。</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64 / 125 </a:t>
            </a:r>
            <a:endParaRPr lang="en-US" dirty="0"/>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299127" y="1063326"/>
            <a:ext cx="6098192"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{'datasets': ['HAR', 'HHAR', 'FD', 'SSC'], 'performance': {'HAR': '94.68±1.62', 'HHAR': '82.37±1.84', 'FD': '92.63±0.62', 'SSC': '67.49±1.83'}}</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65 / 125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{{problems}}</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{{methods}}</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{{Pages}} </a:t>
            </a:r>
            <a:endParaRPr lang="en-US" dirty="0"/>
          </a:p>
        </p:txBody>
      </p:sp>
    </p:spTree>
    <p:extLst>
      <p:ext uri="{BB962C8B-B14F-4D97-AF65-F5344CB8AC3E}">
        <p14:creationId xmlns:p14="http://schemas.microsoft.com/office/powerpoint/2010/main" val="213414091"/>
      </p:ext>
    </p:extLst>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[21]</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Nadav Merlis, "Reinforcement Learning with Lookahead Information," in Proceedings of the Conference on Neural Information Processing Systems (NeurIPS), 2024, pp. 1-59.</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Reinforcement Learning with Lookahead Information</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66 / 125 </a:t>
            </a:r>
            <a:endParaRPr lang="en-US" dirty="0"/>
          </a:p>
        </p:txBody>
      </p:sp>
    </p:spTree>
  </p:cSld>
  <p:clrMapOvr>
    <a:masterClrMapping/>
  </p:clrMapOvr>
</p:sld>
</file>

<file path=ppt/slides/slide7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针对强化学习（RL）中代理在决定采取哪个动作之前观察当前状态的奖励或转移实现的现象。：
(1) 在已知环境中，前瞻信息可以显著增加收集的奖励，但在未知环境中，现有方法无法很好地适应这些观察。
(2) 在标准交互模型中，代理首先选择一个动作，然后观察其对奖励和状态动态的结果，这限制了代理只能最大化预期奖励。
(3) 在许多应用中，如交易和导航，代理在选择动作之前可以获得关于动作即时结果的信息（如奖励信息或转移信息）。</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设计能够有效利用前瞻信息的学习算法，通过使用奖励和转移观察的经验分布进行规划。
(2) 提出动态规划（'Bellman'）方程，在原始状态空间中描述最优前瞻策略。
(3) 引入两种MVP算法的变体，分别用于奖励前瞻和转移前瞻，通过使用经验分布而非估计期望来进行规划。</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67 / 125 </a:t>
            </a:r>
            <a:endParaRPr lang="en-US" dirty="0"/>
          </a:p>
        </p:txBody>
      </p:sp>
    </p:spTree>
  </p:cSld>
  <p:clrMapOvr>
    <a:masterClrMapping/>
  </p:clrMapOvr>
</p:sld>
</file>

<file path=ppt/slides/slide7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299127" y="1063326"/>
            <a:ext cx="6098192"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{'dataset_environment': '表格马尔可夫决策过程（MDP）模型', 'performance': '对于奖励前瞻，算法在K个回合后实现了紧密的遗憾界限˜O(√H³SAK)；对于转移前瞻，算法实现了˜O(√H²SK(√H + √A))的遗憾界限，与同样具有前瞻信息的更强基线相比。这些算法能够比普通RL算法收集显著更多的奖励。'}</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68 / 125 </a:t>
            </a:r>
            <a:endParaRPr lang="en-US" dirty="0"/>
          </a:p>
        </p:txBody>
      </p:sp>
    </p:spTree>
  </p:cSld>
  <p:clrMapOvr>
    <a:masterClrMapping/>
  </p:clrMapOvr>
</p:sld>
</file>

<file path=ppt/slides/slide7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[22]</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Fan-Yun Sun, Harini S I, Angela Yi, Yihan Zhou, Alex Zook, Jonathan Tremblay, Logan Cross, Jiajun Wu, and Nick Haber, "FactorSim: Generative Simulation via Factorized Representation," in Proceedings of the Conference on Neural Information Processing Systems (NeurIPS), 2024, pp. 1-35.</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FactorSim Generative Simulation via Factorized Representation</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69 / 125 </a:t>
            </a:r>
            <a:endParaRPr lang="en-US" dirty="0"/>
          </a:p>
        </p:txBody>
      </p:sp>
    </p:spTree>
  </p:cSld>
  <p:clrMapOvr>
    <a:masterClrMapping/>
  </p:clrMapOvr>
</p:sld>
</file>

<file path=ppt/slides/slide7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针对从自然语言输入生成用于训练智能代理的完整模拟代码：
(1) 现有方法主要关注于生成奖励函数或任务超参数，而忽略了生成完整模拟代码的挑战。
(2) 大型语言模型(LLMs)在处理大型和详细上下文时，往往生成忽略或未能完全遵循输入提示的模拟。
(3) 随着模拟组件数量的增加，某种形式的分解总是关键。</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提出FACTOR SIM框架，利用代码模拟的结构模块性，采用因子化的部分可观察马尔可夫决策过程(POMDP)表示，以减少生成过程中的上下文依赖。
(2) 使用模型-视图-控制器软件设计模式来结构化生成过程。
(3) 通过分解输入提示为一系列步骤，并在每一步生成时仅选择相关上下文信息，有效减少每一步所需的推理能力。</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70 / 125 </a:t>
            </a:r>
            <a:endParaRPr lang="en-US" dirty="0"/>
          </a:p>
        </p:txBody>
      </p:sp>
    </p:spTree>
  </p:cSld>
  <p:clrMapOvr>
    <a:masterClrMapping/>
  </p:clrMapOvr>
</p:sld>
</file>

<file path=ppt/slides/slide7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299127" y="1063326"/>
            <a:ext cx="6098192"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{'datasets': [{'name': 'PyGame Learning Environment', 'performance': 'FACTOR SIM在8个RL游戏中的7个中优于所有基线方法。'}, {'name': 'GenSim的50任务基准', 'performance': 'FACTOR SIM在生成机器人任务时，运行时通过率和人类评估分数优于基线方法。'}]}</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71 / 125 </a:t>
            </a:r>
            <a:endParaRPr lang="en-US" dirty="0"/>
          </a:p>
        </p:txBody>
      </p:sp>
    </p:spTree>
  </p:cSld>
  <p:clrMapOvr>
    <a:masterClrMapping/>
  </p:clrMapOvr>
</p:sld>
</file>

<file path=ppt/slides/slide7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[23]</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Qi Wang, Junming Yang, Yunbo Wang, Xin Jin, Wenjun Zeng, and Xiaokang Yang, "Making Offline RL Online: Collaborative World Models for Offline Visual Reinforcement Learning," in Proceedings of the Conference on Neural Information Processing Systems (NeurIPS), 2024, pp. 1-28.</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Making Offline RL Online Collaborative World Models for Offline Visual Reinforcement Learning</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72 / 125 </a:t>
            </a:r>
            <a:endParaRPr lang="en-US" dirty="0"/>
          </a:p>
        </p:txBody>
      </p:sp>
    </p:spTree>
  </p:cSld>
  <p:clrMapOvr>
    <a:masterClrMapping/>
  </p:clrMapOvr>
</p:sld>
</file>

<file path=ppt/slides/slide7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针对离线视觉强化学习（Offline Visual Reinforcement Learning）中的过拟合问题和未来奖励的高估偏差。：
(1) 表示学习中的过拟合问题，由于从有限的高维视觉输入中提取隐藏状态。
(2) 离线视觉强化学习中的价值高估问题，类似于其状态空间对应物。</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利用现成的强化学习模拟器作为离线策略的“测试床”，以在线方式轻松交互。
(2) 引入CoWorld，一种基于模型的强化学习方法，通过状态和奖励空间的对齐来减轻跨领域差异。
(3) 通过源批评模型对目标策略进行重新评估，引入温和的正则化项到目标领域批评模型的训练目标中。</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73 / 125 </a:t>
            </a:r>
            <a:endParaRPr lang="en-US" dirty="0"/>
          </a:p>
        </p:txBody>
      </p:sp>
    </p:spTree>
  </p:cSld>
  <p:clrMapOvr>
    <a:masterClrMapping/>
  </p:clrMapOvr>
</p:sld>
</file>

<file path=ppt/slides/slide7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299127" y="1063326"/>
            <a:ext cx="6098192"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{'datasets': ['Meta-World', 'RoboDesk', 'DeepMind Control Suite'], 'performance': 'CoWorld在多个基准测试中大幅优于现有的强化学习方法。'}</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74 / 125 </a:t>
            </a:r>
            <a:endParaRPr lang="en-US" dirty="0"/>
          </a:p>
        </p:txBody>
      </p:sp>
    </p:spTree>
  </p:cSld>
  <p:clrMapOvr>
    <a:masterClrMapping/>
  </p:clrMapOvr>
</p:sld>
</file>

<file path=ppt/slides/slide7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[24]</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Lior Shani, Aviv Rosenberg, Asaf Cassel, Oran Lang, Daniele Calandriello, Avital Zipori, Hila Noga, Orgad Keller, Bilal Piot, Idan Szpektor, Avinatan Hassidim, Yossi Matias, and Remi Munos, "Multi-turn Reinforcement Learning with Preference Human Feedback," in Proceedings of the Conference on Neural Information Processing Systems (NeurIPS), 2024, pp. 1-41.</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Multi-turn Reinforcement Learning with Preference Human Feedback</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75 / 125 </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299127" y="1063326"/>
            <a:ext cx="6098192"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{{results}}</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{{Pages}} </a:t>
            </a:r>
            <a:endParaRPr lang="en-US" dirty="0"/>
          </a:p>
        </p:txBody>
      </p:sp>
    </p:spTree>
    <p:extLst>
      <p:ext uri="{BB962C8B-B14F-4D97-AF65-F5344CB8AC3E}">
        <p14:creationId xmlns:p14="http://schemas.microsoft.com/office/powerpoint/2010/main" val="128997371"/>
      </p:ext>
    </p:extLst>
  </p:cSld>
  <p:clrMapOvr>
    <a:masterClrMapping/>
  </p:clrMapOvr>
</p:sld>
</file>

<file path=ppt/slides/slide8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针对多轮偏好人类反馈的强化学习（Multi-turn Reinforcement Learning from Preference Human Feedback）：
(1) 现有方法在单决策（单轮）级别上模拟偏好，限制了其在需要规划或多轮交互以实现长期目标的设置中的能力。
(2) 在缺乏明确奖励的环境中，如何有效地从偏好反馈中学习，以优化多轮对话的性能。
(3) 如何在多轮交互中捕捉个别行动的长期效果，这些效果可能不会立即显现，因此难以通过单轮反馈定义。</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提出了一种新颖的基于镜像下降的策略优化算法（MTPO），用于一般的多轮基于偏好的强化学习问题，并证明了其收敛到纳什均衡。
(2) 引入了MTPO-τ，MTPO的一个变体，使用几何混合策略，该策略在代理的策略和固定参考策略之间进行插值。
(3) 开发了一种多轮RLHF算法，该算法收敛于关于学习奖励函数的最优策略。</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76 / 125 </a:t>
            </a:r>
            <a:endParaRPr lang="en-US" dirty="0"/>
          </a:p>
        </p:txBody>
      </p:sp>
    </p:spTree>
  </p:cSld>
  <p:clrMapOvr>
    <a:masterClrMapping/>
  </p:clrMapOvr>
</p:sld>
</file>

<file path=ppt/slides/slide8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299127" y="1063326"/>
            <a:ext cx="6098192"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{'dataset_environment': '教育对话（Education Dialogue）', 'performance': '在Education Dialogue环境中，深度RL变体的MTPO算法优于RLHF基线。在具有明确奖励的环境中，MTPO算法尽管仅依赖于较弱的偏好信号，但恢复了与基于奖励的RL基线相同的性能。'}</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77 / 125 </a:t>
            </a:r>
            <a:endParaRPr lang="en-US" dirty="0"/>
          </a:p>
        </p:txBody>
      </p:sp>
    </p:spTree>
  </p:cSld>
  <p:clrMapOvr>
    <a:masterClrMapping/>
  </p:clrMapOvr>
</p:sld>
</file>

<file path=ppt/slides/slide8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[25]</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Verified Safe Reinforcement Learning for Neural Network Dynamic Models</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78 / 125 </a:t>
            </a:r>
            <a:endParaRPr lang="en-US" dirty="0"/>
          </a:p>
        </p:txBody>
      </p:sp>
    </p:spTree>
  </p:cSld>
  <p:clrMapOvr>
    <a:masterClrMapping/>
  </p:clrMapOvr>
</p:sld>
</file>

<file path=ppt/slides/slide8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针对学习可靠安全的自主控制是可信自主性的核心问题之一。然而，训练一个可以被正式验证为安全的控制器仍然是一个主要挑战。：
(1) 在非线性神经动态系统中学习验证安全控制策略的同时最大化整体性能的挑战。
(2) 随着K的增长，可微分过近似技术对于可达性验证变得松散，使得验证K超过非常小的范围变得困难。
(3) 控制策略π依赖于状态，很难找到一个单一的通用控制器，能够为S0中的每个起始状态实现验证安全。</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一种新颖的课程学习方案，迭代地增加验证的安全范围。
(2) 利用基于梯度的学习的迭代性质来利用增量验证，重用先前验证运行的信息。
(3) 学习多个依赖于初始状态的验证控制器，这一想法对于更复杂的领域尤其有价值，在这些领域中学习一个单一的通用验证安全控制器极具挑战性。</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79 / 125 </a:t>
            </a:r>
            <a:endParaRPr lang="en-US" dirty="0"/>
          </a:p>
        </p:txBody>
      </p:sp>
    </p:spTree>
  </p:cSld>
  <p:clrMapOvr>
    <a:masterClrMapping/>
  </p:clrMapOvr>
</p:sld>
</file>

<file path=ppt/slides/slide8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299127" y="1063326"/>
            <a:ext cx="6098192"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{'datasets_environments': ['车道跟随', '车辆避障', '2D四旋翼（固定和移动障碍物）', '3D四旋翼'], 'performance_metrics': ['Verified-K：S0中可以验证K步安全的区域百分比', 'Verified-Max：S0中所有状态可以验证为安全的最大步数', 'Emp-k：S0中在k步内经验安全的区域百分比，k=K（我们能够验证安全的步数）和k=T（总情节长度）', 'Avg Reward：10个情节的平均奖励，报告均值和标准差'], 'performance_values': {'Lane Following': {'Verified-80': '100.0', 'Verified-Max': '80', 'Emp-80': '100.0', 'Emp-500': '100.0', 'Avg Reward': '214 ± 5'}, 'Vehicle Avoidance (Moving Obstacles)': {'Verified-50': '100.0', 'Verified-Max': '50', 'Emp-50': '100.0', 'Emp-500': '100.0', 'Avg Reward': '401 ± 4'}, '2D Quadrotor (Fixed Obstacles)': {'Verified-50': '100.0', 'Verified-Max': '50', 'Emp-50': '100.0', 'Emp-500': '100.0', 'Avg Reward': '401 ± 20'}, '2D Quadrotor (Moving Obstacles)': {'Verified-50': '100.0', 'Verified-Max': '50', 'Emp-50': '100.0', 'Emp-500': '100.0', 'Avg Reward': '364 ± 4'}, '3D Quadrotor (Fixed Obstacles)': {'Verified-15': '100.0', 'Verified-Max': '15', 'Emp-15': '100.0', 'Emp-500': '100.0', 'Avg Reward': '122 ± 14'}}}</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80 / 125 </a:t>
            </a:r>
            <a:endParaRPr lang="en-US" dirty="0"/>
          </a:p>
        </p:txBody>
      </p:sp>
    </p:spTree>
  </p:cSld>
  <p:clrMapOvr>
    <a:masterClrMapping/>
  </p:clrMapOvr>
</p:sld>
</file>

<file path=ppt/slides/slide8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[26]</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Udaya Ghai and Karan Singh, "Sample-Efficient Agnostic Boosting," in Proceedings of the Conference on Neural Information Processing Systems (NeurIPS), 2024, pp. 1-33.</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Sample-Efficient Agnostic Boosting</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81 / 125 </a:t>
            </a:r>
            <a:endParaRPr lang="en-US" dirty="0"/>
          </a:p>
        </p:txBody>
      </p:sp>
    </p:spTree>
  </p:cSld>
  <p:clrMapOvr>
    <a:masterClrMapping/>
  </p:clrMapOvr>
</p:sld>
</file>

<file path=ppt/slides/slide8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针对None：
</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82 / 125 </a:t>
            </a:r>
            <a:endParaRPr lang="en-US" dirty="0"/>
          </a:p>
        </p:txBody>
      </p:sp>
    </p:spTree>
  </p:cSld>
  <p:clrMapOvr>
    <a:masterClrMapping/>
  </p:clrMapOvr>
</p:sld>
</file>

<file path=ppt/slides/slide8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299127" y="1063326"/>
            <a:ext cx="6098192"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83 / 125 </a:t>
            </a:r>
            <a:endParaRPr lang="en-US" dirty="0"/>
          </a:p>
        </p:txBody>
      </p:sp>
    </p:spTree>
  </p:cSld>
  <p:clrMapOvr>
    <a:masterClrMapping/>
  </p:clrMapOvr>
</p:sld>
</file>

<file path=ppt/slides/slide8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[27]</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Jing-Cheng Pang, Si-Hang Yang, Kaiyuan Li, Jiaji Zhang, Xiong-Hui Chen, Nan Tang, and Yang Yu, "KALM: Knowledgeable Agents by Offline Reinforcement Learning from Large Language Model Rollouts," in Proceedings of the Conference on Neural Information Processing Systems (NeurIPS), 2024, pp. 1-33.</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KALM Knowledgeable Agents by Offline Reinforcement Learning from Large Language Model Rollouts</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84 / 125 </a:t>
            </a:r>
            <a:endParaRPr lang="en-US" dirty="0"/>
          </a:p>
        </p:txBody>
      </p:sp>
    </p:spTree>
  </p:cSld>
  <p:clrMapOvr>
    <a:masterClrMapping/>
  </p:clrMapOvr>
</p:sld>
</file>

<file path=ppt/slides/slide8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针对利用大型语言模型（LLM）的知识通过离线强化学习（RL）训练知识型代理：
(1) RL训练代理使用交互数据，限制了其能力范围；
(2) LLM基于文本，与环境的数值数据存在语义鸿沟；
(3) 需要将LLM的知识有效整合到RL中，以支持低级别控制和适应新情况。</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KALM方法通过调整LLM的架构以处理环境状态和动作；
(2) 通过监督微调（SFT）使LLM理解环境数据；
(3) 使用LLM生成虚构的rollouts，代理通过离线RL学习这些rollouts。</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85 / 125 </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0BDD4769-AC51-4B26-9E44-C6EEAB4A9160}"/>
              </a:ext>
            </a:extLst>
          </p:cNvPr>
          <p:cNvSpPr>
            <a:spLocks noRot="1" noChangeArrowheads="1"/>
          </p:cNvSpPr>
          <p:nvPr/>
        </p:nvSpPr>
        <p:spPr bwMode="auto">
          <a:xfrm>
            <a:off x="2855913" y="2587625"/>
            <a:ext cx="6192837" cy="1871663"/>
          </a:xfrm>
          <a:prstGeom prst="rect">
            <a:avLst/>
          </a:prstGeom>
          <a:noFill/>
          <a:ln w="9525">
            <a:noFill/>
            <a:miter lim="800000"/>
            <a:headEnd/>
            <a:tailEnd/>
          </a:ln>
          <a:effectLst/>
        </p:spPr>
        <p:txBody>
          <a:bodyPr/>
          <a:lstStyle/>
          <a:p>
            <a:pPr marL="342900" indent="-342900" algn="ctr">
              <a:spcBef>
                <a:spcPct val="20000"/>
              </a:spcBef>
              <a:buClr>
                <a:schemeClr val="hlink"/>
              </a:buClr>
              <a:buSzPct val="75000"/>
              <a:defRPr/>
            </a:pPr>
            <a:r>
              <a:rPr lang="en-US" altLang="zh-CN" sz="6600" b="1">
                <a:solidFill>
                  <a:srgbClr val="000099"/>
                </a:solidFill>
                <a:effectLst>
                  <a:outerShdw blurRad="38100" dist="38100" dir="2700000" algn="tl">
                    <a:srgbClr val="C0C0C0"/>
                  </a:outerShdw>
                </a:effectLst>
                <a:ea typeface="黑体" pitchFamily="49" charset="-122"/>
                <a:cs typeface="Times New Roman" pitchFamily="18" charset="0"/>
              </a:rPr>
              <a:t>Thank you</a:t>
            </a:r>
            <a:endParaRPr lang="zh-CN" altLang="en-US" sz="6600" b="1" dirty="0">
              <a:solidFill>
                <a:srgbClr val="000099"/>
              </a:solidFill>
              <a:effectLst>
                <a:outerShdw blurRad="38100" dist="38100" dir="2700000" algn="tl">
                  <a:srgbClr val="C0C0C0"/>
                </a:outerShdw>
              </a:effectLst>
              <a:ea typeface="黑体" pitchFamily="49" charset="-122"/>
              <a:cs typeface="Times New Roman" pitchFamily="18" charset="0"/>
            </a:endParaRPr>
          </a:p>
        </p:txBody>
      </p:sp>
      <p:graphicFrame>
        <p:nvGraphicFramePr>
          <p:cNvPr id="95235" name="对象 4">
            <a:extLst>
              <a:ext uri="{FF2B5EF4-FFF2-40B4-BE49-F238E27FC236}">
                <a16:creationId xmlns:a16="http://schemas.microsoft.com/office/drawing/2014/main" id="{CB2A0F5A-EC79-4F25-BAF4-8D2BD4E19A81}"/>
              </a:ext>
            </a:extLst>
          </p:cNvPr>
          <p:cNvGraphicFramePr>
            <a:graphicFrameLocks noChangeAspect="1"/>
          </p:cNvGraphicFramePr>
          <p:nvPr/>
        </p:nvGraphicFramePr>
        <p:xfrm>
          <a:off x="7042150" y="2409825"/>
          <a:ext cx="114300" cy="177800"/>
        </p:xfrm>
        <a:graphic>
          <a:graphicData uri="http://schemas.openxmlformats.org/presentationml/2006/ole">
            <mc:AlternateContent xmlns:mc="http://schemas.openxmlformats.org/markup-compatibility/2006">
              <mc:Choice xmlns:v="urn:schemas-microsoft-com:vml" Requires="v">
                <p:oleObj name="Equation" r:id="rId3" imgW="114102" imgH="177492" progId="Equation.DSMT4">
                  <p:embed/>
                </p:oleObj>
              </mc:Choice>
              <mc:Fallback>
                <p:oleObj name="Equation" r:id="rId3" imgW="114102" imgH="177492" progId="Equation.DSMT4">
                  <p:embed/>
                  <p:pic>
                    <p:nvPicPr>
                      <p:cNvPr id="95235" name="对象 4">
                        <a:extLst>
                          <a:ext uri="{FF2B5EF4-FFF2-40B4-BE49-F238E27FC236}">
                            <a16:creationId xmlns:a16="http://schemas.microsoft.com/office/drawing/2014/main" id="{CB2A0F5A-EC79-4F25-BAF4-8D2BD4E19A8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2150" y="2409825"/>
                        <a:ext cx="114300" cy="17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页脚占位符 1">
            <a:extLst>
              <a:ext uri="{FF2B5EF4-FFF2-40B4-BE49-F238E27FC236}">
                <a16:creationId xmlns:a16="http://schemas.microsoft.com/office/drawing/2014/main" id="{E75E3543-2AD5-5971-EE2F-59C686F5D2D1}"/>
              </a:ext>
            </a:extLst>
          </p:cNvPr>
          <p:cNvSpPr txBox="1">
            <a:spLocks/>
          </p:cNvSpPr>
          <p:nvPr/>
        </p:nvSpPr>
        <p:spPr bwMode="auto">
          <a:xfrm>
            <a:off x="5055607" y="6525344"/>
            <a:ext cx="2080781"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125 / 125</a:t>
            </a:r>
            <a:endParaRPr lang="en-US" dirty="0"/>
          </a:p>
        </p:txBody>
      </p:sp>
    </p:spTree>
  </p:cSld>
  <p:clrMapOvr>
    <a:masterClrMapping/>
  </p:clrMapOvr>
  <p:transition/>
</p:sld>
</file>

<file path=ppt/slides/slide9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299127" y="1063326"/>
            <a:ext cx="6098192"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{'dataset': 'CLEVR-Robot和Meta-world', 'performance': '在CLEVR-Robot模拟环境中，KALM在完成1400个不同新任务的目标上达到了46%的成功率，显著优于基线离线RL方法的26%成功率。'}</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86 / 125 </a:t>
            </a:r>
            <a:endParaRPr lang="en-US" dirty="0"/>
          </a:p>
        </p:txBody>
      </p:sp>
    </p:spTree>
  </p:cSld>
  <p:clrMapOvr>
    <a:masterClrMapping/>
  </p:clrMapOvr>
</p:sld>
</file>

<file path=ppt/slides/slide9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[28]</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Sili Huang, Jifeng Hu, Zhejian Yang, Liwei Yang, Tao Luo, Hechang Chen, Lichao Sun, and Bo Yang, "Decision Mamba: Reinforcement Learning via Hybrid Selective Sequence Modeling," in Proceedings of the Conference on Neural Information Processing Systems (NeurIPS), 2024, pp. 1-22.</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Decision Mamba Reinforcement Learning via Hybrid Selective Sequence Modeling</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87 / 125 </a:t>
            </a:r>
            <a:endParaRPr lang="en-US" dirty="0"/>
          </a:p>
        </p:txBody>
      </p:sp>
    </p:spTree>
  </p:cSld>
  <p:clrMapOvr>
    <a:masterClrMapping/>
  </p:clrMapOvr>
</p:sld>
</file>

<file path=ppt/slides/slide9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针对在强化学习（RL）中，Transformer模型通过将决策问题表述为序列生成，展现了卓越的优越性。Transformer-based agents通过在在线环境中提供任务上下文（如多个轨迹，称为上下文RL）实现自我改进。然而，由于Transformer中注意力的二次计算复杂性，当前的上下文RL方法随着任务视野的增加而面临巨大的计算成本。相比之下，Mamba模型以其处理长期依赖关系的高效能力而闻名，这为上下文RL解决需要长期记忆的任务提供了机会。：
(1) Transformer中自注意力机制的二次复杂性
(2) 由跨情景上下文引起的长期序列的乘法增长</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通过用Mamba骨干替换Decision Transformer（DT）的骨干，首先实现了Decision Mamba（DM）
(2) 提出了Decision Mamba-Hybrid（DM-H），结合了Transformer和Mamba在高质量预测和长期记忆方面的优点</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88 / 125 </a:t>
            </a:r>
            <a:endParaRPr lang="en-US" dirty="0"/>
          </a:p>
        </p:txBody>
      </p:sp>
    </p:spTree>
  </p:cSld>
  <p:clrMapOvr>
    <a:masterClrMapping/>
  </p:clrMapOvr>
</p:sld>
</file>

<file path=ppt/slides/slide9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299127" y="1063326"/>
            <a:ext cx="6098192"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{'datasets': ['D4RL', 'Grid World', 'Tmaze benchmarks'], 'performance': {'D4RL': {'HalfCheetah': {'Med-Expert': '96.21±0.28', 'Medium': '45.45±0.35', 'Med-Replay': '45.26±0.43'}, 'Hopper': {'Med-Expert': '117.19±0.65', 'Medium': '83.15±0.63', 'Med-Replay': '98.36±0.51'}, 'Walker2d': {'Med-Expert': '118.21±0.56', 'Medium': '88.29±0.76', 'Med-Replay': '95.66±1.16'}}, 'Grid World': '在长期任务中，DM-H的在线测试比基于Transformer的基线快28倍', 'Tmaze': 'DM-H在任何任务视野下都能以最小的在线测试成本实现最大奖励'}}</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89 / 125 </a:t>
            </a:r>
            <a:endParaRPr lang="en-US" dirty="0"/>
          </a:p>
        </p:txBody>
      </p:sp>
    </p:spTree>
  </p:cSld>
  <p:clrMapOvr>
    <a:masterClrMapping/>
  </p:clrMapOvr>
</p:sld>
</file>

<file path=ppt/slides/slide9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[29]</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Tianjiao Luo, Tim Pearce, Huayu Chen, Jianfei Chen, and Jun Zhu, "C-GAIL: Stabilizing Generative Adversarial Imitation Learning with Control Theory," in Proceedings of the Conference on Neural Information Processing Systems (NeurIPS), 2024, pp. 1-25.</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C-GAIL Stabilizing Generative Adversarial Imitation Learning with Control Theory</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90 / 125 </a:t>
            </a:r>
            <a:endParaRPr lang="en-US" dirty="0"/>
          </a:p>
        </p:txBody>
      </p:sp>
    </p:spTree>
  </p:cSld>
  <p:clrMapOvr>
    <a:masterClrMapping/>
  </p:clrMapOvr>
</p:sld>
</file>

<file path=ppt/slides/slide9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针对Generative Adversarial Imitation Learning (GAIL) 提供了一种有前景的方法来训练生成策略以模仿示范者。它使用策略上的强化学习（RL）来优化来自对抗性判别器的奖励信号。然而，在实践中优化GAIL是困难的，训练损失在训练过程中振荡，减缓了收敛速度。这种优化不稳定性可能会阻止GAIL找到一个好的策略，损害其最终性能。：
(1) GAIL的优化困难，训练损失在训练过程中振荡，减缓了收敛速度。
(2) 优化不稳定性可能阻止GAIL找到一个好的策略，损害其最终性能。
(3) GAIL无法收敛到期望的平衡点。</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从控制理论的角度研究GAIL的优化。
(2) 在函数空间中分析GAIL的训练动态，并设计一个新颖的控制器，不仅推动GAIL达到期望的平衡点，还在简化的“一步”设置中实现了渐近稳定性。
(3) 提出Controlled-GAIL (C-GAIL)，通过在GAIL目标上添加可微的正则化项来稳定训练。</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91 / 125 </a:t>
            </a:r>
            <a:endParaRPr lang="en-US" dirty="0"/>
          </a:p>
        </p:txBody>
      </p:sp>
    </p:spTree>
  </p:cSld>
  <p:clrMapOvr>
    <a:masterClrMapping/>
  </p:clrMapOvr>
</p:sld>
</file>

<file path=ppt/slides/slide9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299127" y="1063326"/>
            <a:ext cx="6098192"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{'dataset_environment': 'MuJoCo环境', 'performance': 'C-GAIL正则化器通过加速收敛、减少振荡范围和更紧密地匹配专家分布，改进了包括流行的GAIL-DAC在内的各种现有GAIL方法的训练。'}</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92 / 125 </a:t>
            </a:r>
            <a:endParaRPr lang="en-US" dirty="0"/>
          </a:p>
        </p:txBody>
      </p:sp>
    </p:spTree>
  </p:cSld>
  <p:clrMapOvr>
    <a:masterClrMapping/>
  </p:clrMapOvr>
</p:sld>
</file>

<file path=ppt/slides/slide9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5" name="矩形 4">
            <a:extLst>
              <a:ext uri="{FF2B5EF4-FFF2-40B4-BE49-F238E27FC236}">
                <a16:creationId xmlns:a16="http://schemas.microsoft.com/office/drawing/2014/main" id="{28F8DA8F-7649-B778-3859-B47C88DE3DEB}"/>
              </a:ext>
            </a:extLst>
          </p:cNvPr>
          <p:cNvSpPr/>
          <p:nvPr/>
        </p:nvSpPr>
        <p:spPr bwMode="auto">
          <a:xfrm>
            <a:off x="0" y="5517232"/>
            <a:ext cx="12192000" cy="1340768"/>
          </a:xfrm>
          <a:prstGeom prst="rect">
            <a:avLst/>
          </a:prstGeom>
          <a:solidFill>
            <a:schemeClr val="bg1">
              <a:alpha val="71000"/>
            </a:schemeClr>
          </a:solidFill>
          <a:ln w="9525" cap="flat" cmpd="sng" algn="ctr">
            <a:noFill/>
            <a:prstDash val="solid"/>
            <a:round/>
            <a:headEnd type="none" w="med" len="med"/>
            <a:tailEnd type="none" w="med" len="med"/>
          </a:ln>
        </p:spPr>
        <p:txBody>
          <a:bodyPr vert="horz" wrap="square" lIns="91440" tIns="45720" rIns="91440" bIns="45720" numCol="1" rtlCol="0" anchor="t" anchorCtr="0" compatLnSpc="1"/>
          <a:lstStyle/>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en-US" sz="24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mn-cs"/>
            </a:endParaRPr>
          </a:p>
        </p:txBody>
      </p:sp>
      <p:sp>
        <p:nvSpPr>
          <p:cNvPr id="13316" name="文本框 1">
            <a:extLst>
              <a:ext uri="{FF2B5EF4-FFF2-40B4-BE49-F238E27FC236}">
                <a16:creationId xmlns:a16="http://schemas.microsoft.com/office/drawing/2014/main" id="{7A1D2731-E83B-ED3E-D64B-17EFCD2C78D3}"/>
              </a:ext>
            </a:extLst>
          </p:cNvPr>
          <p:cNvSpPr txBox="1">
            <a:spLocks noChangeArrowheads="1"/>
          </p:cNvSpPr>
          <p:nvPr/>
        </p:nvSpPr>
        <p:spPr bwMode="auto">
          <a:xfrm>
            <a:off x="0" y="5587451"/>
            <a:ext cx="12108285" cy="646331"/>
          </a:xfrm>
          <a:prstGeom prst="rect">
            <a:avLst/>
          </a:prstGeom>
          <a:noFill/>
          <a:ln>
            <a:noFill/>
          </a:ln>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marL="0" marR="0" lvl="0" indent="0" algn="just" defTabSz="914400" rtl="0" eaLnBrk="1" fontAlgn="base" latinLnBrk="0" hangingPunct="1">
              <a:lnSpc>
                <a:spcPct val="100000"/>
              </a:lnSpc>
              <a:spcBef>
                <a:spcPct val="0"/>
              </a:spcBef>
              <a:spcAft>
                <a:spcPct val="0"/>
              </a:spcAft>
              <a:buClrTx/>
              <a:buSzTx/>
              <a:buFontTx/>
              <a:buNone/>
              <a:tabLst/>
              <a:defRPr/>
            </a:pP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Reference</a:t>
            </a:r>
            <a:r>
              <a:rPr kumimoji="0" lang="zh-CN" altLang="en-US"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a:p>
            <a:pPr marL="360000" indent="-457200" algn="just" eaLnBrk="1" hangingPunct="1">
              <a:spcBef>
                <a:spcPct val="0"/>
              </a:spcBef>
              <a:buNone/>
              <a:defRPr/>
            </a:pPr>
            <a:r>
              <a:rPr lang="en-US" altLang="zh-CN" sz="1800" dirty="0">
                <a:solidFill>
                  <a:srgbClr val="000000"/>
                </a:solidFill>
                <a:latin typeface="Times New Roman" panose="02020603050405020304" pitchFamily="18" charset="0"/>
                <a:cs typeface="Times New Roman" panose="02020603050405020304" pitchFamily="18" charset="0"/>
              </a:rPr>
              <a:t>[30]</a:t>
            </a:r>
            <a:r>
              <a:rPr kumimoji="0" lang="en-US" altLang="zh-CN" sz="1800" b="0" i="0" u="none" strike="noStrike" kern="1200" cap="none" spc="0" normalizeH="0" baseline="0" noProof="0" dirty="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Miaosen Zhang, Yuxing Wei, Zhen Xing, Yifei Ma, Zuxuan Wu, Ji Li, Zheng Zhang, Qi Dai, Chong Luo, Xin Geng, and Baining Guo, "Aligning Vision Models with Human Aesthetics in Retrieval: Benchmarks and Algorithms," in Proceedings of the Conference on Neural Information Processing Systems (NeurIPS), 2024, pp. 1-36.</a:t>
            </a:r>
          </a:p>
        </p:txBody>
      </p:sp>
      <p:sp>
        <p:nvSpPr>
          <p:cNvPr id="6" name="Text Box 3">
            <a:extLst>
              <a:ext uri="{FF2B5EF4-FFF2-40B4-BE49-F238E27FC236}">
                <a16:creationId xmlns:a16="http://schemas.microsoft.com/office/drawing/2014/main" id="{B1372767-07D3-84B9-36E6-EC20CCDBB154}"/>
              </a:ext>
            </a:extLst>
          </p:cNvPr>
          <p:cNvSpPr txBox="1">
            <a:spLocks noChangeArrowheads="1"/>
          </p:cNvSpPr>
          <p:nvPr/>
        </p:nvSpPr>
        <p:spPr bwMode="auto">
          <a:xfrm>
            <a:off x="356096" y="2938445"/>
            <a:ext cx="1147980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lvl="0" algn="ctr">
              <a:buNone/>
              <a:defRPr/>
            </a:pPr>
            <a:r>
              <a:rPr kumimoji="0" lang="en-US" altLang="zh-CN" sz="2800" b="1" i="0" u="none" strike="noStrike" kern="1200" cap="none" spc="0" normalizeH="0" baseline="0" noProof="0" dirty="0">
                <a:ln>
                  <a:noFill/>
                </a:ln>
                <a:solidFill>
                  <a:srgbClr val="000099"/>
                </a:solidFill>
                <a:effectLst/>
                <a:uLnTx/>
                <a:uFillTx/>
                <a:latin typeface="Times New Roman" panose="02020603050405020304" pitchFamily="18" charset="0"/>
                <a:ea typeface="宋体" panose="02010600030101010101" pitchFamily="2" charset="-122"/>
                <a:cs typeface="+mn-cs"/>
              </a:rPr>
              <a:t>Aligning Vision Models with Human Aesthetics in Retrieval Benchmarks and Algorithms</a:t>
            </a:r>
          </a:p>
        </p:txBody>
      </p:sp>
      <p:sp>
        <p:nvSpPr>
          <p:cNvPr id="4" name="页脚占位符 1">
            <a:extLst>
              <a:ext uri="{FF2B5EF4-FFF2-40B4-BE49-F238E27FC236}">
                <a16:creationId xmlns:a16="http://schemas.microsoft.com/office/drawing/2014/main" id="{F6A5E8F7-1D10-F617-B451-AF3088533236}"/>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93 / 125 </a:t>
            </a:r>
            <a:endParaRPr lang="en-US" dirty="0"/>
          </a:p>
        </p:txBody>
      </p:sp>
    </p:spTree>
  </p:cSld>
  <p:clrMapOvr>
    <a:masterClrMapping/>
  </p:clrMapOvr>
</p:sld>
</file>

<file path=ppt/slides/slide9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7" name="文本框 6">
            <a:extLst>
              <a:ext uri="{FF2B5EF4-FFF2-40B4-BE49-F238E27FC236}">
                <a16:creationId xmlns:a16="http://schemas.microsoft.com/office/drawing/2014/main" id="{BEDE234A-12AF-DCE1-E0FB-0213F2907114}"/>
              </a:ext>
            </a:extLst>
          </p:cNvPr>
          <p:cNvSpPr txBox="1"/>
          <p:nvPr/>
        </p:nvSpPr>
        <p:spPr>
          <a:xfrm>
            <a:off x="682498" y="1124744"/>
            <a:ext cx="6094990"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问题：</a:t>
            </a:r>
          </a:p>
        </p:txBody>
      </p:sp>
      <p:sp>
        <p:nvSpPr>
          <p:cNvPr id="8" name="文本框 7">
            <a:extLst>
              <a:ext uri="{FF2B5EF4-FFF2-40B4-BE49-F238E27FC236}">
                <a16:creationId xmlns:a16="http://schemas.microsoft.com/office/drawing/2014/main" id="{2C5B0D81-9F61-EC0C-CE3A-49C6D3334AA1}"/>
              </a:ext>
            </a:extLst>
          </p:cNvPr>
          <p:cNvSpPr txBox="1"/>
          <p:nvPr/>
        </p:nvSpPr>
        <p:spPr>
          <a:xfrm>
            <a:off x="674544" y="3356992"/>
            <a:ext cx="4630067" cy="461665"/>
          </a:xfrm>
          <a:prstGeom prst="rect">
            <a:avLst/>
          </a:prstGeom>
          <a:noFill/>
        </p:spPr>
        <p:txBody>
          <a:bodyPr wrap="square">
            <a:spAutoFit/>
          </a:bodyPr>
          <a:lstStyle/>
          <a:p>
            <a:pPr marL="457200" marR="0" lvl="0" indent="-457200" algn="just" defTabSz="914400" rtl="0" eaLnBrk="0" fontAlgn="base" latinLnBrk="0" hangingPunct="0">
              <a:lnSpc>
                <a:spcPct val="100000"/>
              </a:lnSpc>
              <a:spcBef>
                <a:spcPct val="10000"/>
              </a:spcBef>
              <a:spcAft>
                <a:spcPct val="10000"/>
              </a:spcAft>
              <a:buClrTx/>
              <a:buSzPct val="110000"/>
              <a:buFont typeface="Wingdings" panose="05000000000000000000" pitchFamily="2" charset="2"/>
              <a:buChar char="n"/>
              <a:tabLst/>
              <a:defRPr/>
            </a:pPr>
            <a:r>
              <a:rPr lang="zh-CN" altLang="en-US" b="1" dirty="0">
                <a:solidFill>
                  <a:srgbClr val="7030A0"/>
                </a:solidFill>
                <a:effectLst>
                  <a:outerShdw blurRad="38100" dist="38100" dir="2700000" algn="tl">
                    <a:srgbClr val="C0C0C0"/>
                  </a:outerShdw>
                </a:effectLst>
                <a:ea typeface="黑体" panose="02010609060101010101" pitchFamily="49" charset="-122"/>
                <a:cs typeface="Times New Roman" panose="02020603050405020304" pitchFamily="18" charset="0"/>
              </a:rPr>
              <a:t>方法</a:t>
            </a:r>
            <a:r>
              <a:rPr kumimoji="0" lang="zh-CN" altLang="en-US" sz="2400" b="1" i="0" u="none" strike="noStrike" kern="1200" cap="none" spc="0" normalizeH="0" baseline="0" noProof="0" dirty="0">
                <a:ln>
                  <a:noFill/>
                </a:ln>
                <a:solidFill>
                  <a:srgbClr val="7030A0"/>
                </a:solidFill>
                <a:effectLst>
                  <a:outerShdw blurRad="38100" dist="38100" dir="2700000" algn="tl">
                    <a:srgbClr val="C0C0C0"/>
                  </a:outerShdw>
                </a:effectLst>
                <a:uLnTx/>
                <a:uFillTx/>
                <a:latin typeface="Times New Roman" panose="02020603050405020304" pitchFamily="18" charset="0"/>
                <a:ea typeface="黑体" panose="02010609060101010101" pitchFamily="49" charset="-122"/>
                <a:cs typeface="Times New Roman" panose="02020603050405020304" pitchFamily="18" charset="0"/>
              </a:rPr>
              <a:t>：</a:t>
            </a:r>
          </a:p>
        </p:txBody>
      </p:sp>
      <p:sp>
        <p:nvSpPr>
          <p:cNvPr id="10" name="文本框 9">
            <a:extLst>
              <a:ext uri="{FF2B5EF4-FFF2-40B4-BE49-F238E27FC236}">
                <a16:creationId xmlns:a16="http://schemas.microsoft.com/office/drawing/2014/main" id="{05EFB766-E1C8-847F-FD5B-56D03E51D7EF}"/>
              </a:ext>
            </a:extLst>
          </p:cNvPr>
          <p:cNvSpPr txBox="1"/>
          <p:nvPr/>
        </p:nvSpPr>
        <p:spPr>
          <a:xfrm>
            <a:off x="674544" y="1586409"/>
            <a:ext cx="5905644"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针对现代视觉模型在非常大的嘈杂数据集上进行训练。虽然这些模型获得了强大的能力，但它们可能不会遵循用户的意图输出期望的结果，例如在视觉美学、偏好风格和责任感方面。：
1
2
3</a:t>
            </a:r>
            <a:endParaRPr lang="zh-CN" altLang="en-US" sz="1600" dirty="0">
              <a:ea typeface="黑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BB1E47F3-922A-8239-A9B5-C9F7C765C6B4}"/>
              </a:ext>
            </a:extLst>
          </p:cNvPr>
          <p:cNvSpPr txBox="1"/>
          <p:nvPr/>
        </p:nvSpPr>
        <p:spPr>
          <a:xfrm>
            <a:off x="640330" y="3845947"/>
            <a:ext cx="5997520" cy="338554"/>
          </a:xfrm>
          <a:prstGeom prst="rect">
            <a:avLst/>
          </a:prstGeom>
          <a:noFill/>
        </p:spPr>
        <p:txBody>
          <a:bodyPr wrap="square">
            <a:spAutoFit/>
          </a:bodyPr>
          <a:lstStyle>
            <a:defPPr>
              <a:defRPr lang="zh-CN"/>
            </a:defPPr>
            <a:lvl1pPr>
              <a:defRPr sz="1800">
                <a:ea typeface="黑体" panose="02010609060101010101" pitchFamily="49" charset="-122"/>
                <a:cs typeface="Times New Roman" panose="02020603050405020304" pitchFamily="18" charset="0"/>
              </a:defRPr>
            </a:lvl1pPr>
          </a:lstStyle>
          <a:p>
            <a:pPr algn="just"/>
            <a:r>
              <a:rPr lang="en-US" altLang="zh-CN" sz="1600" dirty="0"/>
              <a:t>1
2
3</a:t>
            </a:r>
            <a:endParaRPr lang="zh-CN" altLang="en-US" sz="1600" dirty="0"/>
          </a:p>
        </p:txBody>
      </p:sp>
      <p:sp>
        <p:nvSpPr>
          <p:cNvPr id="13" name="Text Box 2">
            <a:extLst>
              <a:ext uri="{FF2B5EF4-FFF2-40B4-BE49-F238E27FC236}">
                <a16:creationId xmlns:a16="http://schemas.microsoft.com/office/drawing/2014/main" id="{2E561720-7DA6-AF9D-AF42-273479AD65F7}"/>
              </a:ext>
            </a:extLst>
          </p:cNvPr>
          <p:cNvSpPr txBox="1">
            <a:spLocks noChangeArrowheads="1"/>
          </p:cNvSpPr>
          <p:nvPr/>
        </p:nvSpPr>
        <p:spPr bwMode="auto">
          <a:xfrm>
            <a:off x="4871864" y="30702"/>
            <a:ext cx="7488336" cy="769441"/>
          </a:xfrm>
          <a:prstGeom prst="rect">
            <a:avLst/>
          </a:prstGeom>
          <a:noFill/>
          <a:ln w="9525">
            <a:noFill/>
            <a:miter lim="800000"/>
            <a:headEnd/>
            <a:tailEnd/>
          </a:ln>
          <a:effectLst/>
        </p:spPr>
        <p:txBody>
          <a:bodyPr wrap="square">
            <a:spAutoFit/>
          </a:bodyPr>
          <a:lstStyle/>
          <a:p>
            <a:pPr marL="0" marR="0" lvl="0" indent="0" algn="ctr" defTabSz="914400" rtl="0" eaLnBrk="0" fontAlgn="base" latinLnBrk="0" hangingPunct="0">
              <a:lnSpc>
                <a:spcPct val="100000"/>
              </a:lnSpc>
              <a:spcBef>
                <a:spcPct val="10000"/>
              </a:spcBef>
              <a:spcAft>
                <a:spcPct val="10000"/>
              </a:spcAft>
              <a:buClr>
                <a:srgbClr val="FF0000"/>
              </a:buClr>
              <a:buSzPct val="110000"/>
              <a:buFontTx/>
              <a:buNone/>
              <a:tabLst/>
              <a:defRPr/>
            </a:pPr>
            <a:r>
              <a:rPr kumimoji="0" lang="en-US" altLang="zh-CN" sz="4400" b="1" i="0" u="none" strike="noStrike" kern="1200" cap="none" spc="0" normalizeH="0" baseline="0" noProof="0" dirty="0">
                <a:ln>
                  <a:noFill/>
                </a:ln>
                <a:solidFill>
                  <a:srgbClr val="000099"/>
                </a:solidFill>
                <a:effectLst>
                  <a:outerShdw blurRad="38100" dist="38100" dir="2700000" algn="tl">
                    <a:srgbClr val="C0C0C0"/>
                  </a:outerShdw>
                </a:effectLst>
                <a:uLnTx/>
                <a:uFillTx/>
                <a:latin typeface="Times New Roman" panose="02020603050405020304" pitchFamily="18" charset="0"/>
                <a:ea typeface="黑体" pitchFamily="49" charset="-122"/>
                <a:cs typeface="Times New Roman" pitchFamily="18" charset="0"/>
              </a:rPr>
              <a:t>Introduction &amp; Framework</a:t>
            </a:r>
          </a:p>
        </p:txBody>
      </p:sp>
      <p:sp>
        <p:nvSpPr>
          <p:cNvPr id="2" name="页脚占位符 1">
            <a:extLst>
              <a:ext uri="{FF2B5EF4-FFF2-40B4-BE49-F238E27FC236}">
                <a16:creationId xmlns:a16="http://schemas.microsoft.com/office/drawing/2014/main" id="{517FB3B6-94D5-DE3D-0030-A10ACF95FDE2}"/>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94 / 125 </a:t>
            </a:r>
            <a:endParaRPr lang="en-US" dirty="0"/>
          </a:p>
        </p:txBody>
      </p:sp>
    </p:spTree>
  </p:cSld>
  <p:clrMapOvr>
    <a:masterClrMapping/>
  </p:clrMapOvr>
</p:sld>
</file>

<file path=ppt/slides/slide9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18" name="Text Box 2">
            <a:extLst>
              <a:ext uri="{FF2B5EF4-FFF2-40B4-BE49-F238E27FC236}">
                <a16:creationId xmlns:a16="http://schemas.microsoft.com/office/drawing/2014/main" id="{AC9A7E3E-59B0-E760-A1A5-BD560F864D74}"/>
              </a:ext>
            </a:extLst>
          </p:cNvPr>
          <p:cNvSpPr txBox="1">
            <a:spLocks noChangeArrowheads="1"/>
          </p:cNvSpPr>
          <p:nvPr/>
        </p:nvSpPr>
        <p:spPr bwMode="auto">
          <a:xfrm>
            <a:off x="5232400" y="85725"/>
            <a:ext cx="6767513" cy="830263"/>
          </a:xfrm>
          <a:prstGeom prst="rect">
            <a:avLst/>
          </a:prstGeom>
          <a:noFill/>
          <a:ln w="9525">
            <a:noFill/>
            <a:miter lim="800000"/>
            <a:headEnd/>
            <a:tailEnd/>
          </a:ln>
          <a:effectLst/>
        </p:spPr>
        <p:txBody>
          <a:bodyPr>
            <a:spAutoFit/>
          </a:bodyPr>
          <a:lstStyle/>
          <a:p>
            <a:pPr algn="ctr">
              <a:spcBef>
                <a:spcPct val="10000"/>
              </a:spcBef>
              <a:spcAft>
                <a:spcPct val="10000"/>
              </a:spcAft>
              <a:buClr>
                <a:srgbClr val="FF0000"/>
              </a:buClr>
              <a:buSzPct val="110000"/>
              <a:defRPr/>
            </a:pPr>
            <a:r>
              <a:rPr lang="en-US" altLang="zh-CN" sz="4800" b="1" dirty="0">
                <a:solidFill>
                  <a:srgbClr val="000099"/>
                </a:solidFill>
                <a:effectLst>
                  <a:outerShdw blurRad="38100" dist="38100" dir="2700000" algn="tl">
                    <a:srgbClr val="C0C0C0"/>
                  </a:outerShdw>
                </a:effectLst>
                <a:ea typeface="黑体" pitchFamily="49" charset="-122"/>
                <a:cs typeface="Times New Roman" pitchFamily="18" charset="0"/>
              </a:rPr>
              <a:t>Conclusion</a:t>
            </a:r>
          </a:p>
        </p:txBody>
      </p:sp>
      <p:sp>
        <p:nvSpPr>
          <p:cNvPr id="8" name="文本框 7">
            <a:extLst>
              <a:ext uri="{FF2B5EF4-FFF2-40B4-BE49-F238E27FC236}">
                <a16:creationId xmlns:a16="http://schemas.microsoft.com/office/drawing/2014/main" id="{FE631A85-C91E-20AA-9B3E-82DCF1D46A2B}"/>
              </a:ext>
            </a:extLst>
          </p:cNvPr>
          <p:cNvSpPr txBox="1"/>
          <p:nvPr/>
        </p:nvSpPr>
        <p:spPr>
          <a:xfrm>
            <a:off x="299127" y="1063326"/>
            <a:ext cx="6098192" cy="338554"/>
          </a:xfrm>
          <a:prstGeom prst="rect">
            <a:avLst/>
          </a:prstGeom>
          <a:noFill/>
        </p:spPr>
        <p:txBody>
          <a:bodyPr wrap="square">
            <a:spAutoFit/>
          </a:bodyPr>
          <a:lstStyle/>
          <a:p>
            <a:pPr algn="just"/>
            <a:r>
              <a:rPr lang="en-US" altLang="zh-CN" sz="1600" dirty="0">
                <a:ea typeface="黑体" panose="02010609060101010101" pitchFamily="49" charset="-122"/>
                <a:cs typeface="Times New Roman" panose="02020603050405020304" pitchFamily="18" charset="0"/>
              </a:rPr>
              <a:t>{'dataset_environment': 'HPIR数据集和GPT-4V作为评判者', 'performance': '实验证明，我们的方法在几个指标下显著增强了视觉模型的美学行为。'}</a:t>
            </a:r>
            <a:endParaRPr lang="zh-CN" altLang="en-US" sz="1600" dirty="0">
              <a:ea typeface="黑体" panose="02010609060101010101" pitchFamily="49" charset="-122"/>
              <a:cs typeface="Times New Roman" panose="02020603050405020304" pitchFamily="18" charset="0"/>
            </a:endParaRPr>
          </a:p>
        </p:txBody>
      </p:sp>
      <p:sp>
        <p:nvSpPr>
          <p:cNvPr id="2" name="页脚占位符 1">
            <a:extLst>
              <a:ext uri="{FF2B5EF4-FFF2-40B4-BE49-F238E27FC236}">
                <a16:creationId xmlns:a16="http://schemas.microsoft.com/office/drawing/2014/main" id="{A04A0C59-F0B1-2B7E-BC2D-ED71991F5271}"/>
              </a:ext>
            </a:extLst>
          </p:cNvPr>
          <p:cNvSpPr txBox="1">
            <a:spLocks/>
          </p:cNvSpPr>
          <p:nvPr/>
        </p:nvSpPr>
        <p:spPr bwMode="auto">
          <a:xfrm>
            <a:off x="5055607" y="6525344"/>
            <a:ext cx="2336537" cy="33265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defPPr>
              <a:defRPr lang="zh-CN"/>
            </a:defPPr>
            <a:lvl1pPr algn="ctr" rtl="0" eaLnBrk="0" fontAlgn="base" hangingPunct="0">
              <a:spcBef>
                <a:spcPct val="0"/>
              </a:spcBef>
              <a:spcAft>
                <a:spcPct val="0"/>
              </a:spcAft>
              <a:buFont typeface="Arial" pitchFamily="34" charset="0"/>
              <a:buNone/>
              <a:defRPr sz="1400" kern="1200">
                <a:solidFill>
                  <a:schemeClr val="tx1"/>
                </a:solidFill>
                <a:latin typeface="+mn-lt"/>
                <a:ea typeface="宋体" panose="02010600030101010101" pitchFamily="2" charset="-122"/>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sz="2400" kern="1200">
                <a:solidFill>
                  <a:schemeClr val="tx1"/>
                </a:solidFill>
                <a:latin typeface="Times New Roman" panose="02020603050405020304" pitchFamily="18" charset="0"/>
                <a:ea typeface="宋体" panose="02010600030101010101" pitchFamily="2" charset="-122"/>
                <a:cs typeface="+mn-cs"/>
              </a:defRPr>
            </a:lvl9pPr>
          </a:lstStyle>
          <a:p>
            <a:pPr>
              <a:defRPr/>
            </a:pPr>
            <a:r>
              <a:rPr lang="en-US" altLang="zh-CN" dirty="0"/>
              <a:t>95 / 125 </a:t>
            </a:r>
            <a:endParaRPr lang="en-US" dirty="0"/>
          </a:p>
        </p:txBody>
      </p:sp>
    </p:spTree>
  </p:cSld>
  <p:clrMapOvr>
    <a:masterClrMapping/>
  </p:clrMapOvr>
</p:sld>
</file>

<file path=ppt/theme/theme1.xml><?xml version="1.0" encoding="utf-8"?>
<a:theme xmlns:a="http://schemas.openxmlformats.org/drawingml/2006/main" name="1_默认设计模板">
  <a:themeElements>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默认设计模板">
      <a:majorFont>
        <a:latin typeface="Arial"/>
        <a:ea typeface="华文中宋"/>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w="9525" cap="flat" cmpd="sng" algn="ctr">
          <a:solidFill>
            <a:schemeClr val="accent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2"/>
        </a:solidFill>
        <a:ln w="9525" cap="flat" cmpd="sng" algn="ctr">
          <a:solidFill>
            <a:schemeClr val="accent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1_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默认设计模板_2">
  <a:themeElements>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_2">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2"/>
        </a:solidFill>
        <a:ln w="9525" cap="flat" cmpd="sng" algn="ctr">
          <a:solidFill>
            <a:schemeClr val="accent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solidFill>
          <a:schemeClr val="accent2"/>
        </a:solidFill>
        <a:ln w="9525" cap="flat" cmpd="sng" algn="ctr">
          <a:solidFill>
            <a:schemeClr val="accent2"/>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 typeface="Arial" pitchFamily="34" charset="0"/>
          <a:buNone/>
          <a:tabLst/>
          <a:defRPr kumimoji="0" lang="zh-CN" sz="2400" b="0"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_2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_2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_2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_2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_2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_2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_2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_2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_2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_2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_2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_2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104647</TotalTime>
  <Words>1781</Words>
  <Application>Microsoft Office PowerPoint</Application>
  <PresentationFormat>宽屏</PresentationFormat>
  <Paragraphs>92</Paragraphs>
  <Slides>9</Slides>
  <Notes>9</Notes>
  <HiddenSlides>0</HiddenSlides>
  <MMClips>0</MMClips>
  <ScaleCrop>false</ScaleCrop>
  <HeadingPairs>
    <vt:vector size="8" baseType="variant">
      <vt:variant>
        <vt:lpstr>已用的字体</vt:lpstr>
      </vt:variant>
      <vt:variant>
        <vt:i4>4</vt:i4>
      </vt:variant>
      <vt:variant>
        <vt:lpstr>主题</vt:lpstr>
      </vt:variant>
      <vt:variant>
        <vt:i4>2</vt:i4>
      </vt:variant>
      <vt:variant>
        <vt:lpstr>嵌入 OLE 服务器</vt:lpstr>
      </vt:variant>
      <vt:variant>
        <vt:i4>1</vt:i4>
      </vt:variant>
      <vt:variant>
        <vt:lpstr>幻灯片标题</vt:lpstr>
      </vt:variant>
      <vt:variant>
        <vt:i4>9</vt:i4>
      </vt:variant>
    </vt:vector>
  </HeadingPairs>
  <TitlesOfParts>
    <vt:vector size="16" baseType="lpstr">
      <vt:lpstr>Times New Roman</vt:lpstr>
      <vt:lpstr>Wingdings</vt:lpstr>
      <vt:lpstr>黑体</vt:lpstr>
      <vt:lpstr>Arial</vt:lpstr>
      <vt:lpstr>1_默认设计模板</vt:lpstr>
      <vt:lpstr>默认设计模板_2</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kf</cp:lastModifiedBy>
  <cp:revision>2087</cp:revision>
  <dcterms:modified xsi:type="dcterms:W3CDTF">2025-06-28T08:18:36Z</dcterms:modified>
</cp:coreProperties>
</file>