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903B5E-4817-4F04-805A-AC8FBAA67ED4}" type="datetimeFigureOut">
              <a:rPr lang="en-US" smtClean="0"/>
              <a:t>7/9/2021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6FED9D7-3C4A-428F-9634-86BA7A6E80DB}" type="slidenum">
              <a:rPr lang="en-US" smtClean="0"/>
              <a:t>‹#›</a:t>
            </a:fld>
            <a:endParaRPr lang="en-US"/>
          </a:p>
        </p:txBody>
      </p:sp>
    </p:spTree>
    <p:extLst>
      <p:ext uri="{BB962C8B-B14F-4D97-AF65-F5344CB8AC3E}">
        <p14:creationId xmlns:p14="http://schemas.microsoft.com/office/powerpoint/2010/main" val="3054331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2903B5E-4817-4F04-805A-AC8FBAA67ED4}" type="datetimeFigureOut">
              <a:rPr lang="en-US" smtClean="0"/>
              <a:t>7/9/2021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FED9D7-3C4A-428F-9634-86BA7A6E80DB}" type="slidenum">
              <a:rPr lang="en-US" smtClean="0"/>
              <a:t>‹#›</a:t>
            </a:fld>
            <a:endParaRPr lang="en-US"/>
          </a:p>
        </p:txBody>
      </p:sp>
    </p:spTree>
    <p:extLst>
      <p:ext uri="{BB962C8B-B14F-4D97-AF65-F5344CB8AC3E}">
        <p14:creationId xmlns:p14="http://schemas.microsoft.com/office/powerpoint/2010/main" val="3009760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903B5E-4817-4F04-805A-AC8FBAA67ED4}" type="datetimeFigureOut">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ED9D7-3C4A-428F-9634-86BA7A6E80DB}" type="slidenum">
              <a:rPr lang="en-US" smtClean="0"/>
              <a:t>‹#›</a:t>
            </a:fld>
            <a:endParaRPr lang="en-US"/>
          </a:p>
        </p:txBody>
      </p:sp>
    </p:spTree>
    <p:extLst>
      <p:ext uri="{BB962C8B-B14F-4D97-AF65-F5344CB8AC3E}">
        <p14:creationId xmlns:p14="http://schemas.microsoft.com/office/powerpoint/2010/main" val="429064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903B5E-4817-4F04-805A-AC8FBAA67ED4}" type="datetimeFigureOut">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ED9D7-3C4A-428F-9634-86BA7A6E80DB}" type="slidenum">
              <a:rPr lang="en-US" smtClean="0"/>
              <a:t>‹#›</a:t>
            </a:fld>
            <a:endParaRPr lang="en-US"/>
          </a:p>
        </p:txBody>
      </p:sp>
    </p:spTree>
    <p:extLst>
      <p:ext uri="{BB962C8B-B14F-4D97-AF65-F5344CB8AC3E}">
        <p14:creationId xmlns:p14="http://schemas.microsoft.com/office/powerpoint/2010/main" val="1046325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903B5E-4817-4F04-805A-AC8FBAA67ED4}" type="datetimeFigureOut">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ED9D7-3C4A-428F-9634-86BA7A6E80DB}" type="slidenum">
              <a:rPr lang="en-US" smtClean="0"/>
              <a:t>‹#›</a:t>
            </a:fld>
            <a:endParaRPr lang="en-US"/>
          </a:p>
        </p:txBody>
      </p:sp>
    </p:spTree>
    <p:extLst>
      <p:ext uri="{BB962C8B-B14F-4D97-AF65-F5344CB8AC3E}">
        <p14:creationId xmlns:p14="http://schemas.microsoft.com/office/powerpoint/2010/main" val="3808151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903B5E-4817-4F04-805A-AC8FBAA67ED4}" type="datetimeFigureOut">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ED9D7-3C4A-428F-9634-86BA7A6E80DB}" type="slidenum">
              <a:rPr lang="en-US" smtClean="0"/>
              <a:t>‹#›</a:t>
            </a:fld>
            <a:endParaRPr lang="en-US"/>
          </a:p>
        </p:txBody>
      </p:sp>
    </p:spTree>
    <p:extLst>
      <p:ext uri="{BB962C8B-B14F-4D97-AF65-F5344CB8AC3E}">
        <p14:creationId xmlns:p14="http://schemas.microsoft.com/office/powerpoint/2010/main" val="622260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903B5E-4817-4F04-805A-AC8FBAA67ED4}" type="datetimeFigureOut">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ED9D7-3C4A-428F-9634-86BA7A6E80DB}" type="slidenum">
              <a:rPr lang="en-US" smtClean="0"/>
              <a:t>‹#›</a:t>
            </a:fld>
            <a:endParaRPr lang="en-US"/>
          </a:p>
        </p:txBody>
      </p:sp>
    </p:spTree>
    <p:extLst>
      <p:ext uri="{BB962C8B-B14F-4D97-AF65-F5344CB8AC3E}">
        <p14:creationId xmlns:p14="http://schemas.microsoft.com/office/powerpoint/2010/main" val="483383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903B5E-4817-4F04-805A-AC8FBAA67ED4}" type="datetimeFigureOut">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ED9D7-3C4A-428F-9634-86BA7A6E80DB}" type="slidenum">
              <a:rPr lang="en-US" smtClean="0"/>
              <a:t>‹#›</a:t>
            </a:fld>
            <a:endParaRPr lang="en-US"/>
          </a:p>
        </p:txBody>
      </p:sp>
    </p:spTree>
    <p:extLst>
      <p:ext uri="{BB962C8B-B14F-4D97-AF65-F5344CB8AC3E}">
        <p14:creationId xmlns:p14="http://schemas.microsoft.com/office/powerpoint/2010/main" val="2015786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903B5E-4817-4F04-805A-AC8FBAA67ED4}" type="datetimeFigureOut">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ED9D7-3C4A-428F-9634-86BA7A6E80DB}" type="slidenum">
              <a:rPr lang="en-US" smtClean="0"/>
              <a:t>‹#›</a:t>
            </a:fld>
            <a:endParaRPr lang="en-US"/>
          </a:p>
        </p:txBody>
      </p:sp>
    </p:spTree>
    <p:extLst>
      <p:ext uri="{BB962C8B-B14F-4D97-AF65-F5344CB8AC3E}">
        <p14:creationId xmlns:p14="http://schemas.microsoft.com/office/powerpoint/2010/main" val="2138346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903B5E-4817-4F04-805A-AC8FBAA67ED4}" type="datetimeFigureOut">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6FED9D7-3C4A-428F-9634-86BA7A6E80DB}" type="slidenum">
              <a:rPr lang="en-US" smtClean="0"/>
              <a:t>‹#›</a:t>
            </a:fld>
            <a:endParaRPr lang="en-US"/>
          </a:p>
        </p:txBody>
      </p:sp>
    </p:spTree>
    <p:extLst>
      <p:ext uri="{BB962C8B-B14F-4D97-AF65-F5344CB8AC3E}">
        <p14:creationId xmlns:p14="http://schemas.microsoft.com/office/powerpoint/2010/main" val="1330495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903B5E-4817-4F04-805A-AC8FBAA67ED4}" type="datetimeFigureOut">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ED9D7-3C4A-428F-9634-86BA7A6E80DB}" type="slidenum">
              <a:rPr lang="en-US" smtClean="0"/>
              <a:t>‹#›</a:t>
            </a:fld>
            <a:endParaRPr lang="en-US"/>
          </a:p>
        </p:txBody>
      </p:sp>
    </p:spTree>
    <p:extLst>
      <p:ext uri="{BB962C8B-B14F-4D97-AF65-F5344CB8AC3E}">
        <p14:creationId xmlns:p14="http://schemas.microsoft.com/office/powerpoint/2010/main" val="1729915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903B5E-4817-4F04-805A-AC8FBAA67ED4}" type="datetimeFigureOut">
              <a:rPr lang="en-US" smtClean="0"/>
              <a:t>7/9/2021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FED9D7-3C4A-428F-9634-86BA7A6E80DB}" type="slidenum">
              <a:rPr lang="en-US" smtClean="0"/>
              <a:t>‹#›</a:t>
            </a:fld>
            <a:endParaRPr lang="en-US"/>
          </a:p>
        </p:txBody>
      </p:sp>
    </p:spTree>
    <p:extLst>
      <p:ext uri="{BB962C8B-B14F-4D97-AF65-F5344CB8AC3E}">
        <p14:creationId xmlns:p14="http://schemas.microsoft.com/office/powerpoint/2010/main" val="2952085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903B5E-4817-4F04-805A-AC8FBAA67ED4}" type="datetimeFigureOut">
              <a:rPr lang="en-US" smtClean="0"/>
              <a:t>7/9/2021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FED9D7-3C4A-428F-9634-86BA7A6E80DB}" type="slidenum">
              <a:rPr lang="en-US" smtClean="0"/>
              <a:t>‹#›</a:t>
            </a:fld>
            <a:endParaRPr lang="en-US"/>
          </a:p>
        </p:txBody>
      </p:sp>
    </p:spTree>
    <p:extLst>
      <p:ext uri="{BB962C8B-B14F-4D97-AF65-F5344CB8AC3E}">
        <p14:creationId xmlns:p14="http://schemas.microsoft.com/office/powerpoint/2010/main" val="1747671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903B5E-4817-4F04-805A-AC8FBAA67ED4}" type="datetimeFigureOut">
              <a:rPr lang="en-US" smtClean="0"/>
              <a:t>7/9/2021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FED9D7-3C4A-428F-9634-86BA7A6E80DB}" type="slidenum">
              <a:rPr lang="en-US" smtClean="0"/>
              <a:t>‹#›</a:t>
            </a:fld>
            <a:endParaRPr lang="en-US"/>
          </a:p>
        </p:txBody>
      </p:sp>
    </p:spTree>
    <p:extLst>
      <p:ext uri="{BB962C8B-B14F-4D97-AF65-F5344CB8AC3E}">
        <p14:creationId xmlns:p14="http://schemas.microsoft.com/office/powerpoint/2010/main" val="3375278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03B5E-4817-4F04-805A-AC8FBAA67ED4}" type="datetimeFigureOut">
              <a:rPr lang="en-US" smtClean="0"/>
              <a:t>7/9/2021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FED9D7-3C4A-428F-9634-86BA7A6E80DB}" type="slidenum">
              <a:rPr lang="en-US" smtClean="0"/>
              <a:t>‹#›</a:t>
            </a:fld>
            <a:endParaRPr lang="en-US"/>
          </a:p>
        </p:txBody>
      </p:sp>
    </p:spTree>
    <p:extLst>
      <p:ext uri="{BB962C8B-B14F-4D97-AF65-F5344CB8AC3E}">
        <p14:creationId xmlns:p14="http://schemas.microsoft.com/office/powerpoint/2010/main" val="207150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2903B5E-4817-4F04-805A-AC8FBAA67ED4}" type="datetimeFigureOut">
              <a:rPr lang="en-US" smtClean="0"/>
              <a:t>7/9/2021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FED9D7-3C4A-428F-9634-86BA7A6E80DB}" type="slidenum">
              <a:rPr lang="en-US" smtClean="0"/>
              <a:t>‹#›</a:t>
            </a:fld>
            <a:endParaRPr lang="en-US"/>
          </a:p>
        </p:txBody>
      </p:sp>
    </p:spTree>
    <p:extLst>
      <p:ext uri="{BB962C8B-B14F-4D97-AF65-F5344CB8AC3E}">
        <p14:creationId xmlns:p14="http://schemas.microsoft.com/office/powerpoint/2010/main" val="35913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2903B5E-4817-4F04-805A-AC8FBAA67ED4}" type="datetimeFigureOut">
              <a:rPr lang="en-US" smtClean="0"/>
              <a:t>7/9/2021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FED9D7-3C4A-428F-9634-86BA7A6E80DB}" type="slidenum">
              <a:rPr lang="en-US" smtClean="0"/>
              <a:t>‹#›</a:t>
            </a:fld>
            <a:endParaRPr lang="en-US"/>
          </a:p>
        </p:txBody>
      </p:sp>
    </p:spTree>
    <p:extLst>
      <p:ext uri="{BB962C8B-B14F-4D97-AF65-F5344CB8AC3E}">
        <p14:creationId xmlns:p14="http://schemas.microsoft.com/office/powerpoint/2010/main" val="4913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903B5E-4817-4F04-805A-AC8FBAA67ED4}" type="datetimeFigureOut">
              <a:rPr lang="en-US" smtClean="0"/>
              <a:t>7/9/2021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FED9D7-3C4A-428F-9634-86BA7A6E80DB}" type="slidenum">
              <a:rPr lang="en-US" smtClean="0"/>
              <a:t>‹#›</a:t>
            </a:fld>
            <a:endParaRPr lang="en-US"/>
          </a:p>
        </p:txBody>
      </p:sp>
    </p:spTree>
    <p:extLst>
      <p:ext uri="{BB962C8B-B14F-4D97-AF65-F5344CB8AC3E}">
        <p14:creationId xmlns:p14="http://schemas.microsoft.com/office/powerpoint/2010/main" val="422816433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0" y="645777"/>
            <a:ext cx="8574622" cy="2616199"/>
          </a:xfrm>
        </p:spPr>
        <p:txBody>
          <a:bodyPr/>
          <a:lstStyle/>
          <a:p>
            <a:r>
              <a:rPr lang="en-US" dirty="0" smtClean="0">
                <a:cs typeface="B Koodak" panose="00000700000000000000" pitchFamily="2" charset="-78"/>
              </a:rPr>
              <a:t>BNB - </a:t>
            </a:r>
            <a:r>
              <a:rPr lang="fa-IR" dirty="0" smtClean="0">
                <a:cs typeface="B Koodak" panose="00000700000000000000" pitchFamily="2" charset="-78"/>
              </a:rPr>
              <a:t>بایننس کوین</a:t>
            </a:r>
            <a:endParaRPr lang="en-US" dirty="0">
              <a:cs typeface="B Koodak" panose="00000700000000000000" pitchFamily="2" charset="-78"/>
            </a:endParaRPr>
          </a:p>
        </p:txBody>
      </p:sp>
      <p:sp>
        <p:nvSpPr>
          <p:cNvPr id="3" name="Subtitle 2"/>
          <p:cNvSpPr>
            <a:spLocks noGrp="1"/>
          </p:cNvSpPr>
          <p:nvPr>
            <p:ph type="subTitle" idx="1"/>
          </p:nvPr>
        </p:nvSpPr>
        <p:spPr/>
        <p:txBody>
          <a:bodyPr/>
          <a:lstStyle/>
          <a:p>
            <a:r>
              <a:rPr lang="fa-IR" dirty="0" smtClean="0">
                <a:cs typeface="B Koodak" panose="00000700000000000000" pitchFamily="2" charset="-78"/>
              </a:rPr>
              <a:t>استاد: جناب آقای دکتر پرند</a:t>
            </a:r>
          </a:p>
          <a:p>
            <a:r>
              <a:rPr lang="fa-IR" dirty="0" smtClean="0">
                <a:cs typeface="B Koodak" panose="00000700000000000000" pitchFamily="2" charset="-78"/>
              </a:rPr>
              <a:t>استاد حل تمرین: جناب آقای دکتر خالقی</a:t>
            </a:r>
          </a:p>
          <a:p>
            <a:r>
              <a:rPr lang="fa-IR" dirty="0" smtClean="0">
                <a:cs typeface="B Koodak" panose="00000700000000000000" pitchFamily="2" charset="-78"/>
              </a:rPr>
              <a:t>گرداورنده: مجید محمدزمانی </a:t>
            </a:r>
            <a:r>
              <a:rPr lang="fa-IR" dirty="0">
                <a:cs typeface="B Koodak" panose="00000700000000000000" pitchFamily="2" charset="-78"/>
              </a:rPr>
              <a:t>- 99422172</a:t>
            </a:r>
            <a:endParaRPr lang="en-US" dirty="0">
              <a:cs typeface="B Koodak" panose="00000700000000000000" pitchFamily="2" charset="-78"/>
            </a:endParaRPr>
          </a:p>
        </p:txBody>
      </p:sp>
    </p:spTree>
    <p:extLst>
      <p:ext uri="{BB962C8B-B14F-4D97-AF65-F5344CB8AC3E}">
        <p14:creationId xmlns:p14="http://schemas.microsoft.com/office/powerpoint/2010/main" val="40971070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cs typeface="B Koodak" panose="00000700000000000000" pitchFamily="2" charset="-78"/>
              </a:rPr>
              <a:t>اصول معماری بایننس</a:t>
            </a:r>
            <a:endParaRPr lang="en-US" dirty="0">
              <a:cs typeface="B Koodak" panose="00000700000000000000" pitchFamily="2" charset="-78"/>
            </a:endParaRPr>
          </a:p>
        </p:txBody>
      </p:sp>
      <p:sp>
        <p:nvSpPr>
          <p:cNvPr id="3" name="Content Placeholder 2"/>
          <p:cNvSpPr>
            <a:spLocks noGrp="1"/>
          </p:cNvSpPr>
          <p:nvPr>
            <p:ph idx="1"/>
          </p:nvPr>
        </p:nvSpPr>
        <p:spPr>
          <a:xfrm>
            <a:off x="1484310" y="2666999"/>
            <a:ext cx="10018713" cy="3983183"/>
          </a:xfrm>
        </p:spPr>
        <p:txBody>
          <a:bodyPr>
            <a:normAutofit/>
          </a:bodyPr>
          <a:lstStyle/>
          <a:p>
            <a:pPr lvl="0" algn="r" rtl="1" fontAlgn="ctr"/>
            <a:r>
              <a:rPr lang="ar-SA" dirty="0">
                <a:cs typeface="B Koodak" panose="00000700000000000000" pitchFamily="2" charset="-78"/>
              </a:rPr>
              <a:t>کنترل کلید خصوصی و نگهداری از محتوای کیف پول بر عهده کاربران می باشد</a:t>
            </a:r>
            <a:r>
              <a:rPr lang="en-US" dirty="0">
                <a:cs typeface="B Koodak" panose="00000700000000000000" pitchFamily="2" charset="-78"/>
              </a:rPr>
              <a:t>.</a:t>
            </a:r>
          </a:p>
          <a:p>
            <a:pPr lvl="0" algn="r" rtl="1" fontAlgn="ctr"/>
            <a:r>
              <a:rPr lang="ar-SA" dirty="0">
                <a:cs typeface="B Koodak" panose="00000700000000000000" pitchFamily="2" charset="-78"/>
              </a:rPr>
              <a:t>هزینه کارمزد آن پایین یا با تخفیف همراه است</a:t>
            </a:r>
            <a:endParaRPr lang="en-US" dirty="0">
              <a:cs typeface="B Koodak" panose="00000700000000000000" pitchFamily="2" charset="-78"/>
            </a:endParaRPr>
          </a:p>
          <a:p>
            <a:pPr lvl="0" algn="r" rtl="1" fontAlgn="ctr"/>
            <a:r>
              <a:rPr lang="ar-SA" dirty="0">
                <a:cs typeface="B Koodak" panose="00000700000000000000" pitchFamily="2" charset="-78"/>
              </a:rPr>
              <a:t>قابلیت توسعه دادن در بخش معماری و ایده ها دارد</a:t>
            </a:r>
            <a:r>
              <a:rPr lang="en-US" dirty="0">
                <a:cs typeface="B Koodak" panose="00000700000000000000" pitchFamily="2" charset="-78"/>
              </a:rPr>
              <a:t>.</a:t>
            </a:r>
          </a:p>
          <a:p>
            <a:pPr lvl="0" algn="r" rtl="1" fontAlgn="ctr"/>
            <a:r>
              <a:rPr lang="ar-SA" dirty="0">
                <a:cs typeface="B Koodak" panose="00000700000000000000" pitchFamily="2" charset="-78"/>
              </a:rPr>
              <a:t>دارای تجربه کاربری مناسب است</a:t>
            </a:r>
            <a:r>
              <a:rPr lang="en-US" dirty="0">
                <a:cs typeface="B Koodak" panose="00000700000000000000" pitchFamily="2" charset="-78"/>
              </a:rPr>
              <a:t>.</a:t>
            </a:r>
          </a:p>
          <a:p>
            <a:pPr lvl="0" algn="r" rtl="1" fontAlgn="ctr"/>
            <a:r>
              <a:rPr lang="ar-SA" dirty="0">
                <a:cs typeface="B Koodak" panose="00000700000000000000" pitchFamily="2" charset="-78"/>
              </a:rPr>
              <a:t>قدرت عملکرد بالایی دارد</a:t>
            </a:r>
            <a:r>
              <a:rPr lang="en-US" dirty="0">
                <a:cs typeface="B Koodak" panose="00000700000000000000" pitchFamily="2" charset="-78"/>
              </a:rPr>
              <a:t>.</a:t>
            </a:r>
          </a:p>
          <a:p>
            <a:pPr lvl="0" algn="r" rtl="1" fontAlgn="ctr"/>
            <a:r>
              <a:rPr lang="ar-SA" dirty="0">
                <a:cs typeface="B Koodak" panose="00000700000000000000" pitchFamily="2" charset="-78"/>
              </a:rPr>
              <a:t>تاخیر زمانی آن بسیار پایین می باشد</a:t>
            </a:r>
            <a:r>
              <a:rPr lang="en-US" dirty="0">
                <a:cs typeface="B Koodak" panose="00000700000000000000" pitchFamily="2" charset="-78"/>
              </a:rPr>
              <a:t>.</a:t>
            </a:r>
          </a:p>
          <a:p>
            <a:pPr algn="r"/>
            <a:endParaRPr lang="en-US" dirty="0">
              <a:cs typeface="B Koodak" panose="00000700000000000000" pitchFamily="2" charset="-78"/>
            </a:endParaRPr>
          </a:p>
        </p:txBody>
      </p:sp>
    </p:spTree>
    <p:extLst>
      <p:ext uri="{BB962C8B-B14F-4D97-AF65-F5344CB8AC3E}">
        <p14:creationId xmlns:p14="http://schemas.microsoft.com/office/powerpoint/2010/main" val="362240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تاریخچه </a:t>
            </a:r>
            <a:r>
              <a:rPr lang="ar-SA" dirty="0">
                <a:cs typeface="B Koodak" panose="00000700000000000000" pitchFamily="2" charset="-78"/>
              </a:rPr>
              <a:t>قیمت</a:t>
            </a:r>
            <a:r>
              <a:rPr lang="ar-SA" dirty="0"/>
              <a:t> </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816891" y="2231014"/>
            <a:ext cx="9353550" cy="4391025"/>
          </a:xfrm>
          <a:prstGeom prst="rect">
            <a:avLst/>
          </a:prstGeom>
        </p:spPr>
      </p:pic>
    </p:spTree>
    <p:extLst>
      <p:ext uri="{BB962C8B-B14F-4D97-AF65-F5344CB8AC3E}">
        <p14:creationId xmlns:p14="http://schemas.microsoft.com/office/powerpoint/2010/main" val="294172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تیم </a:t>
            </a:r>
            <a:r>
              <a:rPr lang="ar-SA" dirty="0">
                <a:cs typeface="B Koodak" panose="00000700000000000000" pitchFamily="2" charset="-78"/>
              </a:rPr>
              <a:t>بایننس</a:t>
            </a:r>
            <a:r>
              <a:rPr lang="ar-SA" dirty="0"/>
              <a:t> </a:t>
            </a:r>
            <a:endParaRPr lang="en-US" dirty="0"/>
          </a:p>
        </p:txBody>
      </p:sp>
      <p:sp>
        <p:nvSpPr>
          <p:cNvPr id="3" name="Content Placeholder 2"/>
          <p:cNvSpPr>
            <a:spLocks noGrp="1"/>
          </p:cNvSpPr>
          <p:nvPr>
            <p:ph idx="1"/>
          </p:nvPr>
        </p:nvSpPr>
        <p:spPr/>
        <p:txBody>
          <a:bodyPr/>
          <a:lstStyle/>
          <a:p>
            <a:endParaRPr lang="en-US"/>
          </a:p>
        </p:txBody>
      </p:sp>
      <p:pic>
        <p:nvPicPr>
          <p:cNvPr id="1027" name="Picture 3" descr="0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384" y="2070769"/>
            <a:ext cx="6814563" cy="478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417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arn(inVertical)">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cs typeface="B Koodak" panose="00000700000000000000" pitchFamily="2" charset="-78"/>
              </a:rPr>
              <a:t>کاربرد های اصلی </a:t>
            </a:r>
            <a:endParaRPr lang="en-US" dirty="0">
              <a:cs typeface="B Koodak" panose="00000700000000000000" pitchFamily="2" charset="-78"/>
            </a:endParaRPr>
          </a:p>
        </p:txBody>
      </p:sp>
      <p:sp>
        <p:nvSpPr>
          <p:cNvPr id="3" name="Content Placeholder 2"/>
          <p:cNvSpPr>
            <a:spLocks noGrp="1"/>
          </p:cNvSpPr>
          <p:nvPr>
            <p:ph idx="1"/>
          </p:nvPr>
        </p:nvSpPr>
        <p:spPr>
          <a:xfrm>
            <a:off x="1484310" y="2147455"/>
            <a:ext cx="10018713" cy="4710545"/>
          </a:xfrm>
        </p:spPr>
        <p:txBody>
          <a:bodyPr>
            <a:normAutofit lnSpcReduction="10000"/>
          </a:bodyPr>
          <a:lstStyle/>
          <a:p>
            <a:pPr lvl="0" algn="r" rtl="1" fontAlgn="ctr"/>
            <a:r>
              <a:rPr lang="ar-SA" dirty="0">
                <a:cs typeface="B Koodak" panose="00000700000000000000" pitchFamily="2" charset="-78"/>
              </a:rPr>
              <a:t>جهت عرضه نخستین صرافی، از پلتفرم لانچ پد</a:t>
            </a:r>
            <a:r>
              <a:rPr lang="en-US" dirty="0">
                <a:cs typeface="B Koodak" panose="00000700000000000000" pitchFamily="2" charset="-78"/>
              </a:rPr>
              <a:t> Launchpad </a:t>
            </a:r>
            <a:r>
              <a:rPr lang="ar-SA" dirty="0">
                <a:cs typeface="B Koodak" panose="00000700000000000000" pitchFamily="2" charset="-78"/>
              </a:rPr>
              <a:t>که یک برنامه تحت وب است که به کاربران امکان توسعه و نگهداری می دهد، سرمایه های مختلف جمعی را برای اجرای چند پروژه فراهم کرده است. بسیاری از کاربران میتوانند با کمک توکن بایننس کوین بلیط دریافت کنند و توکن پروژه ها را براساس شانس خود، دریافت نمایند</a:t>
            </a:r>
            <a:r>
              <a:rPr lang="en-US" dirty="0">
                <a:cs typeface="B Koodak" panose="00000700000000000000" pitchFamily="2" charset="-78"/>
              </a:rPr>
              <a:t>.</a:t>
            </a:r>
          </a:p>
          <a:p>
            <a:pPr lvl="0" algn="r" rtl="1" fontAlgn="ctr"/>
            <a:r>
              <a:rPr lang="ar-SA" dirty="0">
                <a:cs typeface="B Koodak" panose="00000700000000000000" pitchFamily="2" charset="-78"/>
              </a:rPr>
              <a:t>بایننس یک برنامه رفرال بزرگ را ارائه کرده است که به واسطه آن هر کاربر می تواند به واسطه لینک بازاریابی، کاربر دیگری را ثبت نام کرده و بیست درصد کمیسیون آن به فرد رفرال دهنده ارائه شود</a:t>
            </a:r>
            <a:r>
              <a:rPr lang="en-US" dirty="0">
                <a:cs typeface="B Koodak" panose="00000700000000000000" pitchFamily="2" charset="-78"/>
              </a:rPr>
              <a:t>.</a:t>
            </a:r>
          </a:p>
          <a:p>
            <a:pPr lvl="0" algn="r" rtl="1" fontAlgn="ctr"/>
            <a:r>
              <a:rPr lang="ar-SA" dirty="0">
                <a:cs typeface="B Koodak" panose="00000700000000000000" pitchFamily="2" charset="-78"/>
              </a:rPr>
              <a:t>برای تریدر ها تخفیف هایی جهت استفاده از توکن بایننس نیز در نظر گرفته شده است. این تخفیف در سال اول 50 درصد بود و در ادامه در سال دوم به 25 درصد رسید. طبق همین روند نزولی در سال سوم 12.5 و در سال چهارم به 6.25 درصد رسید. در آخر از سال پنجم به بعد چنین تخفیفی وجود ندارد و این خود عاملی ترغیب کننده برای افراد است تا به استفاده از توکن بایننس روی آورند</a:t>
            </a:r>
            <a:r>
              <a:rPr lang="en-US" dirty="0">
                <a:cs typeface="B Koodak" panose="00000700000000000000" pitchFamily="2" charset="-78"/>
              </a:rPr>
              <a:t>.</a:t>
            </a:r>
          </a:p>
          <a:p>
            <a:pPr algn="r" rtl="1"/>
            <a:endParaRPr lang="en-US" dirty="0">
              <a:cs typeface="B Koodak" panose="00000700000000000000" pitchFamily="2" charset="-78"/>
            </a:endParaRPr>
          </a:p>
        </p:txBody>
      </p:sp>
    </p:spTree>
    <p:extLst>
      <p:ext uri="{BB962C8B-B14F-4D97-AF65-F5344CB8AC3E}">
        <p14:creationId xmlns:p14="http://schemas.microsoft.com/office/powerpoint/2010/main" val="222901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cs typeface="B Koodak" panose="00000700000000000000" pitchFamily="2" charset="-78"/>
              </a:rPr>
              <a:t>تفاوت های بین بیت کوین و بایننس کوین </a:t>
            </a:r>
            <a:endParaRPr lang="en-US" dirty="0">
              <a:cs typeface="B Koodak" panose="00000700000000000000" pitchFamily="2" charset="-78"/>
            </a:endParaRPr>
          </a:p>
        </p:txBody>
      </p:sp>
      <p:sp>
        <p:nvSpPr>
          <p:cNvPr id="3" name="Content Placeholder 2"/>
          <p:cNvSpPr>
            <a:spLocks noGrp="1"/>
          </p:cNvSpPr>
          <p:nvPr>
            <p:ph idx="1"/>
          </p:nvPr>
        </p:nvSpPr>
        <p:spPr/>
        <p:txBody>
          <a:bodyPr/>
          <a:lstStyle/>
          <a:p>
            <a:pPr algn="r" rtl="1"/>
            <a:r>
              <a:rPr lang="ar-SA" dirty="0" smtClean="0">
                <a:cs typeface="B Koodak" panose="00000700000000000000" pitchFamily="2" charset="-78"/>
              </a:rPr>
              <a:t>صرافی</a:t>
            </a:r>
            <a:endParaRPr lang="fa-IR" dirty="0" smtClean="0">
              <a:cs typeface="B Koodak" panose="00000700000000000000" pitchFamily="2" charset="-78"/>
            </a:endParaRPr>
          </a:p>
          <a:p>
            <a:pPr algn="r" rtl="1"/>
            <a:r>
              <a:rPr lang="ar-SA" dirty="0">
                <a:cs typeface="B Koodak" panose="00000700000000000000" pitchFamily="2" charset="-78"/>
              </a:rPr>
              <a:t>آسیب پذیر بودن </a:t>
            </a:r>
            <a:endParaRPr lang="fa-IR" dirty="0" smtClean="0">
              <a:cs typeface="B Koodak" panose="00000700000000000000" pitchFamily="2" charset="-78"/>
            </a:endParaRPr>
          </a:p>
          <a:p>
            <a:pPr algn="r" rtl="1"/>
            <a:r>
              <a:rPr lang="ar-SA" dirty="0">
                <a:cs typeface="B Koodak" panose="00000700000000000000" pitchFamily="2" charset="-78"/>
              </a:rPr>
              <a:t>تاریخ عرضه </a:t>
            </a:r>
            <a:endParaRPr lang="fa-IR" dirty="0" smtClean="0">
              <a:cs typeface="B Koodak" panose="00000700000000000000" pitchFamily="2" charset="-78"/>
            </a:endParaRPr>
          </a:p>
          <a:p>
            <a:pPr algn="r" rtl="1"/>
            <a:r>
              <a:rPr lang="fa-IR" dirty="0" smtClean="0">
                <a:cs typeface="B Koodak" panose="00000700000000000000" pitchFamily="2" charset="-78"/>
              </a:rPr>
              <a:t>مقدار </a:t>
            </a:r>
            <a:r>
              <a:rPr lang="ar-SA" dirty="0" smtClean="0">
                <a:cs typeface="B Koodak" panose="00000700000000000000" pitchFamily="2" charset="-78"/>
              </a:rPr>
              <a:t>عرضه</a:t>
            </a:r>
            <a:endParaRPr lang="fa-IR" dirty="0" smtClean="0">
              <a:cs typeface="B Koodak" panose="00000700000000000000" pitchFamily="2" charset="-78"/>
            </a:endParaRPr>
          </a:p>
          <a:p>
            <a:pPr algn="r" rtl="1"/>
            <a:r>
              <a:rPr lang="ar-SA" dirty="0">
                <a:cs typeface="B Koodak" panose="00000700000000000000" pitchFamily="2" charset="-78"/>
              </a:rPr>
              <a:t>ارز جدید </a:t>
            </a:r>
            <a:endParaRPr lang="en-US" dirty="0">
              <a:cs typeface="B Koodak" panose="00000700000000000000" pitchFamily="2" charset="-78"/>
            </a:endParaRPr>
          </a:p>
        </p:txBody>
      </p:sp>
    </p:spTree>
    <p:extLst>
      <p:ext uri="{BB962C8B-B14F-4D97-AF65-F5344CB8AC3E}">
        <p14:creationId xmlns:p14="http://schemas.microsoft.com/office/powerpoint/2010/main" val="377663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cs typeface="B Koodak" panose="00000700000000000000" pitchFamily="2" charset="-78"/>
              </a:rPr>
              <a:t>سرمایه گذاری های صرافی بایننس</a:t>
            </a:r>
            <a:endParaRPr lang="en-US" dirty="0">
              <a:cs typeface="B Koodak" panose="00000700000000000000" pitchFamily="2" charset="-78"/>
            </a:endParaRPr>
          </a:p>
        </p:txBody>
      </p:sp>
      <p:sp>
        <p:nvSpPr>
          <p:cNvPr id="3" name="Content Placeholder 2"/>
          <p:cNvSpPr>
            <a:spLocks noGrp="1"/>
          </p:cNvSpPr>
          <p:nvPr>
            <p:ph idx="1"/>
          </p:nvPr>
        </p:nvSpPr>
        <p:spPr>
          <a:xfrm>
            <a:off x="1484310" y="2666999"/>
            <a:ext cx="10018713" cy="4066310"/>
          </a:xfrm>
        </p:spPr>
        <p:txBody>
          <a:bodyPr>
            <a:normAutofit/>
          </a:bodyPr>
          <a:lstStyle/>
          <a:p>
            <a:pPr algn="r" rtl="1"/>
            <a:r>
              <a:rPr lang="ar-SA" dirty="0">
                <a:cs typeface="B Koodak" panose="00000700000000000000" pitchFamily="2" charset="-78"/>
              </a:rPr>
              <a:t>بایننس روی پروژه های مختلفی سرمایه گذاری کرده که یکی از آنها را می توان</a:t>
            </a:r>
            <a:r>
              <a:rPr lang="en-US" dirty="0">
                <a:cs typeface="B Koodak" panose="00000700000000000000" pitchFamily="2" charset="-78"/>
              </a:rPr>
              <a:t> s </a:t>
            </a:r>
            <a:r>
              <a:rPr lang="en-US" dirty="0" err="1">
                <a:cs typeface="B Koodak" panose="00000700000000000000" pitchFamily="2" charset="-78"/>
              </a:rPr>
              <a:t>Founder’Bank</a:t>
            </a:r>
            <a:r>
              <a:rPr lang="en-US" dirty="0">
                <a:cs typeface="B Koodak" panose="00000700000000000000" pitchFamily="2" charset="-78"/>
              </a:rPr>
              <a:t> </a:t>
            </a:r>
            <a:r>
              <a:rPr lang="ar-SA" dirty="0">
                <a:cs typeface="B Koodak" panose="00000700000000000000" pitchFamily="2" charset="-78"/>
              </a:rPr>
              <a:t>دانست که یک پروژه بانکی رو به توسعه غیر متمرکز می باشد. میزان این سرمایه گذاری 133 میلیون دلار در 5 درصد کل این سهام است. بایننس در حال ارائه یک بنیاد خیریه بلاک چین است که کمک می کند تا اعمال خیرخواهانه به کمک فناوری هایی مثل بلاک چین راحت تر و آسان تر انجام شود</a:t>
            </a:r>
            <a:r>
              <a:rPr lang="en-US" dirty="0" smtClean="0">
                <a:cs typeface="B Koodak" panose="00000700000000000000" pitchFamily="2" charset="-78"/>
              </a:rPr>
              <a:t>.</a:t>
            </a:r>
            <a:endParaRPr lang="fa-IR" dirty="0" smtClean="0">
              <a:cs typeface="B Koodak" panose="00000700000000000000" pitchFamily="2" charset="-78"/>
            </a:endParaRPr>
          </a:p>
          <a:p>
            <a:pPr algn="r" rtl="1"/>
            <a:r>
              <a:rPr lang="ar-SA" dirty="0" smtClean="0">
                <a:cs typeface="B Koodak" panose="00000700000000000000" pitchFamily="2" charset="-78"/>
              </a:rPr>
              <a:t>همین </a:t>
            </a:r>
            <a:r>
              <a:rPr lang="ar-SA" dirty="0">
                <a:cs typeface="B Koodak" panose="00000700000000000000" pitchFamily="2" charset="-78"/>
              </a:rPr>
              <a:t>سرمایه گذاری ها و رشد بی سابقه این صرافی باعث شده است تا تحت حمله های سایبری و فیشینگ قرار بگیرد. توسعه دهندگان صرافی بایننس اعلام کرده اند که در صورتی که افراد بتوانند باگ های امنیتی در</a:t>
            </a:r>
            <a:r>
              <a:rPr lang="en-US" dirty="0">
                <a:cs typeface="B Koodak" panose="00000700000000000000" pitchFamily="2" charset="-78"/>
              </a:rPr>
              <a:t> API </a:t>
            </a:r>
            <a:r>
              <a:rPr lang="ar-SA" dirty="0">
                <a:cs typeface="B Koodak" panose="00000700000000000000" pitchFamily="2" charset="-78"/>
              </a:rPr>
              <a:t>های آن پیدا کنند، جایزه بزرگی دریافت خواهند کرد که این خود نوعی استراتژی برای مقابله با حملات و مشکلات امنیتی آن است</a:t>
            </a:r>
            <a:r>
              <a:rPr lang="en-US" dirty="0">
                <a:cs typeface="B Koodak" panose="00000700000000000000" pitchFamily="2" charset="-78"/>
              </a:rPr>
              <a:t>.</a:t>
            </a:r>
            <a:endParaRPr lang="en-US" dirty="0">
              <a:cs typeface="B Koodak" panose="00000700000000000000" pitchFamily="2" charset="-78"/>
            </a:endParaRPr>
          </a:p>
        </p:txBody>
      </p:sp>
    </p:spTree>
    <p:extLst>
      <p:ext uri="{BB962C8B-B14F-4D97-AF65-F5344CB8AC3E}">
        <p14:creationId xmlns:p14="http://schemas.microsoft.com/office/powerpoint/2010/main" val="97302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cs typeface="B Koodak" panose="00000700000000000000" pitchFamily="2" charset="-78"/>
              </a:rPr>
              <a:t>کیف پول بایننس کوین </a:t>
            </a:r>
            <a:endParaRPr lang="en-US" dirty="0">
              <a:cs typeface="B Koodak" panose="00000700000000000000" pitchFamily="2" charset="-78"/>
            </a:endParaRPr>
          </a:p>
        </p:txBody>
      </p:sp>
      <p:sp>
        <p:nvSpPr>
          <p:cNvPr id="3" name="Content Placeholder 2"/>
          <p:cNvSpPr>
            <a:spLocks noGrp="1"/>
          </p:cNvSpPr>
          <p:nvPr>
            <p:ph idx="1"/>
          </p:nvPr>
        </p:nvSpPr>
        <p:spPr/>
        <p:txBody>
          <a:bodyPr/>
          <a:lstStyle/>
          <a:p>
            <a:pPr algn="r" rtl="1"/>
            <a:r>
              <a:rPr lang="en-US" dirty="0" err="1">
                <a:cs typeface="B Koodak" panose="00000700000000000000" pitchFamily="2" charset="-78"/>
              </a:rPr>
              <a:t>Jaxx</a:t>
            </a:r>
            <a:r>
              <a:rPr lang="en-US" dirty="0">
                <a:cs typeface="B Koodak" panose="00000700000000000000" pitchFamily="2" charset="-78"/>
              </a:rPr>
              <a:t> </a:t>
            </a:r>
            <a:endParaRPr lang="fa-IR" dirty="0" smtClean="0">
              <a:cs typeface="B Koodak" panose="00000700000000000000" pitchFamily="2" charset="-78"/>
            </a:endParaRPr>
          </a:p>
          <a:p>
            <a:pPr algn="r" rtl="1"/>
            <a:r>
              <a:rPr lang="en-US" dirty="0" err="1">
                <a:cs typeface="B Koodak" panose="00000700000000000000" pitchFamily="2" charset="-78"/>
              </a:rPr>
              <a:t>MyEtherWallet</a:t>
            </a:r>
            <a:r>
              <a:rPr lang="en-US" dirty="0">
                <a:cs typeface="B Koodak" panose="00000700000000000000" pitchFamily="2" charset="-78"/>
              </a:rPr>
              <a:t> </a:t>
            </a:r>
            <a:endParaRPr lang="fa-IR" dirty="0" smtClean="0">
              <a:cs typeface="B Koodak" panose="00000700000000000000" pitchFamily="2" charset="-78"/>
            </a:endParaRPr>
          </a:p>
          <a:p>
            <a:pPr algn="r" rtl="1"/>
            <a:r>
              <a:rPr lang="en-US" dirty="0" smtClean="0">
                <a:cs typeface="B Koodak" panose="00000700000000000000" pitchFamily="2" charset="-78"/>
              </a:rPr>
              <a:t>TREZOR</a:t>
            </a:r>
            <a:endParaRPr lang="fa-IR" dirty="0" smtClean="0">
              <a:cs typeface="B Koodak" panose="00000700000000000000" pitchFamily="2" charset="-78"/>
            </a:endParaRPr>
          </a:p>
          <a:p>
            <a:pPr algn="r" rtl="1"/>
            <a:r>
              <a:rPr lang="en-US" dirty="0">
                <a:cs typeface="B Koodak" panose="00000700000000000000" pitchFamily="2" charset="-78"/>
              </a:rPr>
              <a:t>ledger Nano S</a:t>
            </a:r>
            <a:endParaRPr lang="en-US" dirty="0">
              <a:cs typeface="B Koodak" panose="00000700000000000000" pitchFamily="2" charset="-78"/>
            </a:endParaRPr>
          </a:p>
        </p:txBody>
      </p:sp>
    </p:spTree>
    <p:extLst>
      <p:ext uri="{BB962C8B-B14F-4D97-AF65-F5344CB8AC3E}">
        <p14:creationId xmlns:p14="http://schemas.microsoft.com/office/powerpoint/2010/main" val="96869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cs typeface="B Koodak" panose="00000700000000000000" pitchFamily="2" charset="-78"/>
              </a:rPr>
              <a:t>نحوه خرید بایننس کوین </a:t>
            </a:r>
            <a:endParaRPr lang="en-US" dirty="0">
              <a:cs typeface="B Koodak" panose="00000700000000000000" pitchFamily="2" charset="-78"/>
            </a:endParaRPr>
          </a:p>
        </p:txBody>
      </p:sp>
      <p:sp>
        <p:nvSpPr>
          <p:cNvPr id="3" name="Content Placeholder 2"/>
          <p:cNvSpPr>
            <a:spLocks noGrp="1"/>
          </p:cNvSpPr>
          <p:nvPr>
            <p:ph idx="1"/>
          </p:nvPr>
        </p:nvSpPr>
        <p:spPr>
          <a:xfrm>
            <a:off x="1484311" y="2549235"/>
            <a:ext cx="10018713" cy="3962401"/>
          </a:xfrm>
        </p:spPr>
        <p:txBody>
          <a:bodyPr/>
          <a:lstStyle/>
          <a:p>
            <a:pPr lvl="0" algn="r" rtl="1" fontAlgn="ctr"/>
            <a:r>
              <a:rPr lang="ar-SA" dirty="0">
                <a:cs typeface="B Koodak" panose="00000700000000000000" pitchFamily="2" charset="-78"/>
              </a:rPr>
              <a:t>اگر آلتکوین هایی مثل بیت کوین، اتریوم یا غیره دارید می توانید براساس ارزش آلتکوین های مذکور، در مقابل آن بایننس کوین دریافت نمایید</a:t>
            </a:r>
            <a:r>
              <a:rPr lang="en-US" dirty="0">
                <a:cs typeface="B Koodak" panose="00000700000000000000" pitchFamily="2" charset="-78"/>
              </a:rPr>
              <a:t>.</a:t>
            </a:r>
          </a:p>
          <a:p>
            <a:pPr lvl="0" algn="r" rtl="1" fontAlgn="ctr"/>
            <a:r>
              <a:rPr lang="ar-SA" dirty="0">
                <a:cs typeface="B Koodak" panose="00000700000000000000" pitchFamily="2" charset="-78"/>
              </a:rPr>
              <a:t>اگر آلتکوین ندارید و برای خرید بایننس کوین اقدام می کنید، اول باید ارز دیجیتال بخرید و سپس مبادله را انجام دهید. برای خرید بهتر است به سراغ ارز دیجیتالی با نقدینگی بالا مثل رپیل یا لایت کوین یا بیت کوین بروید</a:t>
            </a:r>
            <a:r>
              <a:rPr lang="en-US" dirty="0" smtClean="0">
                <a:cs typeface="B Koodak" panose="00000700000000000000" pitchFamily="2" charset="-78"/>
              </a:rPr>
              <a:t>.</a:t>
            </a:r>
            <a:endParaRPr lang="en-US" dirty="0">
              <a:cs typeface="B Koodak" panose="00000700000000000000" pitchFamily="2" charset="-78"/>
            </a:endParaRPr>
          </a:p>
        </p:txBody>
      </p:sp>
    </p:spTree>
    <p:extLst>
      <p:ext uri="{BB962C8B-B14F-4D97-AF65-F5344CB8AC3E}">
        <p14:creationId xmlns:p14="http://schemas.microsoft.com/office/powerpoint/2010/main" val="366787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cs typeface="B Koodak" panose="00000700000000000000" pitchFamily="2" charset="-78"/>
              </a:rPr>
              <a:t>مزایای بایننس کوین </a:t>
            </a:r>
            <a:endParaRPr lang="en-US" dirty="0">
              <a:cs typeface="B Koodak" panose="00000700000000000000" pitchFamily="2" charset="-78"/>
            </a:endParaRPr>
          </a:p>
        </p:txBody>
      </p:sp>
      <p:sp>
        <p:nvSpPr>
          <p:cNvPr id="3" name="Content Placeholder 2"/>
          <p:cNvSpPr>
            <a:spLocks noGrp="1"/>
          </p:cNvSpPr>
          <p:nvPr>
            <p:ph idx="1"/>
          </p:nvPr>
        </p:nvSpPr>
        <p:spPr>
          <a:xfrm>
            <a:off x="1484310" y="2666999"/>
            <a:ext cx="10018713" cy="4024746"/>
          </a:xfrm>
        </p:spPr>
        <p:txBody>
          <a:bodyPr>
            <a:normAutofit/>
          </a:bodyPr>
          <a:lstStyle/>
          <a:p>
            <a:pPr lvl="0" algn="r" rtl="1" fontAlgn="ctr"/>
            <a:r>
              <a:rPr lang="ar-SA" dirty="0">
                <a:cs typeface="B Koodak" panose="00000700000000000000" pitchFamily="2" charset="-78"/>
              </a:rPr>
              <a:t>در بازار کریپتوکارنسی ها هزینه استفاده از بایننس کوین به نسبت پایین تر از همه ارزهای رمزنگاری است</a:t>
            </a:r>
            <a:r>
              <a:rPr lang="en-US" dirty="0">
                <a:cs typeface="B Koodak" panose="00000700000000000000" pitchFamily="2" charset="-78"/>
              </a:rPr>
              <a:t>.</a:t>
            </a:r>
          </a:p>
          <a:p>
            <a:pPr lvl="0" algn="r" rtl="1" fontAlgn="ctr"/>
            <a:r>
              <a:rPr lang="ar-SA" dirty="0">
                <a:cs typeface="B Koodak" panose="00000700000000000000" pitchFamily="2" charset="-78"/>
              </a:rPr>
              <a:t>امکان مبادله آن با ارز های فیات وجود دارد</a:t>
            </a:r>
            <a:r>
              <a:rPr lang="en-US" dirty="0">
                <a:cs typeface="B Koodak" panose="00000700000000000000" pitchFamily="2" charset="-78"/>
              </a:rPr>
              <a:t>.</a:t>
            </a:r>
          </a:p>
          <a:p>
            <a:pPr lvl="0" algn="r" rtl="1" fontAlgn="ctr"/>
            <a:r>
              <a:rPr lang="ar-SA" dirty="0">
                <a:cs typeface="B Koodak" panose="00000700000000000000" pitchFamily="2" charset="-78"/>
              </a:rPr>
              <a:t>انجام تراکنش ها با سرعت بالا را میسر می سازد</a:t>
            </a:r>
            <a:r>
              <a:rPr lang="en-US" dirty="0">
                <a:cs typeface="B Koodak" panose="00000700000000000000" pitchFamily="2" charset="-78"/>
              </a:rPr>
              <a:t>.</a:t>
            </a:r>
          </a:p>
          <a:p>
            <a:pPr lvl="0" algn="r" rtl="1" fontAlgn="ctr"/>
            <a:r>
              <a:rPr lang="ar-SA" dirty="0">
                <a:cs typeface="B Koodak" panose="00000700000000000000" pitchFamily="2" charset="-78"/>
              </a:rPr>
              <a:t>در صرافی بایننس امکان معامله بایننس کوین با بیش از 40 جفت ارز وجود دارد</a:t>
            </a:r>
            <a:r>
              <a:rPr lang="en-US" dirty="0">
                <a:cs typeface="B Koodak" panose="00000700000000000000" pitchFamily="2" charset="-78"/>
              </a:rPr>
              <a:t>.</a:t>
            </a:r>
          </a:p>
          <a:p>
            <a:pPr lvl="0" algn="r" rtl="1" fontAlgn="ctr"/>
            <a:r>
              <a:rPr lang="ar-SA" dirty="0">
                <a:cs typeface="B Koodak" panose="00000700000000000000" pitchFamily="2" charset="-78"/>
              </a:rPr>
              <a:t>امکان استفاده از آن خارج از پلتفرم بایننس فراهم است</a:t>
            </a:r>
            <a:r>
              <a:rPr lang="en-US" dirty="0">
                <a:cs typeface="B Koodak" panose="00000700000000000000" pitchFamily="2" charset="-78"/>
              </a:rPr>
              <a:t>.</a:t>
            </a:r>
          </a:p>
          <a:p>
            <a:pPr lvl="0" algn="r" rtl="1" fontAlgn="ctr"/>
            <a:r>
              <a:rPr lang="ar-SA" dirty="0">
                <a:cs typeface="B Koodak" panose="00000700000000000000" pitchFamily="2" charset="-78"/>
              </a:rPr>
              <a:t>از طریق</a:t>
            </a:r>
            <a:r>
              <a:rPr lang="en-US" dirty="0">
                <a:cs typeface="B Koodak" panose="00000700000000000000" pitchFamily="2" charset="-78"/>
              </a:rPr>
              <a:t> html5</a:t>
            </a:r>
            <a:r>
              <a:rPr lang="ar-SA" dirty="0">
                <a:cs typeface="B Koodak" panose="00000700000000000000" pitchFamily="2" charset="-78"/>
              </a:rPr>
              <a:t>، دسکتاپ، اندروید، و یا آی او اس می توان به آن دسترسی داشت</a:t>
            </a:r>
            <a:r>
              <a:rPr lang="en-US" dirty="0" smtClean="0">
                <a:cs typeface="B Koodak" panose="00000700000000000000" pitchFamily="2" charset="-78"/>
              </a:rPr>
              <a:t>.</a:t>
            </a:r>
            <a:endParaRPr lang="en-US" dirty="0">
              <a:cs typeface="B Koodak" panose="00000700000000000000" pitchFamily="2" charset="-78"/>
            </a:endParaRPr>
          </a:p>
          <a:p>
            <a:endParaRPr lang="en-US" dirty="0">
              <a:cs typeface="B Koodak" panose="00000700000000000000" pitchFamily="2" charset="-78"/>
            </a:endParaRPr>
          </a:p>
        </p:txBody>
      </p:sp>
    </p:spTree>
    <p:extLst>
      <p:ext uri="{BB962C8B-B14F-4D97-AF65-F5344CB8AC3E}">
        <p14:creationId xmlns:p14="http://schemas.microsoft.com/office/powerpoint/2010/main" val="4231379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cs typeface="B Koodak" panose="00000700000000000000" pitchFamily="2" charset="-78"/>
              </a:rPr>
              <a:t>معایب بایننس کوین </a:t>
            </a:r>
            <a:endParaRPr lang="en-US" dirty="0">
              <a:cs typeface="B Koodak" panose="00000700000000000000" pitchFamily="2" charset="-78"/>
            </a:endParaRPr>
          </a:p>
        </p:txBody>
      </p:sp>
      <p:sp>
        <p:nvSpPr>
          <p:cNvPr id="3" name="Content Placeholder 2"/>
          <p:cNvSpPr>
            <a:spLocks noGrp="1"/>
          </p:cNvSpPr>
          <p:nvPr>
            <p:ph idx="1"/>
          </p:nvPr>
        </p:nvSpPr>
        <p:spPr>
          <a:xfrm>
            <a:off x="1484310" y="2666999"/>
            <a:ext cx="10018713" cy="4080165"/>
          </a:xfrm>
        </p:spPr>
        <p:txBody>
          <a:bodyPr>
            <a:normAutofit/>
          </a:bodyPr>
          <a:lstStyle/>
          <a:p>
            <a:pPr lvl="0" algn="r" rtl="1" fontAlgn="ctr"/>
            <a:r>
              <a:rPr lang="ar-SA" dirty="0">
                <a:cs typeface="B Koodak" panose="00000700000000000000" pitchFamily="2" charset="-78"/>
              </a:rPr>
              <a:t>این توکن مبتنی بر اتریوم است. پس مثل ارز های دیگر مبتنی بر آن با افزایش رقابت، ارزش آن احتمالا در آینده کاهش خواهد داشت</a:t>
            </a:r>
            <a:r>
              <a:rPr lang="en-US" dirty="0">
                <a:cs typeface="B Koodak" panose="00000700000000000000" pitchFamily="2" charset="-78"/>
              </a:rPr>
              <a:t>.</a:t>
            </a:r>
          </a:p>
          <a:p>
            <a:pPr lvl="0" algn="r" rtl="1" fontAlgn="ctr"/>
            <a:r>
              <a:rPr lang="ar-SA" dirty="0">
                <a:cs typeface="B Koodak" panose="00000700000000000000" pitchFamily="2" charset="-78"/>
              </a:rPr>
              <a:t>بایننس کوین به صرافی بایننس محدود است و بالا و پایین رفتن ارزش آن نیز به اعتبار این صرافی وابسته است. کاملا بدیهی است که این می تواند خود یک مشکل اساسی باشد و بایننس کوین بدون وجود این صرافی شاید نتواند مسیر خود را بیابد</a:t>
            </a:r>
            <a:r>
              <a:rPr lang="en-US" dirty="0">
                <a:cs typeface="B Koodak" panose="00000700000000000000" pitchFamily="2" charset="-78"/>
              </a:rPr>
              <a:t>.</a:t>
            </a:r>
          </a:p>
          <a:p>
            <a:pPr algn="r" rtl="1"/>
            <a:r>
              <a:rPr lang="ar-SA" dirty="0">
                <a:cs typeface="B Koodak" panose="00000700000000000000" pitchFamily="2" charset="-78"/>
              </a:rPr>
              <a:t>چیزی که روی کاهش قیمت بایننس کوین تاثیر می گذارد می تواند سیاست بازخرید آن باشد. در اصل، ارائه دهندگان بایننس کوین قصد دارند تا کوین های بایننس را در آینده بازخرید کنند. انجام این کار می تواند تاثیر نامناسبی روی ارزش و قیمت بایننس کوین داشته باشد. </a:t>
            </a:r>
            <a:endParaRPr lang="en-US" dirty="0">
              <a:cs typeface="B Koodak" panose="00000700000000000000" pitchFamily="2" charset="-78"/>
            </a:endParaRPr>
          </a:p>
        </p:txBody>
      </p:sp>
    </p:spTree>
    <p:extLst>
      <p:ext uri="{BB962C8B-B14F-4D97-AF65-F5344CB8AC3E}">
        <p14:creationId xmlns:p14="http://schemas.microsoft.com/office/powerpoint/2010/main" val="153804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cs typeface="B Koodak" panose="00000700000000000000" pitchFamily="2" charset="-78"/>
              </a:rPr>
              <a:t>بلاک چین به زبان ساده</a:t>
            </a:r>
            <a:endParaRPr lang="en-US" dirty="0">
              <a:cs typeface="B Koodak" panose="00000700000000000000" pitchFamily="2" charset="-78"/>
            </a:endParaRPr>
          </a:p>
        </p:txBody>
      </p:sp>
      <p:sp>
        <p:nvSpPr>
          <p:cNvPr id="3" name="Content Placeholder 2"/>
          <p:cNvSpPr>
            <a:spLocks noGrp="1"/>
          </p:cNvSpPr>
          <p:nvPr>
            <p:ph idx="1"/>
          </p:nvPr>
        </p:nvSpPr>
        <p:spPr/>
        <p:txBody>
          <a:bodyPr/>
          <a:lstStyle/>
          <a:p>
            <a:pPr algn="r" rtl="1"/>
            <a:r>
              <a:rPr lang="ar-SA" b="1" dirty="0">
                <a:cs typeface="B Koodak" panose="00000700000000000000" pitchFamily="2" charset="-78"/>
              </a:rPr>
              <a:t>مفهوم بلاک چین </a:t>
            </a:r>
            <a:endParaRPr lang="fa-IR" b="1" dirty="0">
              <a:cs typeface="B Koodak" panose="00000700000000000000" pitchFamily="2" charset="-78"/>
            </a:endParaRPr>
          </a:p>
          <a:p>
            <a:pPr algn="r" rtl="1"/>
            <a:r>
              <a:rPr lang="ar-SA" b="1" dirty="0">
                <a:cs typeface="B Koodak" panose="00000700000000000000" pitchFamily="2" charset="-78"/>
              </a:rPr>
              <a:t>بلاک چین چگونه کار می‌کند؟</a:t>
            </a:r>
            <a:endParaRPr lang="en-US" b="1" dirty="0">
              <a:cs typeface="B Koodak" panose="00000700000000000000" pitchFamily="2" charset="-78"/>
            </a:endParaRPr>
          </a:p>
          <a:p>
            <a:pPr algn="r" rtl="1"/>
            <a:endParaRPr lang="en-US" dirty="0">
              <a:cs typeface="B Koodak" panose="00000700000000000000" pitchFamily="2" charset="-78"/>
            </a:endParaRPr>
          </a:p>
        </p:txBody>
      </p:sp>
    </p:spTree>
    <p:extLst>
      <p:ext uri="{BB962C8B-B14F-4D97-AF65-F5344CB8AC3E}">
        <p14:creationId xmlns:p14="http://schemas.microsoft.com/office/powerpoint/2010/main" val="56072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3973" y="2653145"/>
            <a:ext cx="8059387" cy="3525982"/>
          </a:xfrm>
        </p:spPr>
      </p:pic>
    </p:spTree>
    <p:extLst>
      <p:ext uri="{BB962C8B-B14F-4D97-AF65-F5344CB8AC3E}">
        <p14:creationId xmlns:p14="http://schemas.microsoft.com/office/powerpoint/2010/main" val="2775554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1" y="1244837"/>
            <a:ext cx="10092323" cy="4103018"/>
          </a:xfrm>
        </p:spPr>
      </p:pic>
    </p:spTree>
    <p:extLst>
      <p:ext uri="{BB962C8B-B14F-4D97-AF65-F5344CB8AC3E}">
        <p14:creationId xmlns:p14="http://schemas.microsoft.com/office/powerpoint/2010/main" val="133443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6106" y="477981"/>
            <a:ext cx="7822839" cy="309117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6106" y="3569155"/>
            <a:ext cx="7822839" cy="3036943"/>
          </a:xfrm>
          <a:prstGeom prst="rect">
            <a:avLst/>
          </a:prstGeom>
        </p:spPr>
      </p:pic>
    </p:spTree>
    <p:extLst>
      <p:ext uri="{BB962C8B-B14F-4D97-AF65-F5344CB8AC3E}">
        <p14:creationId xmlns:p14="http://schemas.microsoft.com/office/powerpoint/2010/main" val="279715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0" y="685799"/>
            <a:ext cx="10018713" cy="5625743"/>
          </a:xfrm>
        </p:spPr>
      </p:pic>
    </p:spTree>
    <p:extLst>
      <p:ext uri="{BB962C8B-B14F-4D97-AF65-F5344CB8AC3E}">
        <p14:creationId xmlns:p14="http://schemas.microsoft.com/office/powerpoint/2010/main" val="243362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b="1" dirty="0">
                <a:cs typeface="B Koodak" panose="00000700000000000000" pitchFamily="2" charset="-78"/>
              </a:rPr>
              <a:t>ارزهای دیجیتال چه تفاوتی با پول‌های معمولی دارند</a:t>
            </a:r>
            <a:r>
              <a:rPr lang="ar-SA" b="1" dirty="0" smtClean="0">
                <a:cs typeface="B Koodak" panose="00000700000000000000" pitchFamily="2" charset="-78"/>
              </a:rPr>
              <a:t>؟</a:t>
            </a:r>
            <a:endParaRPr lang="en-US" dirty="0">
              <a:cs typeface="B Koodak" panose="00000700000000000000" pitchFamily="2" charset="-78"/>
            </a:endParaRPr>
          </a:p>
        </p:txBody>
      </p:sp>
      <p:sp>
        <p:nvSpPr>
          <p:cNvPr id="3" name="Content Placeholder 2"/>
          <p:cNvSpPr>
            <a:spLocks noGrp="1"/>
          </p:cNvSpPr>
          <p:nvPr>
            <p:ph idx="1"/>
          </p:nvPr>
        </p:nvSpPr>
        <p:spPr/>
        <p:txBody>
          <a:bodyPr/>
          <a:lstStyle/>
          <a:p>
            <a:pPr algn="r" rtl="1"/>
            <a:r>
              <a:rPr lang="ar-SA" dirty="0">
                <a:cs typeface="B Koodak" panose="00000700000000000000" pitchFamily="2" charset="-78"/>
              </a:rPr>
              <a:t>غیرقابل برگشت بودن </a:t>
            </a:r>
            <a:endParaRPr lang="fa-IR" dirty="0" smtClean="0">
              <a:cs typeface="B Koodak" panose="00000700000000000000" pitchFamily="2" charset="-78"/>
            </a:endParaRPr>
          </a:p>
          <a:p>
            <a:pPr algn="r" rtl="1"/>
            <a:r>
              <a:rPr lang="ar-SA" dirty="0">
                <a:cs typeface="B Koodak" panose="00000700000000000000" pitchFamily="2" charset="-78"/>
              </a:rPr>
              <a:t>ناشناس بودن </a:t>
            </a:r>
            <a:endParaRPr lang="fa-IR" dirty="0" smtClean="0">
              <a:cs typeface="B Koodak" panose="00000700000000000000" pitchFamily="2" charset="-78"/>
            </a:endParaRPr>
          </a:p>
          <a:p>
            <a:pPr algn="r" rtl="1"/>
            <a:r>
              <a:rPr lang="ar-SA" dirty="0">
                <a:cs typeface="B Koodak" panose="00000700000000000000" pitchFamily="2" charset="-78"/>
              </a:rPr>
              <a:t>فرامرزی بودن </a:t>
            </a:r>
            <a:endParaRPr lang="fa-IR" dirty="0" smtClean="0">
              <a:cs typeface="B Koodak" panose="00000700000000000000" pitchFamily="2" charset="-78"/>
            </a:endParaRPr>
          </a:p>
          <a:p>
            <a:pPr algn="r" rtl="1"/>
            <a:r>
              <a:rPr lang="ar-SA" dirty="0" smtClean="0">
                <a:cs typeface="B Koodak" panose="00000700000000000000" pitchFamily="2" charset="-78"/>
              </a:rPr>
              <a:t>امنیت</a:t>
            </a:r>
            <a:endParaRPr lang="fa-IR" dirty="0" smtClean="0">
              <a:cs typeface="B Koodak" panose="00000700000000000000" pitchFamily="2" charset="-78"/>
            </a:endParaRPr>
          </a:p>
          <a:p>
            <a:pPr algn="r" rtl="1"/>
            <a:r>
              <a:rPr lang="ar-SA" dirty="0">
                <a:cs typeface="B Koodak" panose="00000700000000000000" pitchFamily="2" charset="-78"/>
              </a:rPr>
              <a:t>انحصاری نبودن </a:t>
            </a:r>
            <a:endParaRPr lang="en-US" dirty="0">
              <a:cs typeface="B Koodak" panose="00000700000000000000" pitchFamily="2" charset="-78"/>
            </a:endParaRPr>
          </a:p>
        </p:txBody>
      </p:sp>
    </p:spTree>
    <p:extLst>
      <p:ext uri="{BB962C8B-B14F-4D97-AF65-F5344CB8AC3E}">
        <p14:creationId xmlns:p14="http://schemas.microsoft.com/office/powerpoint/2010/main" val="117424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b="1" dirty="0">
                <a:cs typeface="B Koodak" panose="00000700000000000000" pitchFamily="2" charset="-78"/>
              </a:rPr>
              <a:t>انواع ارز </a:t>
            </a:r>
            <a:r>
              <a:rPr lang="ar-SA" b="1" dirty="0" smtClean="0">
                <a:cs typeface="B Koodak" panose="00000700000000000000" pitchFamily="2" charset="-78"/>
              </a:rPr>
              <a:t>دیجیتال</a:t>
            </a:r>
            <a:endParaRPr lang="en-US" dirty="0">
              <a:cs typeface="B Koodak" panose="00000700000000000000" pitchFamily="2" charset="-78"/>
            </a:endParaRPr>
          </a:p>
        </p:txBody>
      </p:sp>
      <p:sp>
        <p:nvSpPr>
          <p:cNvPr id="3" name="Content Placeholder 2"/>
          <p:cNvSpPr>
            <a:spLocks noGrp="1"/>
          </p:cNvSpPr>
          <p:nvPr>
            <p:ph idx="1"/>
          </p:nvPr>
        </p:nvSpPr>
        <p:spPr/>
        <p:txBody>
          <a:bodyPr/>
          <a:lstStyle/>
          <a:p>
            <a:pPr algn="r" rtl="1"/>
            <a:r>
              <a:rPr lang="ar-SA" dirty="0">
                <a:cs typeface="B Koodak" panose="00000700000000000000" pitchFamily="2" charset="-78"/>
              </a:rPr>
              <a:t>بیت کوین</a:t>
            </a:r>
            <a:endParaRPr lang="en-US" dirty="0">
              <a:cs typeface="B Koodak" panose="00000700000000000000" pitchFamily="2" charset="-78"/>
            </a:endParaRPr>
          </a:p>
          <a:p>
            <a:pPr algn="r" rtl="1"/>
            <a:r>
              <a:rPr lang="ar-SA" dirty="0">
                <a:cs typeface="B Koodak" panose="00000700000000000000" pitchFamily="2" charset="-78"/>
              </a:rPr>
              <a:t>اتریوم</a:t>
            </a:r>
            <a:endParaRPr lang="en-US" dirty="0">
              <a:cs typeface="B Koodak" panose="00000700000000000000" pitchFamily="2" charset="-78"/>
            </a:endParaRPr>
          </a:p>
          <a:p>
            <a:pPr algn="r" rtl="1"/>
            <a:r>
              <a:rPr lang="ar-SA" dirty="0">
                <a:cs typeface="B Koodak" panose="00000700000000000000" pitchFamily="2" charset="-78"/>
              </a:rPr>
              <a:t>ریپل</a:t>
            </a:r>
            <a:endParaRPr lang="en-US" dirty="0">
              <a:cs typeface="B Koodak" panose="00000700000000000000" pitchFamily="2" charset="-78"/>
            </a:endParaRPr>
          </a:p>
          <a:p>
            <a:pPr algn="r" rtl="1"/>
            <a:r>
              <a:rPr lang="ar-SA" dirty="0">
                <a:cs typeface="B Koodak" panose="00000700000000000000" pitchFamily="2" charset="-78"/>
              </a:rPr>
              <a:t>لایت کوین</a:t>
            </a:r>
            <a:endParaRPr lang="en-US" dirty="0">
              <a:cs typeface="B Koodak" panose="00000700000000000000" pitchFamily="2" charset="-78"/>
            </a:endParaRPr>
          </a:p>
          <a:p>
            <a:pPr algn="r" rtl="1"/>
            <a:r>
              <a:rPr lang="ar-SA" dirty="0">
                <a:cs typeface="B Koodak" panose="00000700000000000000" pitchFamily="2" charset="-78"/>
              </a:rPr>
              <a:t>بیت کوین کش</a:t>
            </a:r>
            <a:endParaRPr lang="en-US" dirty="0">
              <a:cs typeface="B Koodak" panose="00000700000000000000" pitchFamily="2" charset="-78"/>
            </a:endParaRPr>
          </a:p>
          <a:p>
            <a:pPr algn="r" rtl="1"/>
            <a:r>
              <a:rPr lang="ar-SA" dirty="0">
                <a:cs typeface="B Koodak" panose="00000700000000000000" pitchFamily="2" charset="-78"/>
              </a:rPr>
              <a:t>بایننس کوین (</a:t>
            </a:r>
            <a:r>
              <a:rPr lang="en-US" dirty="0">
                <a:cs typeface="B Koodak" panose="00000700000000000000" pitchFamily="2" charset="-78"/>
              </a:rPr>
              <a:t>BNB</a:t>
            </a:r>
            <a:r>
              <a:rPr lang="ar-SA" dirty="0">
                <a:cs typeface="B Koodak" panose="00000700000000000000" pitchFamily="2" charset="-78"/>
              </a:rPr>
              <a:t>)</a:t>
            </a:r>
            <a:endParaRPr lang="en-US" dirty="0">
              <a:cs typeface="B Koodak" panose="00000700000000000000" pitchFamily="2" charset="-78"/>
            </a:endParaRPr>
          </a:p>
          <a:p>
            <a:pPr algn="r" rtl="1"/>
            <a:endParaRPr lang="fa-IR" dirty="0" smtClean="0">
              <a:cs typeface="B Koodak" panose="00000700000000000000" pitchFamily="2" charset="-78"/>
            </a:endParaRPr>
          </a:p>
        </p:txBody>
      </p:sp>
    </p:spTree>
    <p:extLst>
      <p:ext uri="{BB962C8B-B14F-4D97-AF65-F5344CB8AC3E}">
        <p14:creationId xmlns:p14="http://schemas.microsoft.com/office/powerpoint/2010/main" val="200144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cs typeface="B Koodak" panose="00000700000000000000" pitchFamily="2" charset="-78"/>
              </a:rPr>
              <a:t>تاریخچه عرضه اولیه بایننس </a:t>
            </a:r>
            <a:r>
              <a:rPr lang="ar-SA" dirty="0" smtClean="0">
                <a:cs typeface="B Koodak" panose="00000700000000000000" pitchFamily="2" charset="-78"/>
              </a:rPr>
              <a:t>کوین</a:t>
            </a:r>
            <a:endParaRPr lang="en-US" dirty="0">
              <a:cs typeface="B Koodak" panose="00000700000000000000" pitchFamily="2" charset="-78"/>
            </a:endParaRPr>
          </a:p>
        </p:txBody>
      </p:sp>
      <p:sp>
        <p:nvSpPr>
          <p:cNvPr id="3" name="Content Placeholder 2"/>
          <p:cNvSpPr>
            <a:spLocks noGrp="1"/>
          </p:cNvSpPr>
          <p:nvPr>
            <p:ph idx="1"/>
          </p:nvPr>
        </p:nvSpPr>
        <p:spPr/>
        <p:txBody>
          <a:bodyPr/>
          <a:lstStyle/>
          <a:p>
            <a:pPr algn="r" rtl="1"/>
            <a:r>
              <a:rPr lang="ar-SA" dirty="0" smtClean="0">
                <a:cs typeface="B Koodak" panose="00000700000000000000" pitchFamily="2" charset="-78"/>
              </a:rPr>
              <a:t>توکن</a:t>
            </a:r>
            <a:r>
              <a:rPr lang="en-US" dirty="0" smtClean="0">
                <a:cs typeface="B Koodak" panose="00000700000000000000" pitchFamily="2" charset="-78"/>
              </a:rPr>
              <a:t> </a:t>
            </a:r>
            <a:r>
              <a:rPr lang="ar-SA" dirty="0" smtClean="0">
                <a:cs typeface="B Koodak" panose="00000700000000000000" pitchFamily="2" charset="-78"/>
              </a:rPr>
              <a:t>صرافی </a:t>
            </a:r>
            <a:r>
              <a:rPr lang="ar-SA" dirty="0">
                <a:cs typeface="B Koodak" panose="00000700000000000000" pitchFamily="2" charset="-78"/>
              </a:rPr>
              <a:t>معروف ارزهای دیجیتال بایننس</a:t>
            </a:r>
            <a:endParaRPr lang="en-US" dirty="0" smtClean="0">
              <a:cs typeface="B Koodak" panose="00000700000000000000" pitchFamily="2" charset="-78"/>
            </a:endParaRPr>
          </a:p>
          <a:p>
            <a:pPr algn="r" rtl="1"/>
            <a:r>
              <a:rPr lang="ar-SA" dirty="0" smtClean="0">
                <a:cs typeface="B Koodak" panose="00000700000000000000" pitchFamily="2" charset="-78"/>
              </a:rPr>
              <a:t>جولای </a:t>
            </a:r>
            <a:r>
              <a:rPr lang="ar-SA" dirty="0">
                <a:cs typeface="B Koodak" panose="00000700000000000000" pitchFamily="2" charset="-78"/>
              </a:rPr>
              <a:t>سال </a:t>
            </a:r>
            <a:r>
              <a:rPr lang="ar-SA" dirty="0" smtClean="0">
                <a:cs typeface="B Koodak" panose="00000700000000000000" pitchFamily="2" charset="-78"/>
              </a:rPr>
              <a:t>2017</a:t>
            </a:r>
            <a:endParaRPr lang="fa-IR" dirty="0" smtClean="0">
              <a:cs typeface="B Koodak" panose="00000700000000000000" pitchFamily="2" charset="-78"/>
            </a:endParaRPr>
          </a:p>
          <a:p>
            <a:pPr algn="r" rtl="1"/>
            <a:r>
              <a:rPr lang="ar-SA" dirty="0" smtClean="0">
                <a:cs typeface="B Koodak" panose="00000700000000000000" pitchFamily="2" charset="-78"/>
              </a:rPr>
              <a:t>بنیانگذار</a:t>
            </a:r>
            <a:r>
              <a:rPr lang="fa-IR" dirty="0" smtClean="0">
                <a:cs typeface="B Koodak" panose="00000700000000000000" pitchFamily="2" charset="-78"/>
              </a:rPr>
              <a:t>: </a:t>
            </a:r>
            <a:r>
              <a:rPr lang="ar-SA" dirty="0" smtClean="0">
                <a:cs typeface="B Koodak" panose="00000700000000000000" pitchFamily="2" charset="-78"/>
              </a:rPr>
              <a:t>آقای </a:t>
            </a:r>
            <a:r>
              <a:rPr lang="ar-SA" dirty="0">
                <a:cs typeface="B Koodak" panose="00000700000000000000" pitchFamily="2" charset="-78"/>
              </a:rPr>
              <a:t>چانگ پنگ ژائو </a:t>
            </a:r>
            <a:r>
              <a:rPr lang="fa-IR" dirty="0" smtClean="0">
                <a:cs typeface="B Koodak" panose="00000700000000000000" pitchFamily="2" charset="-78"/>
              </a:rPr>
              <a:t>– </a:t>
            </a:r>
            <a:r>
              <a:rPr lang="en-US" dirty="0" smtClean="0">
                <a:cs typeface="B Koodak" panose="00000700000000000000" pitchFamily="2" charset="-78"/>
              </a:rPr>
              <a:t>CZ</a:t>
            </a:r>
          </a:p>
          <a:p>
            <a:pPr algn="r" rtl="1"/>
            <a:r>
              <a:rPr lang="ar-SA" dirty="0">
                <a:cs typeface="B Koodak" panose="00000700000000000000" pitchFamily="2" charset="-78"/>
              </a:rPr>
              <a:t>فروش اولیه </a:t>
            </a:r>
            <a:endParaRPr lang="en-US" dirty="0" smtClean="0">
              <a:cs typeface="B Koodak" panose="00000700000000000000" pitchFamily="2" charset="-78"/>
            </a:endParaRPr>
          </a:p>
          <a:p>
            <a:pPr algn="r" rtl="1"/>
            <a:r>
              <a:rPr lang="ar-SA" dirty="0">
                <a:cs typeface="B Koodak" panose="00000700000000000000" pitchFamily="2" charset="-78"/>
              </a:rPr>
              <a:t>بلاک چین </a:t>
            </a:r>
            <a:r>
              <a:rPr lang="ar-SA" dirty="0" smtClean="0">
                <a:cs typeface="B Koodak" panose="00000700000000000000" pitchFamily="2" charset="-78"/>
              </a:rPr>
              <a:t>اختصاصی</a:t>
            </a:r>
            <a:r>
              <a:rPr lang="fa-IR" dirty="0" smtClean="0">
                <a:cs typeface="B Koodak" panose="00000700000000000000" pitchFamily="2" charset="-78"/>
              </a:rPr>
              <a:t>: </a:t>
            </a:r>
            <a:r>
              <a:rPr lang="ar-SA" dirty="0" smtClean="0">
                <a:cs typeface="B Koodak" panose="00000700000000000000" pitchFamily="2" charset="-78"/>
              </a:rPr>
              <a:t>بایننس </a:t>
            </a:r>
            <a:r>
              <a:rPr lang="ar-SA" dirty="0">
                <a:cs typeface="B Koodak" panose="00000700000000000000" pitchFamily="2" charset="-78"/>
              </a:rPr>
              <a:t>چین </a:t>
            </a:r>
            <a:endParaRPr lang="en-US" dirty="0">
              <a:cs typeface="B Koodak" panose="00000700000000000000" pitchFamily="2" charset="-78"/>
            </a:endParaRPr>
          </a:p>
        </p:txBody>
      </p:sp>
    </p:spTree>
    <p:extLst>
      <p:ext uri="{BB962C8B-B14F-4D97-AF65-F5344CB8AC3E}">
        <p14:creationId xmlns:p14="http://schemas.microsoft.com/office/powerpoint/2010/main" val="3015566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cs typeface="B Koodak" panose="00000700000000000000" pitchFamily="2" charset="-78"/>
              </a:rPr>
              <a:t>ویژگی های بلاک چین بایننس</a:t>
            </a:r>
            <a:endParaRPr lang="en-US" dirty="0">
              <a:cs typeface="B Koodak" panose="00000700000000000000" pitchFamily="2" charset="-78"/>
            </a:endParaRPr>
          </a:p>
        </p:txBody>
      </p:sp>
      <p:sp>
        <p:nvSpPr>
          <p:cNvPr id="3" name="Content Placeholder 2"/>
          <p:cNvSpPr>
            <a:spLocks noGrp="1"/>
          </p:cNvSpPr>
          <p:nvPr>
            <p:ph idx="1"/>
          </p:nvPr>
        </p:nvSpPr>
        <p:spPr>
          <a:xfrm>
            <a:off x="1484310" y="2438399"/>
            <a:ext cx="10018713" cy="4294910"/>
          </a:xfrm>
        </p:spPr>
        <p:txBody>
          <a:bodyPr>
            <a:normAutofit fontScale="92500" lnSpcReduction="10000"/>
          </a:bodyPr>
          <a:lstStyle/>
          <a:p>
            <a:pPr lvl="0" algn="r" rtl="1" fontAlgn="ctr"/>
            <a:r>
              <a:rPr lang="ar-SA" dirty="0">
                <a:cs typeface="B Koodak" panose="00000700000000000000" pitchFamily="2" charset="-78"/>
              </a:rPr>
              <a:t>صرافی غیر متمرکز بایننس برای اجرای کار از این بلاک چین استفاده می کند</a:t>
            </a:r>
            <a:r>
              <a:rPr lang="en-US" dirty="0">
                <a:cs typeface="B Koodak" panose="00000700000000000000" pitchFamily="2" charset="-78"/>
              </a:rPr>
              <a:t>.</a:t>
            </a:r>
          </a:p>
          <a:p>
            <a:pPr lvl="0" algn="r" rtl="1" fontAlgn="ctr"/>
            <a:r>
              <a:rPr lang="ar-SA" dirty="0">
                <a:cs typeface="B Koodak" panose="00000700000000000000" pitchFamily="2" charset="-78"/>
              </a:rPr>
              <a:t>قابلیت های مختلف دیگری قرار است در آینده به این بلاکچین اضافه شوند اما در عین حال مدیریت و توانایی پردازش تراکنش های زیاد از ویژگی های کلیدی و مهم این بلاکچین است</a:t>
            </a:r>
            <a:r>
              <a:rPr lang="en-US" dirty="0">
                <a:cs typeface="B Koodak" panose="00000700000000000000" pitchFamily="2" charset="-78"/>
              </a:rPr>
              <a:t>.</a:t>
            </a:r>
          </a:p>
          <a:p>
            <a:pPr lvl="0" algn="r" rtl="1" fontAlgn="ctr"/>
            <a:r>
              <a:rPr lang="ar-SA" dirty="0">
                <a:cs typeface="B Koodak" panose="00000700000000000000" pitchFamily="2" charset="-78"/>
              </a:rPr>
              <a:t>طراحی بلاک چین بایننس به گونه ای بوده است که می تواند میزان مشخص و مشابهی از معاملات را مدیریت کند و در یک ثانیه هزاران تراکنش را پشتیبانی نماید</a:t>
            </a:r>
            <a:r>
              <a:rPr lang="en-US" dirty="0">
                <a:cs typeface="B Koodak" panose="00000700000000000000" pitchFamily="2" charset="-78"/>
              </a:rPr>
              <a:t>.</a:t>
            </a:r>
          </a:p>
          <a:p>
            <a:pPr lvl="0" algn="r" rtl="1" fontAlgn="ctr"/>
            <a:r>
              <a:rPr lang="ar-SA" dirty="0">
                <a:cs typeface="B Koodak" panose="00000700000000000000" pitchFamily="2" charset="-78"/>
              </a:rPr>
              <a:t>برای اینکه سرعت معامله ها در این بستر بالاتر برود، تعدادی تایید کننده یا تولید کننده بلاک در نظر گرفته شده است و زمان ایجاد بلاک در آن یک ثانیه می باشد</a:t>
            </a:r>
            <a:r>
              <a:rPr lang="en-US" dirty="0">
                <a:cs typeface="B Koodak" panose="00000700000000000000" pitchFamily="2" charset="-78"/>
              </a:rPr>
              <a:t>.</a:t>
            </a:r>
          </a:p>
          <a:p>
            <a:pPr lvl="0" algn="r" rtl="1" fontAlgn="ctr"/>
            <a:r>
              <a:rPr lang="ar-SA" dirty="0">
                <a:cs typeface="B Koodak" panose="00000700000000000000" pitchFamily="2" charset="-78"/>
              </a:rPr>
              <a:t>روی این بلاک چین قرارداد هوشمند وجود ندارد و هیچ فریم ورکی برای ایجاد یا خرید و فروش توکن ها مد نظر نیست. معماری بلاک چین بایننس از</a:t>
            </a:r>
            <a:r>
              <a:rPr lang="en-US" dirty="0">
                <a:cs typeface="B Koodak" panose="00000700000000000000" pitchFamily="2" charset="-78"/>
              </a:rPr>
              <a:t> </a:t>
            </a:r>
            <a:r>
              <a:rPr lang="ar-SA" dirty="0">
                <a:cs typeface="B Koodak" panose="00000700000000000000" pitchFamily="2" charset="-78"/>
              </a:rPr>
              <a:t>بلاک چین کاسموس</a:t>
            </a:r>
            <a:r>
              <a:rPr lang="en-US" dirty="0">
                <a:cs typeface="B Koodak" panose="00000700000000000000" pitchFamily="2" charset="-78"/>
              </a:rPr>
              <a:t> </a:t>
            </a:r>
            <a:r>
              <a:rPr lang="ar-SA" dirty="0">
                <a:cs typeface="B Koodak" panose="00000700000000000000" pitchFamily="2" charset="-78"/>
              </a:rPr>
              <a:t>الگو برداری شده است</a:t>
            </a:r>
            <a:r>
              <a:rPr lang="en-US" dirty="0">
                <a:cs typeface="B Koodak" panose="00000700000000000000" pitchFamily="2" charset="-78"/>
              </a:rPr>
              <a:t>.</a:t>
            </a:r>
          </a:p>
          <a:p>
            <a:pPr algn="r" rtl="1"/>
            <a:r>
              <a:rPr lang="ar-SA" dirty="0">
                <a:cs typeface="B Koodak" panose="00000700000000000000" pitchFamily="2" charset="-78"/>
              </a:rPr>
              <a:t>شما می توانید در بایننس چین توکن های جدید را ذخیره یا ارسال و دریافت یا حتی فریز نمایید. حتی می توانید جفت ارز را بین توکن های آن در این بلاک چین در نظر داشته باشید</a:t>
            </a:r>
            <a:endParaRPr lang="en-US" dirty="0">
              <a:cs typeface="B Koodak" panose="00000700000000000000" pitchFamily="2" charset="-78"/>
            </a:endParaRPr>
          </a:p>
        </p:txBody>
      </p:sp>
    </p:spTree>
    <p:extLst>
      <p:ext uri="{BB962C8B-B14F-4D97-AF65-F5344CB8AC3E}">
        <p14:creationId xmlns:p14="http://schemas.microsoft.com/office/powerpoint/2010/main" val="159557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Override1.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docProps/app.xml><?xml version="1.0" encoding="utf-8"?>
<Properties xmlns="http://schemas.openxmlformats.org/officeDocument/2006/extended-properties" xmlns:vt="http://schemas.openxmlformats.org/officeDocument/2006/docPropsVTypes">
  <Template/>
  <TotalTime>48</TotalTime>
  <Words>974</Words>
  <Application>Microsoft Office PowerPoint</Application>
  <PresentationFormat>Widescreen</PresentationFormat>
  <Paragraphs>74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 Koodak</vt:lpstr>
      <vt:lpstr>Corbel</vt:lpstr>
      <vt:lpstr>Tahoma</vt:lpstr>
      <vt:lpstr>Parallax</vt:lpstr>
      <vt:lpstr>BNB - بایننس کوین</vt:lpstr>
      <vt:lpstr>بلاک چین به زبان ساده</vt:lpstr>
      <vt:lpstr>PowerPoint Presentation</vt:lpstr>
      <vt:lpstr>PowerPoint Presentation</vt:lpstr>
      <vt:lpstr>PowerPoint Presentation</vt:lpstr>
      <vt:lpstr>ارزهای دیجیتال چه تفاوتی با پول‌های معمولی دارند؟</vt:lpstr>
      <vt:lpstr>انواع ارز دیجیتال</vt:lpstr>
      <vt:lpstr>تاریخچه عرضه اولیه بایننس کوین</vt:lpstr>
      <vt:lpstr>ویژگی های بلاک چین بایننس</vt:lpstr>
      <vt:lpstr>اصول معماری بایننس</vt:lpstr>
      <vt:lpstr>تاریخچه قیمت </vt:lpstr>
      <vt:lpstr>تیم بایننس </vt:lpstr>
      <vt:lpstr>کاربرد های اصلی </vt:lpstr>
      <vt:lpstr>تفاوت های بین بیت کوین و بایننس کوین </vt:lpstr>
      <vt:lpstr>سرمایه گذاری های صرافی بایننس</vt:lpstr>
      <vt:lpstr>کیف پول بایننس کوین </vt:lpstr>
      <vt:lpstr>نحوه خرید بایننس کوین </vt:lpstr>
      <vt:lpstr>مزایای بایننس کوین </vt:lpstr>
      <vt:lpstr>معایب بایننس کوین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BNB - بایننس کوین</dc:title>
  <dc:creator>Windows User</dc:creator>
  <cp:lastModifiedBy>Windows User</cp:lastModifiedBy>
  <cp:revision>6</cp:revision>
  <dcterms:created xsi:type="dcterms:W3CDTF">2021-07-09T07:51:40Z</dcterms:created>
  <dcterms:modified xsi:type="dcterms:W3CDTF">2021-07-09T08:40:18Z</dcterms:modified>
</cp:coreProperties>
</file>