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503" autoAdjust="0"/>
  </p:normalViewPr>
  <p:slideViewPr>
    <p:cSldViewPr snapToGrid="0">
      <p:cViewPr>
        <p:scale>
          <a:sx n="100" d="100"/>
          <a:sy n="100" d="100"/>
        </p:scale>
        <p:origin x="414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[output2.csv]Sheet7!PivotTable36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</c:pivotFmt>
      <c:pivotFmt>
        <c:idx val="7"/>
        <c:spPr>
          <a:solidFill>
            <a:schemeClr val="accent5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98-40A0-9698-6574127161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98-40A0-9698-6574127161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98-40A0-9698-6574127161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98-40A0-9698-6574127161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198-40A0-9698-6574127161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198-40A0-9698-657412716128}"/>
              </c:ext>
            </c:extLst>
          </c:dPt>
          <c:cat>
            <c:strRef>
              <c:f>Sheet7!$A$2:$A$8</c:f>
              <c:strCache>
                <c:ptCount val="6"/>
                <c:pt idx="0">
                  <c:v>BABY</c:v>
                </c:pt>
                <c:pt idx="1">
                  <c:v>BAKERY</c:v>
                </c:pt>
                <c:pt idx="2">
                  <c:v>BEVERAGES</c:v>
                </c:pt>
                <c:pt idx="3">
                  <c:v>BREAKFAST</c:v>
                </c:pt>
                <c:pt idx="4">
                  <c:v>CAT FOOD</c:v>
                </c:pt>
                <c:pt idx="5">
                  <c:v>PHARMACY</c:v>
                </c:pt>
              </c:strCache>
            </c:strRef>
          </c:cat>
          <c:val>
            <c:numRef>
              <c:f>Sheet7!$B$2:$B$8</c:f>
              <c:numCache>
                <c:formatCode>General</c:formatCode>
                <c:ptCount val="6"/>
                <c:pt idx="0">
                  <c:v>94676742</c:v>
                </c:pt>
                <c:pt idx="1">
                  <c:v>85832597</c:v>
                </c:pt>
                <c:pt idx="2">
                  <c:v>249842979</c:v>
                </c:pt>
                <c:pt idx="3">
                  <c:v>33478526</c:v>
                </c:pt>
                <c:pt idx="4">
                  <c:v>19486493</c:v>
                </c:pt>
                <c:pt idx="5">
                  <c:v>25384880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198-40A0-9698-657412716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'Top 3 citites'!$D$2</c:f>
              <c:strCache>
                <c:ptCount val="1"/>
                <c:pt idx="0">
                  <c:v>acv%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0B-415F-8D86-AF3E5C1C66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0B-415F-8D86-AF3E5C1C66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3 citites'!$B$3:$B$7</c:f>
              <c:strCache>
                <c:ptCount val="5"/>
                <c:pt idx="0">
                  <c:v>COLUMBIA</c:v>
                </c:pt>
                <c:pt idx="1">
                  <c:v>SPRINGFIELD</c:v>
                </c:pt>
                <c:pt idx="2">
                  <c:v>JOPLIN</c:v>
                </c:pt>
                <c:pt idx="3">
                  <c:v>BILLINGS</c:v>
                </c:pt>
                <c:pt idx="4">
                  <c:v>CRANE</c:v>
                </c:pt>
              </c:strCache>
            </c:strRef>
          </c:cat>
          <c:val>
            <c:numRef>
              <c:f>'Top 3 citites'!$D$3:$D$7</c:f>
              <c:numCache>
                <c:formatCode>General</c:formatCode>
                <c:ptCount val="5"/>
                <c:pt idx="0">
                  <c:v>39.967649999999999</c:v>
                </c:pt>
                <c:pt idx="1">
                  <c:v>33.292464000000002</c:v>
                </c:pt>
                <c:pt idx="2">
                  <c:v>26.729106999999999</c:v>
                </c:pt>
                <c:pt idx="3">
                  <c:v>5.9430000000000004E-3</c:v>
                </c:pt>
                <c:pt idx="4">
                  <c:v>4.836E-3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B-415F-8D86-AF3E5C1C66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95083328"/>
        <c:axId val="4950837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'Top 3 citites'!$C$2</c15:sqref>
                        </c15:formulaRef>
                      </c:ext>
                    </c:extLst>
                    <c:strCache>
                      <c:ptCount val="1"/>
                      <c:pt idx="0">
                        <c:v>total_sales_per_city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'Top 3 citites'!$B$3:$B$7</c15:sqref>
                        </c15:formulaRef>
                      </c:ext>
                    </c:extLst>
                    <c:strCache>
                      <c:ptCount val="5"/>
                      <c:pt idx="0">
                        <c:v>COLUMBIA</c:v>
                      </c:pt>
                      <c:pt idx="1">
                        <c:v>SPRINGFIELD</c:v>
                      </c:pt>
                      <c:pt idx="2">
                        <c:v>JOPLIN</c:v>
                      </c:pt>
                      <c:pt idx="3">
                        <c:v>BILLINGS</c:v>
                      </c:pt>
                      <c:pt idx="4">
                        <c:v>CRANE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'Top 3 citites'!$C$3:$C$7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203316322</c:v>
                      </c:pt>
                      <c:pt idx="1">
                        <c:v>169359500</c:v>
                      </c:pt>
                      <c:pt idx="2">
                        <c:v>135971559</c:v>
                      </c:pt>
                      <c:pt idx="3">
                        <c:v>30233</c:v>
                      </c:pt>
                      <c:pt idx="4">
                        <c:v>24603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C0B-415F-8D86-AF3E5C1C6648}"/>
                  </c:ext>
                </c:extLst>
              </c15:ser>
            </c15:filteredBarSeries>
          </c:ext>
        </c:extLst>
      </c:barChart>
      <c:catAx>
        <c:axId val="4950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83744"/>
        <c:crosses val="autoZero"/>
        <c:auto val="1"/>
        <c:lblAlgn val="ctr"/>
        <c:lblOffset val="100"/>
        <c:noMultiLvlLbl val="0"/>
      </c:catAx>
      <c:valAx>
        <c:axId val="49508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Brands Top 3 Cities'!$E$43</c:f>
              <c:strCache>
                <c:ptCount val="1"/>
                <c:pt idx="0">
                  <c:v>Sales Per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F0-4A50-B994-5C80EC6993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F0-4A50-B994-5C80EC6993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F0-4A50-B994-5C80EC6993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F0-4A50-B994-5C80EC6993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F0-4A50-B994-5C80EC69933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F0-4A50-B994-5C80EC69933D}"/>
              </c:ext>
            </c:extLst>
          </c:dPt>
          <c:cat>
            <c:multiLvlStrRef>
              <c:f>'Top 3 Brands Top 3 Cities'!$C$44:$D$52</c:f>
              <c:multiLvlStrCache>
                <c:ptCount val="9"/>
                <c:lvl>
                  <c:pt idx="0">
                    <c:v>Columbia</c:v>
                  </c:pt>
                  <c:pt idx="1">
                    <c:v>Joplin</c:v>
                  </c:pt>
                  <c:pt idx="2">
                    <c:v>Springfield</c:v>
                  </c:pt>
                  <c:pt idx="3">
                    <c:v>Columbia</c:v>
                  </c:pt>
                  <c:pt idx="4">
                    <c:v>Joplin</c:v>
                  </c:pt>
                  <c:pt idx="5">
                    <c:v>Springfield</c:v>
                  </c:pt>
                  <c:pt idx="6">
                    <c:v>Columbia</c:v>
                  </c:pt>
                  <c:pt idx="7">
                    <c:v>Joplin</c:v>
                  </c:pt>
                  <c:pt idx="8">
                    <c:v>Springfield</c:v>
                  </c:pt>
                </c:lvl>
                <c:lvl>
                  <c:pt idx="0">
                    <c:v>Starbucks</c:v>
                  </c:pt>
                  <c:pt idx="3">
                    <c:v>Twinings</c:v>
                  </c:pt>
                  <c:pt idx="6">
                    <c:v>Pampers</c:v>
                  </c:pt>
                </c:lvl>
              </c:multiLvlStrCache>
            </c:multiLvlStrRef>
          </c:cat>
          <c:val>
            <c:numRef>
              <c:f>'Top 3 Brands Top 3 Cities'!$E$44:$E$52</c:f>
              <c:numCache>
                <c:formatCode>General</c:formatCode>
                <c:ptCount val="9"/>
                <c:pt idx="0">
                  <c:v>675.07076631487496</c:v>
                </c:pt>
                <c:pt idx="1">
                  <c:v>720.67543966756398</c:v>
                </c:pt>
                <c:pt idx="2">
                  <c:v>677.33233477910801</c:v>
                </c:pt>
                <c:pt idx="3">
                  <c:v>532.95347611318698</c:v>
                </c:pt>
                <c:pt idx="4">
                  <c:v>606.46365790924801</c:v>
                </c:pt>
                <c:pt idx="5">
                  <c:v>553.38095981670301</c:v>
                </c:pt>
                <c:pt idx="6">
                  <c:v>330.24897998501899</c:v>
                </c:pt>
                <c:pt idx="7">
                  <c:v>334.98917221546498</c:v>
                </c:pt>
                <c:pt idx="8">
                  <c:v>324.91925052203902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0-4A50-B994-5C80EC699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297728"/>
        <c:axId val="496291488"/>
      </c:barChart>
      <c:catAx>
        <c:axId val="4962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91488"/>
        <c:crosses val="autoZero"/>
        <c:auto val="1"/>
        <c:lblAlgn val="ctr"/>
        <c:lblOffset val="100"/>
        <c:noMultiLvlLbl val="0"/>
      </c:catAx>
      <c:valAx>
        <c:axId val="49629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9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(C)!PivotTable10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(C)'!$B$4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'Top 3 Brnd 4 Top Ele Grp (C)'!$A$5:$A$29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HORMEL</c:v>
                  </c:pt>
                  <c:pt idx="10">
                    <c:v>WRIGHT</c:v>
                  </c:pt>
                  <c:pt idx="11">
                    <c:v>THOMAS E. WILSON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NUTRO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(C)'!$B$5:$B$29</c:f>
              <c:numCache>
                <c:formatCode>General</c:formatCode>
                <c:ptCount val="18"/>
                <c:pt idx="0">
                  <c:v>330.24897998501899</c:v>
                </c:pt>
                <c:pt idx="1">
                  <c:v>304.59622994813299</c:v>
                </c:pt>
                <c:pt idx="2">
                  <c:v>206.08707814685101</c:v>
                </c:pt>
                <c:pt idx="3">
                  <c:v>291.77841810731798</c:v>
                </c:pt>
                <c:pt idx="4">
                  <c:v>113.377394530454</c:v>
                </c:pt>
                <c:pt idx="5">
                  <c:v>91.335666463620001</c:v>
                </c:pt>
                <c:pt idx="6">
                  <c:v>675.07076631487496</c:v>
                </c:pt>
                <c:pt idx="7">
                  <c:v>532.95347611318698</c:v>
                </c:pt>
                <c:pt idx="8">
                  <c:v>225.19719577903101</c:v>
                </c:pt>
                <c:pt idx="9">
                  <c:v>88.709475156935198</c:v>
                </c:pt>
                <c:pt idx="10">
                  <c:v>80.914720562708098</c:v>
                </c:pt>
                <c:pt idx="11">
                  <c:v>78.947671841754001</c:v>
                </c:pt>
                <c:pt idx="12">
                  <c:v>163.441585834725</c:v>
                </c:pt>
                <c:pt idx="13">
                  <c:v>65.8718570127036</c:v>
                </c:pt>
                <c:pt idx="14">
                  <c:v>54.418270790728698</c:v>
                </c:pt>
                <c:pt idx="15">
                  <c:v>125.933864029643</c:v>
                </c:pt>
                <c:pt idx="16">
                  <c:v>41.240633189106497</c:v>
                </c:pt>
                <c:pt idx="17">
                  <c:v>31.463777811892999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A-43A4-820D-258844863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561888"/>
        <c:axId val="547562304"/>
      </c:barChart>
      <c:catAx>
        <c:axId val="5475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62304"/>
        <c:crosses val="autoZero"/>
        <c:auto val="1"/>
        <c:lblAlgn val="ctr"/>
        <c:lblOffset val="100"/>
        <c:noMultiLvlLbl val="0"/>
      </c:catAx>
      <c:valAx>
        <c:axId val="5475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6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(J)!PivotTable11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(J)'!$B$4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'Top 3 Brnd 4 Top Ele Grp (J)'!$A$5:$A$29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WRIGHT</c:v>
                  </c:pt>
                  <c:pt idx="10">
                    <c:v>THOMAS E. WILSON</c:v>
                  </c:pt>
                  <c:pt idx="11">
                    <c:v>HORMEL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NUTRO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(J)'!$B$5:$B$29</c:f>
              <c:numCache>
                <c:formatCode>General</c:formatCode>
                <c:ptCount val="18"/>
                <c:pt idx="0">
                  <c:v>334.98917221546498</c:v>
                </c:pt>
                <c:pt idx="1">
                  <c:v>321.89773489102203</c:v>
                </c:pt>
                <c:pt idx="2">
                  <c:v>208.587718747</c:v>
                </c:pt>
                <c:pt idx="3">
                  <c:v>326.04383745380898</c:v>
                </c:pt>
                <c:pt idx="4">
                  <c:v>124.598087867269</c:v>
                </c:pt>
                <c:pt idx="5">
                  <c:v>94.290395174744006</c:v>
                </c:pt>
                <c:pt idx="6">
                  <c:v>720.67543966756398</c:v>
                </c:pt>
                <c:pt idx="7">
                  <c:v>606.46365790924801</c:v>
                </c:pt>
                <c:pt idx="8">
                  <c:v>238.87533154682899</c:v>
                </c:pt>
                <c:pt idx="9">
                  <c:v>91.030317944063597</c:v>
                </c:pt>
                <c:pt idx="10">
                  <c:v>90.430936824716596</c:v>
                </c:pt>
                <c:pt idx="11">
                  <c:v>79.819485838315302</c:v>
                </c:pt>
                <c:pt idx="12">
                  <c:v>3.06089646356895</c:v>
                </c:pt>
                <c:pt idx="13">
                  <c:v>1.4870889030502701</c:v>
                </c:pt>
                <c:pt idx="14">
                  <c:v>0.91683466102095401</c:v>
                </c:pt>
                <c:pt idx="15">
                  <c:v>130.95267515478599</c:v>
                </c:pt>
                <c:pt idx="16">
                  <c:v>41.828549515177201</c:v>
                </c:pt>
                <c:pt idx="17">
                  <c:v>28.952778028211799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0-48A3-B5B0-61428AA36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496000"/>
        <c:axId val="499494336"/>
      </c:barChart>
      <c:catAx>
        <c:axId val="49949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4336"/>
        <c:crosses val="autoZero"/>
        <c:auto val="1"/>
        <c:lblAlgn val="ctr"/>
        <c:lblOffset val="100"/>
        <c:noMultiLvlLbl val="0"/>
      </c:catAx>
      <c:valAx>
        <c:axId val="499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(S)!PivotTable12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(S)'!$B$4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'Top 3 Brnd 4 Top Ele Grp (S)'!$A$5:$A$29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WRIGHT</c:v>
                  </c:pt>
                  <c:pt idx="10">
                    <c:v>HORMEL</c:v>
                  </c:pt>
                  <c:pt idx="11">
                    <c:v>THOMAS E. WILSON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WELLNESS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(S)'!$B$5:$B$29</c:f>
              <c:numCache>
                <c:formatCode>General</c:formatCode>
                <c:ptCount val="18"/>
                <c:pt idx="0">
                  <c:v>324.91925052203902</c:v>
                </c:pt>
                <c:pt idx="1">
                  <c:v>306.40194214906398</c:v>
                </c:pt>
                <c:pt idx="2">
                  <c:v>202.41802435132701</c:v>
                </c:pt>
                <c:pt idx="3">
                  <c:v>302.64653115022401</c:v>
                </c:pt>
                <c:pt idx="4">
                  <c:v>115.953382447114</c:v>
                </c:pt>
                <c:pt idx="5">
                  <c:v>89.564477410271294</c:v>
                </c:pt>
                <c:pt idx="6">
                  <c:v>677.33233477910801</c:v>
                </c:pt>
                <c:pt idx="7">
                  <c:v>553.38095981670301</c:v>
                </c:pt>
                <c:pt idx="8">
                  <c:v>224.91059565747699</c:v>
                </c:pt>
                <c:pt idx="9">
                  <c:v>80.165940085250895</c:v>
                </c:pt>
                <c:pt idx="10">
                  <c:v>80.024509684302004</c:v>
                </c:pt>
                <c:pt idx="11">
                  <c:v>78.375472545889394</c:v>
                </c:pt>
                <c:pt idx="12">
                  <c:v>165.11860537739801</c:v>
                </c:pt>
                <c:pt idx="13">
                  <c:v>67.180975812076099</c:v>
                </c:pt>
                <c:pt idx="14">
                  <c:v>55.185315717229798</c:v>
                </c:pt>
                <c:pt idx="15">
                  <c:v>128.27684218942099</c:v>
                </c:pt>
                <c:pt idx="16">
                  <c:v>40.883542880063501</c:v>
                </c:pt>
                <c:pt idx="17">
                  <c:v>29.7994150061139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C-422F-B279-B3AE5874A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261264"/>
        <c:axId val="379262096"/>
      </c:barChart>
      <c:catAx>
        <c:axId val="37926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262096"/>
        <c:crosses val="autoZero"/>
        <c:auto val="1"/>
        <c:lblAlgn val="ctr"/>
        <c:lblOffset val="100"/>
        <c:noMultiLvlLbl val="0"/>
      </c:catAx>
      <c:valAx>
        <c:axId val="37926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26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B7D9-B679-4FBE-B115-B3BE9EF7BE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044F7-A9B9-4A86-96E8-E68BEC91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F4BF-9BCF-5395-0B43-5E827FF7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AD3B-B02A-C1FA-DD5E-9779A542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ECD1-1C1C-73AD-7B94-163DFEF8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D672-7C02-A175-2ACF-8201D360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9F95-5951-65EA-B0FF-04F49C76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DD30-8EE9-41C0-EE6A-3AA816A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D6AD-9354-AF49-7230-2485C33B0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118A-4F7D-2CF6-3EE0-EA160CDC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629B-7689-4197-1552-79B410A6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7898-F4A5-7CB8-D30C-5549AC3A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E90D1-0E39-E6E9-86EF-FEBF46DD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A117-7E7B-F341-D96A-697C4D1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9C9F-AA69-95E1-EC41-E1E163AD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31F3-6426-1212-F42B-C1285365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DB38-4979-9260-73E5-B35D86A4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42BF-349A-E37C-EA31-E80395FC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4ED6-7851-D5EB-31E7-D9CC099E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E764-A9B6-A48F-CCEF-47380365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57E-D42F-CCF8-4E99-8EA09F38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BE5-8BDF-A98C-94E5-BF79C7C9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221A-B170-6E8A-3DF9-F828CDB5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3A01-3EF2-E57D-F21C-C701CCB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F75A-E130-FF34-74CE-10F4F139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DE345-8AB0-7419-0F2A-031251B3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FDF2-EA46-8149-ACF1-65B7AB9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E165-6B87-B5E0-4E02-6E23A5C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C8FA-4918-E062-884F-11CF88579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F51C-99C6-CDF2-88A3-C9C18CFA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2D02-B6BA-D3C9-78B7-1A72594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88D5-3BAD-830C-F3CE-C0BEFD85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2CCD-027E-D85B-6845-D25F0EE2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4E42-F83F-6B95-D23C-5B801A7D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9840-57D2-97FD-FC75-6AD6839E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1318-DBD7-B656-D1D8-3C494D2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F44DB-981A-FFC0-D45E-A3AF3D37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2A87D-6EB3-D137-F85E-75CE3A28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69EB2-5208-89BD-E21A-6C8D4EB6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44EDD-B538-5B75-DEE7-C08A994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BB33-94AA-A7AC-106F-E375044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A489-F875-6CAF-E5DB-44DE7A63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87F9A-414E-FF66-B46C-21729CD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D2B18-C371-796F-EE1F-ACAB318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6CE7-E66D-C81B-9B32-F501A94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31B26-D3F7-7EDC-30FF-62551A7F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9A605-CD34-CB0D-C27E-9345CB92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6238C-41FD-8685-ED9B-F2547D8F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F97-7602-0590-F912-E682886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F4C1-DF78-AC93-FFAC-7B90B605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D981E-9EF4-475C-659E-76308134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AC05-0998-8843-B187-0ADFC33F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71DE-8396-511E-C875-4874F44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3E68E-42C2-7526-339D-0C503D3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E19-1CCA-7D63-E686-DFC0084B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A66D5-A8CA-74B3-4ED6-2D73775F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CB82-7A49-5ADB-7024-14B43711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3936-20A3-9A08-80F4-EBB7095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7A85-BEE1-C599-FDA1-DE44C80F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F957-4F9A-7234-CFFD-7AD7B964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1D69A-849F-A76C-FA3E-563BC761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71FC-76FB-3423-F4DD-44FBC4FC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5EA4-2ABF-4C27-6A82-DE0013FC7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5E1C-40A9-26EB-0E65-B29F2CD3D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30B7-AC2F-990D-2620-B0B94623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F461-1481-F674-D643-EF601F535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D204-8A05-DDE0-855F-8C63BC794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13C5-5D1B-4124-9707-9C6FA29F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4D43-04FA-DDD7-D698-BAECC740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the right brand in my shelves?</a:t>
            </a:r>
          </a:p>
          <a:p>
            <a:r>
              <a:rPr lang="en-US" dirty="0"/>
              <a:t>What would be an appropriate substitute when product is out of stock that would prevent customers from going to a competitor?</a:t>
            </a:r>
          </a:p>
          <a:p>
            <a:r>
              <a:rPr lang="en-US" dirty="0"/>
              <a:t>Bottom line: Move maximum amount of product &amp; minimize slow movers (velocity)</a:t>
            </a:r>
          </a:p>
        </p:txBody>
      </p:sp>
    </p:spTree>
    <p:extLst>
      <p:ext uri="{BB962C8B-B14F-4D97-AF65-F5344CB8AC3E}">
        <p14:creationId xmlns:p14="http://schemas.microsoft.com/office/powerpoint/2010/main" val="18107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5DA9-5F34-AC2A-45D1-5C339BCC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022B-98D5-AC23-D68C-C4B5C3F137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 data for top element groups in retail space</a:t>
            </a:r>
          </a:p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6527E1F-3894-D81C-EB9D-585706FD4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33658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85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699A-4DB7-025C-A7DE-D85113C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– All Commodity Value (ACV%)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AA9BC3-216E-8C80-B6E8-BEA3D7D717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0265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98DD3-CFB6-8553-D57C-D9FA6D8668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 cities are Columbia, Springfield, and Joplin</a:t>
            </a:r>
          </a:p>
          <a:p>
            <a:endParaRPr lang="en-US" dirty="0"/>
          </a:p>
          <a:p>
            <a:r>
              <a:rPr lang="en-US" dirty="0"/>
              <a:t>Billings and Crane are not on the radar</a:t>
            </a:r>
          </a:p>
        </p:txBody>
      </p:sp>
    </p:spTree>
    <p:extLst>
      <p:ext uri="{BB962C8B-B14F-4D97-AF65-F5344CB8AC3E}">
        <p14:creationId xmlns:p14="http://schemas.microsoft.com/office/powerpoint/2010/main" val="15425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65B-D641-0ADB-58F6-7E2CCFC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brands in each 3 cities (Sales Per Million ACV)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F3AC39-8FC3-46D2-0566-745E78BD4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588339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EB47CE-FCB3-CD78-DE38-E9BE6C456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Columbia had highest ACV% however Joplin is doing better in all 3 top brands</a:t>
            </a:r>
          </a:p>
          <a:p>
            <a:endParaRPr lang="en-US" dirty="0"/>
          </a:p>
          <a:p>
            <a:r>
              <a:rPr lang="en-US" dirty="0"/>
              <a:t>Highest velocity in Joplin</a:t>
            </a:r>
          </a:p>
        </p:txBody>
      </p:sp>
    </p:spTree>
    <p:extLst>
      <p:ext uri="{BB962C8B-B14F-4D97-AF65-F5344CB8AC3E}">
        <p14:creationId xmlns:p14="http://schemas.microsoft.com/office/powerpoint/2010/main" val="70154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A75-C8D1-59B2-BF79-5B19810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(Columbia)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656C92-B9C3-F709-DF41-EA789F616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47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81B6-9F49-F14B-8836-622A2DFF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(Joplin)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31C0F9-89C4-EC98-2C52-25073FAFE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2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30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A75-C8D1-59B2-BF79-5B19810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(Springfield)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30194C-E99D-8644-7F2B-07999B1E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54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2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346F-30D6-8148-75E0-7A8EEEB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AA67-EE18-2338-7A9B-B931CA57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Brand – velocity is greater for Joplin, sales are greater in Columbia</a:t>
            </a:r>
          </a:p>
          <a:p>
            <a:r>
              <a:rPr lang="en-US" dirty="0"/>
              <a:t>two small cities – very little product</a:t>
            </a:r>
          </a:p>
          <a:p>
            <a:r>
              <a:rPr lang="en-US" dirty="0"/>
              <a:t>Best substitution is Pampers and Huggies for the top cities</a:t>
            </a:r>
          </a:p>
          <a:p>
            <a:r>
              <a:rPr lang="en-US" dirty="0"/>
              <a:t>Next price elasticity to see best assortment</a:t>
            </a:r>
          </a:p>
        </p:txBody>
      </p:sp>
    </p:spTree>
    <p:extLst>
      <p:ext uri="{BB962C8B-B14F-4D97-AF65-F5344CB8AC3E}">
        <p14:creationId xmlns:p14="http://schemas.microsoft.com/office/powerpoint/2010/main" val="128976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215</Words>
  <Application>Microsoft Office PowerPoint</Application>
  <PresentationFormat>Widescreen</PresentationFormat>
  <Paragraphs>30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Case Study</vt:lpstr>
      <vt:lpstr>Goal</vt:lpstr>
      <vt:lpstr>Data Used</vt:lpstr>
      <vt:lpstr>Cities – All Commodity Value (ACV%)</vt:lpstr>
      <vt:lpstr>Top brands in each 3 cities (Sales Per Million ACV)</vt:lpstr>
      <vt:lpstr>Top 3 brands per element group (Columbia) </vt:lpstr>
      <vt:lpstr>top 3 brands per element group (Joplin) </vt:lpstr>
      <vt:lpstr>top 3 brands per element group (Springfield)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Majid Shaik</dc:creator>
  <cp:lastModifiedBy>Majid Shaik</cp:lastModifiedBy>
  <cp:revision>1</cp:revision>
  <dcterms:created xsi:type="dcterms:W3CDTF">2022-05-10T22:22:57Z</dcterms:created>
  <dcterms:modified xsi:type="dcterms:W3CDTF">2022-05-11T01:27:14Z</dcterms:modified>
</cp:coreProperties>
</file>