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31" r:id="rId2"/>
    <p:sldId id="344" r:id="rId3"/>
    <p:sldId id="332" r:id="rId4"/>
    <p:sldId id="333" r:id="rId5"/>
    <p:sldId id="334" r:id="rId6"/>
    <p:sldId id="335" r:id="rId7"/>
    <p:sldId id="337" r:id="rId8"/>
    <p:sldId id="345" r:id="rId9"/>
    <p:sldId id="338" r:id="rId10"/>
    <p:sldId id="339" r:id="rId11"/>
    <p:sldId id="340" r:id="rId12"/>
    <p:sldId id="341" r:id="rId13"/>
    <p:sldId id="346" r:id="rId14"/>
    <p:sldId id="342" r:id="rId15"/>
    <p:sldId id="34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017D73-F804-86AF-F3AA-F71058AE1CAE}" v="120" dt="2024-05-08T07:20:00.218"/>
    <p1510:client id="{A0130BE0-12B2-95CB-6E43-DA8846A17B4E}" v="618" dt="2024-05-10T05:04:25.617"/>
    <p1510:client id="{B54B13DC-3E0D-684A-420A-C0B193D41378}" v="395" dt="2024-05-09T07:59:36.87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1" autoAdjust="0"/>
    <p:restoredTop sz="94660"/>
  </p:normalViewPr>
  <p:slideViewPr>
    <p:cSldViewPr snapToGrid="0">
      <p:cViewPr varScale="1">
        <p:scale>
          <a:sx n="70" d="100"/>
          <a:sy n="70" d="100"/>
        </p:scale>
        <p:origin x="8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12917-83A0-426F-A97D-1DC245549ACF}" type="datetimeFigureOut">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861089-9B93-4494-9A7B-90F21CE76379}" type="slidenum">
              <a:t>‹#›</a:t>
            </a:fld>
            <a:endParaRPr lang="en-US"/>
          </a:p>
        </p:txBody>
      </p:sp>
    </p:spTree>
    <p:extLst>
      <p:ext uri="{BB962C8B-B14F-4D97-AF65-F5344CB8AC3E}">
        <p14:creationId xmlns:p14="http://schemas.microsoft.com/office/powerpoint/2010/main" val="210019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5752FB-8C88-43FF-BD40-3BFF26AFEAD1}"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070205-D054-4ABD-802E-C4D8BA238E20}"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2292E7-5046-4E7E-B587-E2B34912FF61}"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6F066-7B01-4FAD-ABD0-D7FF874B10FE}"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912E27-43FB-4B1A-9BF7-EA1BE314E883}"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4629"/>
            <a:ext cx="2743200" cy="365125"/>
          </a:xfrm>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AE177-3F87-458A-BA63-B6D02BB0F8FC}"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C84F3-7638-448A-93E4-7CD30F44D47F}" type="datetime1">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7CCFA-351F-4C4C-8EF1-6763D0EC0FE0}" type="datetime1">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AAB8D-EFF0-47AB-8562-13729A3BCB7A}" type="datetime1">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702DA0-67BB-4517-90E0-A003DBFE67C2}"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26624-0FDE-4CE2-8F51-AFDEB49A1395}"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E2A015-39E4-463F-93AE-8196E07B30B8}" type="datetime1">
              <a:rPr lang="en-US" smtClean="0"/>
              <a:t>5/7/2025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ctrTitle"/>
          </p:nvPr>
        </p:nvSpPr>
        <p:spPr bwMode="auto">
          <a:xfrm>
            <a:off x="2571637" y="2410627"/>
            <a:ext cx="704872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6600" b="1" i="1" u="none" strike="noStrike" cap="none" normalizeH="0" baseline="0" dirty="0">
                <a:ln>
                  <a:noFill/>
                </a:ln>
                <a:solidFill>
                  <a:srgbClr val="0F4662"/>
                </a:solidFill>
                <a:effectLst/>
                <a:latin typeface="Arial" panose="020B0604020202020204" pitchFamily="34" charset="0"/>
              </a:rPr>
              <a:t>UK TRAIN RIDES</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3"/>
          <p:cNvSpPr>
            <a:spLocks noGrp="1" noChangeArrowheads="1"/>
          </p:cNvSpPr>
          <p:nvPr>
            <p:ph type="subTitle" idx="1"/>
          </p:nvPr>
        </p:nvSpPr>
        <p:spPr bwMode="auto">
          <a:xfrm>
            <a:off x="3169557" y="4106752"/>
            <a:ext cx="58528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a:ln>
                  <a:noFill/>
                </a:ln>
                <a:solidFill>
                  <a:srgbClr val="0F4662"/>
                </a:solidFill>
                <a:effectLst/>
                <a:latin typeface="Arial" panose="020B0604020202020204" pitchFamily="34" charset="0"/>
              </a:rPr>
              <a:t>Prepared by: Data Wizards </a:t>
            </a: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0024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50165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084486" y="0"/>
            <a:ext cx="3932237" cy="1600200"/>
          </a:xfrm>
        </p:spPr>
        <p:txBody>
          <a:bodyPr/>
          <a:lstStyle/>
          <a:p>
            <a:r>
              <a:rPr lang="en-US" b="1" i="1" dirty="0"/>
              <a:t>Data Analysis </a:t>
            </a:r>
          </a:p>
        </p:txBody>
      </p:sp>
      <p:pic>
        <p:nvPicPr>
          <p:cNvPr id="9" name="Picture 8"/>
          <p:cNvPicPr>
            <a:picLocks noChangeAspect="1"/>
          </p:cNvPicPr>
          <p:nvPr/>
        </p:nvPicPr>
        <p:blipFill>
          <a:blip r:embed="rId2"/>
          <a:stretch>
            <a:fillRect/>
          </a:stretch>
        </p:blipFill>
        <p:spPr>
          <a:xfrm>
            <a:off x="5440600" y="1770903"/>
            <a:ext cx="5708890" cy="3316194"/>
          </a:xfrm>
          <a:prstGeom prst="rect">
            <a:avLst/>
          </a:prstGeom>
        </p:spPr>
      </p:pic>
      <p:sp>
        <p:nvSpPr>
          <p:cNvPr id="6" name="Text Placeholder 5"/>
          <p:cNvSpPr>
            <a:spLocks noGrp="1"/>
          </p:cNvSpPr>
          <p:nvPr>
            <p:ph type="body" sz="half" idx="2"/>
          </p:nvPr>
        </p:nvSpPr>
        <p:spPr>
          <a:xfrm>
            <a:off x="698318" y="2125043"/>
            <a:ext cx="4414595" cy="2962054"/>
          </a:xfrm>
        </p:spPr>
        <p:txBody>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London Kings Cross generated the highest revenue at $200K, leading by a large margin..</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Liverpool Lime Street and London Euston performed moderately, with $135K and $112K respectively.</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London Paddington and Manchester Piccadilly generated less than $85K.</a:t>
            </a:r>
            <a:endParaRPr lang="en-US" dirty="0">
              <a:latin typeface="Calibri" panose="020F0502020204030204" pitchFamily="34" charset="0"/>
              <a:cs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10</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552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586763" y="109470"/>
            <a:ext cx="3932237" cy="1600200"/>
          </a:xfrm>
        </p:spPr>
        <p:txBody>
          <a:bodyPr/>
          <a:lstStyle/>
          <a:p>
            <a:r>
              <a:rPr lang="en-US" b="1" i="1" dirty="0"/>
              <a:t>Data Analysis</a:t>
            </a:r>
          </a:p>
        </p:txBody>
      </p:sp>
      <p:sp>
        <p:nvSpPr>
          <p:cNvPr id="6" name="Text Placeholder 5"/>
          <p:cNvSpPr>
            <a:spLocks noGrp="1"/>
          </p:cNvSpPr>
          <p:nvPr>
            <p:ph type="body" sz="half" idx="2"/>
          </p:nvPr>
        </p:nvSpPr>
        <p:spPr>
          <a:xfrm>
            <a:off x="1202991" y="2250583"/>
            <a:ext cx="3932237" cy="3811588"/>
          </a:xfrm>
        </p:spPr>
        <p:txBody>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York - Durham with 16 delayed trips.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Oxford - Bristol Temple Meads with 15 delayed trips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Manchester Piccadilly - Nottingham with 14 delayed trips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York - Wakefield with 14 delayed trips.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Liverpool Lime Street - London Paddington with 13 delayed trips.</a:t>
            </a:r>
            <a:endParaRPr lang="en-US" dirty="0">
              <a:latin typeface="Calibri" panose="020F0502020204030204" pitchFamily="34" charset="0"/>
              <a:cs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11</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338219" y="1869281"/>
            <a:ext cx="4287587" cy="2968625"/>
          </a:xfrm>
          <a:prstGeom prst="rect">
            <a:avLst/>
          </a:prstGeom>
        </p:spPr>
      </p:pic>
    </p:spTree>
    <p:extLst>
      <p:ext uri="{BB962C8B-B14F-4D97-AF65-F5344CB8AC3E}">
        <p14:creationId xmlns:p14="http://schemas.microsoft.com/office/powerpoint/2010/main" val="60897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676400" y="500062"/>
            <a:ext cx="10515600" cy="1325563"/>
          </a:xfrm>
        </p:spPr>
        <p:txBody>
          <a:bodyPr/>
          <a:lstStyle/>
          <a:p>
            <a:r>
              <a:rPr lang="en-US" b="1" i="1" dirty="0"/>
              <a:t>Insights</a:t>
            </a:r>
          </a:p>
        </p:txBody>
      </p:sp>
      <p:sp>
        <p:nvSpPr>
          <p:cNvPr id="4" name="Content Placeholder 3"/>
          <p:cNvSpPr>
            <a:spLocks noGrp="1"/>
          </p:cNvSpPr>
          <p:nvPr>
            <p:ph idx="1"/>
          </p:nvPr>
        </p:nvSpPr>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1.Severe weather significantly impacts punctuality and reliability.</a:t>
            </a:r>
          </a:p>
          <a:p>
            <a:pPr marL="0" indent="0">
              <a:buNone/>
            </a:pPr>
            <a:r>
              <a:rPr lang="en-US" dirty="0">
                <a:latin typeface="Calibri" panose="020F0502020204030204" pitchFamily="34" charset="0"/>
                <a:cs typeface="Calibri" panose="020F0502020204030204" pitchFamily="34" charset="0"/>
              </a:rPr>
              <a:t>2. Performance varies widely between stations; some operate as models of efficiency while others face ongoing challenges.</a:t>
            </a:r>
          </a:p>
          <a:p>
            <a:pPr marL="0" indent="0">
              <a:buNone/>
            </a:pPr>
            <a:r>
              <a:rPr lang="en-US" dirty="0">
                <a:latin typeface="Calibri" panose="020F0502020204030204" pitchFamily="34" charset="0"/>
                <a:cs typeface="Calibri" panose="020F0502020204030204" pitchFamily="34" charset="0"/>
              </a:rPr>
              <a:t>3. This high-demand route exhibits both strong performance and major service failures, reflecting inconsistency.</a:t>
            </a:r>
          </a:p>
          <a:p>
            <a:pPr marL="0" indent="0">
              <a:buNone/>
            </a:pPr>
            <a:r>
              <a:rPr lang="en-US" dirty="0">
                <a:latin typeface="Calibri" panose="020F0502020204030204" pitchFamily="34" charset="0"/>
                <a:cs typeface="Calibri" panose="020F0502020204030204" pitchFamily="34" charset="0"/>
              </a:rPr>
              <a:t>4. There is an opportunity to grow revenue by promoting </a:t>
            </a:r>
            <a:r>
              <a:rPr lang="en-US" dirty="0" err="1">
                <a:latin typeface="Calibri" panose="020F0502020204030204" pitchFamily="34" charset="0"/>
                <a:cs typeface="Calibri" panose="020F0502020204030204" pitchFamily="34" charset="0"/>
              </a:rPr>
              <a:t>Railcards</a:t>
            </a:r>
            <a:r>
              <a:rPr lang="en-US" dirty="0">
                <a:latin typeface="Calibri" panose="020F0502020204030204" pitchFamily="34" charset="0"/>
                <a:cs typeface="Calibri" panose="020F0502020204030204" pitchFamily="34" charset="0"/>
              </a:rPr>
              <a:t> and enhancing Standard Class experiences.</a:t>
            </a:r>
          </a:p>
          <a:p>
            <a:pPr marL="0" indent="0">
              <a:buNone/>
            </a:pPr>
            <a:r>
              <a:rPr lang="en-US" dirty="0">
                <a:latin typeface="Calibri" panose="020F0502020204030204" pitchFamily="34" charset="0"/>
                <a:cs typeface="Calibri" panose="020F0502020204030204" pitchFamily="34" charset="0"/>
              </a:rPr>
              <a:t>5. Infrastructure failures significantly extend delay durations.</a:t>
            </a:r>
          </a:p>
          <a:p>
            <a:pPr marL="0" indent="0">
              <a:buNone/>
            </a:pPr>
            <a:r>
              <a:rPr lang="en-US" dirty="0">
                <a:latin typeface="Calibri" panose="020F0502020204030204" pitchFamily="34" charset="0"/>
                <a:cs typeface="Calibri" panose="020F0502020204030204" pitchFamily="34" charset="0"/>
              </a:rPr>
              <a:t>6. Purchase Type: 58.51% of tickets are purchased online, showing a preference for convenience.</a:t>
            </a:r>
          </a:p>
          <a:p>
            <a:pPr marL="0" indent="0">
              <a:buNone/>
            </a:pPr>
            <a:r>
              <a:rPr lang="en-US" dirty="0">
                <a:latin typeface="Calibri" panose="020F0502020204030204" pitchFamily="34" charset="0"/>
                <a:cs typeface="Calibri" panose="020F0502020204030204" pitchFamily="34" charset="0"/>
              </a:rPr>
              <a:t>7. Ticket Types: Advance tickets are the most popular (55.48%), followed by Off-Peak (27.65%) and Anytime tickets (16.87%).</a:t>
            </a:r>
          </a:p>
          <a:p>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12</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91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676400" y="622702"/>
            <a:ext cx="10515600" cy="1325563"/>
          </a:xfrm>
        </p:spPr>
        <p:txBody>
          <a:bodyPr/>
          <a:lstStyle/>
          <a:p>
            <a:r>
              <a:rPr lang="en-US" b="1" i="1" dirty="0"/>
              <a:t>Recommendations</a:t>
            </a:r>
          </a:p>
        </p:txBody>
      </p:sp>
      <p:sp>
        <p:nvSpPr>
          <p:cNvPr id="4" name="Content Placeholder 3"/>
          <p:cNvSpPr>
            <a:spLocks noGrp="1"/>
          </p:cNvSpPr>
          <p:nvPr>
            <p:ph idx="1"/>
          </p:nvPr>
        </p:nvSpPr>
        <p:spPr/>
        <p:txBody>
          <a:bodyPr>
            <a:normAutofit fontScale="77500" lnSpcReduction="20000"/>
          </a:bodyPr>
          <a:lstStyle/>
          <a:p>
            <a:pPr marL="0" indent="0">
              <a:buNone/>
            </a:pPr>
            <a:r>
              <a:rPr lang="en-US" dirty="0">
                <a:latin typeface="Calibri" panose="020F0502020204030204" pitchFamily="34" charset="0"/>
                <a:cs typeface="Calibri" panose="020F0502020204030204" pitchFamily="34" charset="0"/>
              </a:rPr>
              <a:t>1. Develop proactive contingency plans </a:t>
            </a:r>
          </a:p>
          <a:p>
            <a:pPr marL="0" indent="0">
              <a:buNone/>
            </a:pPr>
            <a:r>
              <a:rPr lang="en-US" dirty="0">
                <a:latin typeface="Calibri" panose="020F0502020204030204" pitchFamily="34" charset="0"/>
                <a:cs typeface="Calibri" panose="020F0502020204030204" pitchFamily="34" charset="0"/>
              </a:rPr>
              <a:t>and enhance forecasting systems to mitigate weather-related disruptions.</a:t>
            </a:r>
          </a:p>
          <a:p>
            <a:pPr marL="0" indent="0">
              <a:buNone/>
            </a:pPr>
            <a:r>
              <a:rPr lang="en-US" dirty="0">
                <a:latin typeface="Calibri" panose="020F0502020204030204" pitchFamily="34" charset="0"/>
                <a:cs typeface="Calibri" panose="020F0502020204030204" pitchFamily="34" charset="0"/>
              </a:rPr>
              <a:t>2. Benchmark best practices from Manchester Piccadilly and apply them to lower-performing stations like Liverpool Street.</a:t>
            </a:r>
          </a:p>
          <a:p>
            <a:pPr marL="0" indent="0">
              <a:buNone/>
            </a:pPr>
            <a:r>
              <a:rPr lang="en-US" dirty="0">
                <a:latin typeface="Calibri" panose="020F0502020204030204" pitchFamily="34" charset="0"/>
                <a:cs typeface="Calibri" panose="020F0502020204030204" pitchFamily="34" charset="0"/>
              </a:rPr>
              <a:t>3. Conduct in-depth route-specific audits to identify causes of cancellations and passenger dissatisfaction.</a:t>
            </a:r>
          </a:p>
          <a:p>
            <a:pPr marL="0" indent="0">
              <a:buNone/>
            </a:pPr>
            <a:r>
              <a:rPr lang="en-US" dirty="0">
                <a:latin typeface="Calibri" panose="020F0502020204030204" pitchFamily="34" charset="0"/>
                <a:cs typeface="Calibri" panose="020F0502020204030204" pitchFamily="34" charset="0"/>
              </a:rPr>
              <a:t>4. Correlate refund rates with delay patterns to drive service improvement and reduce financial leakage.</a:t>
            </a:r>
          </a:p>
          <a:p>
            <a:pPr marL="0" indent="0">
              <a:buNone/>
            </a:pPr>
            <a:r>
              <a:rPr lang="en-US" dirty="0">
                <a:latin typeface="Calibri" panose="020F0502020204030204" pitchFamily="34" charset="0"/>
                <a:cs typeface="Calibri" panose="020F0502020204030204" pitchFamily="34" charset="0"/>
              </a:rPr>
              <a:t>5. Prioritize preventive maintenance and invest in signal system upgrades to minimize long delays.</a:t>
            </a:r>
          </a:p>
          <a:p>
            <a:pPr marL="0" indent="0">
              <a:buNone/>
            </a:pPr>
            <a:r>
              <a:rPr lang="en-US" dirty="0">
                <a:latin typeface="Calibri" panose="020F0502020204030204" pitchFamily="34" charset="0"/>
                <a:cs typeface="Calibri" panose="020F0502020204030204" pitchFamily="34" charset="0"/>
              </a:rPr>
              <a:t>6. Enhance Online Booking Platform: Improve the user experience of the online booking system and develop a mobile application.</a:t>
            </a:r>
          </a:p>
          <a:p>
            <a:pPr marL="0" indent="0">
              <a:buNone/>
            </a:pPr>
            <a:r>
              <a:rPr lang="en-US" dirty="0">
                <a:latin typeface="Calibri" panose="020F0502020204030204" pitchFamily="34" charset="0"/>
                <a:cs typeface="Calibri" panose="020F0502020204030204" pitchFamily="34" charset="0"/>
              </a:rPr>
              <a:t>7. Optimize Ticket Offerings: Continue offering discounts for advance tickets and introduce more flexible ticket options.</a:t>
            </a: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13</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92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676400" y="738613"/>
            <a:ext cx="10515600" cy="1325563"/>
          </a:xfrm>
        </p:spPr>
        <p:txBody>
          <a:bodyPr/>
          <a:lstStyle/>
          <a:p>
            <a:r>
              <a:rPr lang="en-US" b="1" i="1" dirty="0"/>
              <a:t>Conclusion</a:t>
            </a:r>
          </a:p>
        </p:txBody>
      </p:sp>
      <p:sp>
        <p:nvSpPr>
          <p:cNvPr id="4" name="Content Placeholder 3"/>
          <p:cNvSpPr>
            <a:spLocks noGrp="1"/>
          </p:cNvSpPr>
          <p:nvPr>
            <p:ph idx="1"/>
          </p:nvPr>
        </p:nvSpPr>
        <p:spPr>
          <a:xfrm>
            <a:off x="1057141" y="2285419"/>
            <a:ext cx="10515600" cy="4351338"/>
          </a:xfrm>
        </p:spPr>
        <p:txBody>
          <a:bodyPr/>
          <a:lstStyle/>
          <a:p>
            <a:r>
              <a:rPr lang="en-US" dirty="0"/>
              <a:t>By analyzing delay patterns, the project helps identify areas for improvement, such as better scheduling, infrastructure upgrades, and operational efficiency. Understanding these trends allows stakeholders to develop strategies that enhance overall service quality and passenger satisfaction.</a:t>
            </a: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14</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02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15</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Grp="1" noChangeArrowheads="1"/>
          </p:cNvSpPr>
          <p:nvPr>
            <p:ph type="title"/>
          </p:nvPr>
        </p:nvSpPr>
        <p:spPr bwMode="auto">
          <a:xfrm>
            <a:off x="3284072" y="2260074"/>
            <a:ext cx="53158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0" b="1" i="1" u="none" strike="noStrike" cap="none" normalizeH="0" baseline="0">
                <a:ln>
                  <a:noFill/>
                </a:ln>
                <a:solidFill>
                  <a:srgbClr val="0F4662"/>
                </a:solidFill>
                <a:effectLst/>
                <a:latin typeface="Arial" panose="020B0604020202020204" pitchFamily="34" charset="0"/>
              </a:rPr>
              <a:t>Thank you</a:t>
            </a:r>
            <a:endParaRPr kumimoji="0" lang="en-US" altLang="en-US" sz="1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684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2</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
          <p:cNvSpPr>
            <a:spLocks noGrp="1" noChangeArrowheads="1"/>
          </p:cNvSpPr>
          <p:nvPr>
            <p:ph type="title"/>
          </p:nvPr>
        </p:nvSpPr>
        <p:spPr bwMode="auto">
          <a:xfrm>
            <a:off x="1364705" y="1148085"/>
            <a:ext cx="31541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a:ln>
                  <a:noFill/>
                </a:ln>
                <a:solidFill>
                  <a:srgbClr val="0F4662"/>
                </a:solidFill>
                <a:effectLst/>
                <a:latin typeface="Arial" panose="020B0604020202020204" pitchFamily="34" charset="0"/>
              </a:rPr>
              <a:t>Team Members</a:t>
            </a: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Grp="1" noChangeArrowheads="1"/>
          </p:cNvSpPr>
          <p:nvPr>
            <p:ph sz="half" idx="1"/>
          </p:nvPr>
        </p:nvSpPr>
        <p:spPr bwMode="auto">
          <a:xfrm>
            <a:off x="953023" y="2225901"/>
            <a:ext cx="442736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n-US" sz="2000" i="0" u="none" strike="noStrike" cap="none" normalizeH="0" baseline="0">
                <a:ln>
                  <a:noFill/>
                </a:ln>
                <a:solidFill>
                  <a:srgbClr val="0F4662"/>
                </a:solidFill>
                <a:effectLst/>
                <a:latin typeface="Arial" panose="020B0604020202020204" pitchFamily="34" charset="0"/>
              </a:rPr>
              <a:t>Majid</a:t>
            </a:r>
            <a:r>
              <a:rPr kumimoji="0" lang="es-ES" altLang="en-US" sz="2000" i="0" u="none" strike="noStrike" cap="none" normalizeH="0" baseline="0" dirty="0">
                <a:ln>
                  <a:noFill/>
                </a:ln>
                <a:solidFill>
                  <a:srgbClr val="0F4662"/>
                </a:solidFill>
                <a:effectLst/>
                <a:latin typeface="Arial" panose="020B0604020202020204" pitchFamily="34" charset="0"/>
              </a:rPr>
              <a:t> </a:t>
            </a:r>
            <a:r>
              <a:rPr kumimoji="0" lang="es-ES" altLang="en-US" sz="2000" i="0" u="none" strike="noStrike" cap="none" normalizeH="0" baseline="0" dirty="0" err="1">
                <a:ln>
                  <a:noFill/>
                </a:ln>
                <a:solidFill>
                  <a:srgbClr val="0F4662"/>
                </a:solidFill>
                <a:effectLst/>
                <a:latin typeface="Arial" panose="020B0604020202020204" pitchFamily="34" charset="0"/>
              </a:rPr>
              <a:t>Ashraf</a:t>
            </a:r>
            <a:r>
              <a:rPr kumimoji="0" lang="es-ES" altLang="en-US" sz="2000" i="0" u="none" strike="noStrike" cap="none" normalizeH="0" baseline="0" dirty="0">
                <a:ln>
                  <a:noFill/>
                </a:ln>
                <a:solidFill>
                  <a:srgbClr val="0F4662"/>
                </a:solidFill>
                <a:effectLst/>
                <a:latin typeface="Arial" panose="020B0604020202020204" pitchFamily="34" charset="0"/>
              </a:rPr>
              <a:t> Abd El </a:t>
            </a:r>
            <a:r>
              <a:rPr kumimoji="0" lang="es-ES" altLang="en-US" sz="2000" i="0" u="none" strike="noStrike" cap="none" normalizeH="0" baseline="0" dirty="0" err="1">
                <a:ln>
                  <a:noFill/>
                </a:ln>
                <a:solidFill>
                  <a:srgbClr val="0F4662"/>
                </a:solidFill>
                <a:effectLst/>
                <a:latin typeface="Arial" panose="020B0604020202020204" pitchFamily="34" charset="0"/>
              </a:rPr>
              <a:t>Majed</a:t>
            </a:r>
            <a:endParaRPr kumimoji="0" lang="ar-EG" altLang="en-US" sz="2000"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ar-EG" altLang="en-US" sz="2000"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0F4662"/>
                </a:solidFill>
                <a:effectLst/>
                <a:latin typeface="Arial" panose="020B0604020202020204" pitchFamily="34" charset="0"/>
              </a:rPr>
              <a:t>Mostafa</a:t>
            </a:r>
            <a:r>
              <a:rPr kumimoji="0" lang="ar-EG" altLang="en-US" sz="2000" i="0" u="none" strike="noStrike" cap="none" normalizeH="0" baseline="0" dirty="0">
                <a:ln>
                  <a:noFill/>
                </a:ln>
                <a:solidFill>
                  <a:srgbClr val="0F4662"/>
                </a:solidFill>
                <a:effectLst/>
                <a:latin typeface="Arial" panose="020B0604020202020204" pitchFamily="34" charset="0"/>
              </a:rPr>
              <a:t> </a:t>
            </a:r>
            <a:r>
              <a:rPr kumimoji="0" lang="en-US" altLang="en-US" sz="2000" i="0" u="none" strike="noStrike" cap="none" normalizeH="0" dirty="0">
                <a:ln>
                  <a:noFill/>
                </a:ln>
                <a:solidFill>
                  <a:srgbClr val="0F4662"/>
                </a:solidFill>
                <a:effectLst/>
                <a:latin typeface="Arial" panose="020B0604020202020204" pitchFamily="34" charset="0"/>
              </a:rPr>
              <a:t>Hossam </a:t>
            </a:r>
            <a:r>
              <a:rPr lang="en-US" altLang="en-US" sz="2000" dirty="0">
                <a:solidFill>
                  <a:srgbClr val="0F4662"/>
                </a:solidFill>
                <a:latin typeface="Arial" panose="020B0604020202020204" pitchFamily="34" charset="0"/>
              </a:rPr>
              <a:t>E</a:t>
            </a:r>
            <a:r>
              <a:rPr kumimoji="0" lang="en-US" altLang="en-US" sz="2000" i="0" u="none" strike="noStrike" cap="none" normalizeH="0" dirty="0">
                <a:ln>
                  <a:noFill/>
                </a:ln>
                <a:solidFill>
                  <a:srgbClr val="0F4662"/>
                </a:solidFill>
                <a:effectLst/>
                <a:latin typeface="Arial" panose="020B0604020202020204" pitchFamily="34" charset="0"/>
              </a:rPr>
              <a:t>smail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baseline="0"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rgbClr val="0F4662"/>
                </a:solidFill>
                <a:latin typeface="Arial" panose="020B0604020202020204" pitchFamily="34" charset="0"/>
              </a:rPr>
              <a:t>Mohamed Khaled Mohamed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err="1">
                <a:solidFill>
                  <a:srgbClr val="0F4662"/>
                </a:solidFill>
                <a:latin typeface="Arial" panose="020B0604020202020204" pitchFamily="34" charset="0"/>
              </a:rPr>
              <a:t>Basmala</a:t>
            </a:r>
            <a:r>
              <a:rPr lang="en-US" altLang="en-US" sz="2000" dirty="0">
                <a:solidFill>
                  <a:srgbClr val="0F4662"/>
                </a:solidFill>
                <a:latin typeface="Arial" panose="020B0604020202020204" pitchFamily="34" charset="0"/>
              </a:rPr>
              <a:t> Khaled Kamal</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000" dirty="0">
                <a:solidFill>
                  <a:srgbClr val="0F4662"/>
                </a:solidFill>
                <a:latin typeface="Arial" panose="020B0604020202020204" pitchFamily="34" charset="0"/>
              </a:rPr>
              <a:t>Nada Ahmed </a:t>
            </a:r>
            <a:r>
              <a:rPr lang="en-US" altLang="en-US" sz="2000" dirty="0" err="1">
                <a:solidFill>
                  <a:srgbClr val="0F4662"/>
                </a:solidFill>
                <a:latin typeface="Arial" panose="020B0604020202020204" pitchFamily="34" charset="0"/>
              </a:rPr>
              <a:t>Nour</a:t>
            </a:r>
            <a:endParaRPr kumimoji="0" lang="ar-EG" altLang="en-US" sz="2000"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ar-EG" altLang="en-US" sz="2000" b="1"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ar-EG" altLang="en-US" sz="2000" b="1"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ar-EG" altLang="en-US" sz="2000" b="1"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ar-EG" altLang="en-US" sz="2000" b="1"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ar-EG" altLang="en-US" sz="2000" b="1" dirty="0">
              <a:solidFill>
                <a:srgbClr val="0F4662"/>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ar-EG" altLang="en-US" sz="2000" b="1" i="0" u="none" strike="noStrike" cap="none" normalizeH="0" baseline="0" dirty="0">
              <a:ln>
                <a:noFill/>
              </a:ln>
              <a:solidFill>
                <a:srgbClr val="0F4662"/>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798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257300" y="656673"/>
            <a:ext cx="10515600" cy="1325563"/>
          </a:xfrm>
        </p:spPr>
        <p:txBody>
          <a:bodyPr/>
          <a:lstStyle/>
          <a:p>
            <a:r>
              <a:rPr lang="en-US" b="1" i="1" dirty="0"/>
              <a:t>Introduction</a:t>
            </a:r>
          </a:p>
        </p:txBody>
      </p:sp>
      <p:sp>
        <p:nvSpPr>
          <p:cNvPr id="4" name="Content Placeholder 3"/>
          <p:cNvSpPr>
            <a:spLocks noGrp="1"/>
          </p:cNvSpPr>
          <p:nvPr>
            <p:ph idx="1"/>
          </p:nvPr>
        </p:nvSpPr>
        <p:spPr/>
        <p:txBody>
          <a:bodyPr>
            <a:normAutofit fontScale="92500" lnSpcReduction="20000"/>
          </a:bodyPr>
          <a:lstStyle/>
          <a:p>
            <a:r>
              <a:rPr lang="en-US" dirty="0"/>
              <a:t>​In the dynamic landscape of the United Kingdom's rail network, understanding passenger behavior and operational efficiency is paramount</a:t>
            </a:r>
          </a:p>
          <a:p>
            <a:r>
              <a:rPr lang="en-US" dirty="0"/>
              <a:t>This data aims to support the analysis of train performance over time,</a:t>
            </a:r>
          </a:p>
          <a:p>
            <a:r>
              <a:rPr lang="en-US" dirty="0"/>
              <a:t>understand the causes of delays, and identify potential passenger behavior</a:t>
            </a:r>
          </a:p>
          <a:p>
            <a:r>
              <a:rPr lang="en-US" dirty="0"/>
              <a:t>and preferences based on purchase methods.</a:t>
            </a:r>
          </a:p>
          <a:p>
            <a:r>
              <a:rPr lang="en-US" dirty="0"/>
              <a:t>It captures a wealth of information, including payment methods (online versus station purchases), ticket pricing based on departure and arrival stations, journey durations, delay statuses with corresponding reasons, and the presence or absence of refund requests.</a:t>
            </a: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3</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80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381539" y="643421"/>
            <a:ext cx="10515600" cy="1325563"/>
          </a:xfrm>
        </p:spPr>
        <p:txBody>
          <a:bodyPr/>
          <a:lstStyle/>
          <a:p>
            <a:r>
              <a:rPr lang="en-US" b="1" i="1" dirty="0"/>
              <a:t>Business Questions</a:t>
            </a:r>
          </a:p>
        </p:txBody>
      </p:sp>
      <p:sp>
        <p:nvSpPr>
          <p:cNvPr id="4" name="Content Placeholder 3"/>
          <p:cNvSpPr>
            <a:spLocks noGrp="1"/>
          </p:cNvSpPr>
          <p:nvPr>
            <p:ph idx="1"/>
          </p:nvPr>
        </p:nvSpPr>
        <p:spPr>
          <a:xfrm>
            <a:off x="838200" y="1825625"/>
            <a:ext cx="10515600" cy="4325937"/>
          </a:xfrm>
        </p:spPr>
        <p:txBody>
          <a:bodyPr>
            <a:normAutofit lnSpcReduction="10000"/>
          </a:bodyPr>
          <a:lstStyle/>
          <a:p>
            <a:r>
              <a:rPr lang="en-US" dirty="0">
                <a:latin typeface="Calibri" panose="020F0502020204030204" pitchFamily="34" charset="0"/>
                <a:cs typeface="Calibri" panose="020F0502020204030204" pitchFamily="34" charset="0"/>
              </a:rPr>
              <a:t>What is the total number of trips over a specific period? </a:t>
            </a:r>
          </a:p>
          <a:p>
            <a:r>
              <a:rPr lang="en-US" dirty="0">
                <a:latin typeface="Calibri" panose="020F0502020204030204" pitchFamily="34" charset="0"/>
                <a:cs typeface="Calibri" panose="020F0502020204030204" pitchFamily="34" charset="0"/>
              </a:rPr>
              <a:t>What percentage of trains arrive on time compared to delayed , cancellation trains?</a:t>
            </a:r>
          </a:p>
          <a:p>
            <a:r>
              <a:rPr lang="en-US" dirty="0">
                <a:latin typeface="Calibri" panose="020F0502020204030204" pitchFamily="34" charset="0"/>
                <a:cs typeface="Calibri" panose="020F0502020204030204" pitchFamily="34" charset="0"/>
              </a:rPr>
              <a:t>What are the key causes of service delays and cancellations, and how can we prioritize efforts to reduce them?</a:t>
            </a:r>
          </a:p>
          <a:p>
            <a:r>
              <a:rPr lang="en-US" dirty="0">
                <a:latin typeface="Calibri" panose="020F0502020204030204" pitchFamily="34" charset="0"/>
                <a:cs typeface="Calibri" panose="020F0502020204030204" pitchFamily="34" charset="0"/>
              </a:rPr>
              <a:t>Which ticket type (Advanced, Off-Peak, Anytime) generates the highest revenue?</a:t>
            </a:r>
          </a:p>
          <a:p>
            <a:r>
              <a:rPr lang="en-US" dirty="0">
                <a:latin typeface="Calibri" panose="020F0502020204030204" pitchFamily="34" charset="0"/>
                <a:cs typeface="Calibri" panose="020F0502020204030204" pitchFamily="34" charset="0"/>
              </a:rPr>
              <a:t>What percentage of tickets are purchased online versus at stations</a:t>
            </a:r>
          </a:p>
          <a:p>
            <a:r>
              <a:rPr lang="en-US" dirty="0">
                <a:latin typeface="Calibri" panose="020F0502020204030204" pitchFamily="34" charset="0"/>
                <a:cs typeface="Calibri" panose="020F0502020204030204" pitchFamily="34" charset="0"/>
              </a:rPr>
              <a:t>What was the total passenger revenue by departure station?</a:t>
            </a:r>
          </a:p>
          <a:p>
            <a:r>
              <a:rPr lang="en-US" dirty="0">
                <a:latin typeface="Calibri" panose="020F0502020204030204" pitchFamily="34" charset="0"/>
                <a:cs typeface="Calibri" panose="020F0502020204030204" pitchFamily="34" charset="0"/>
              </a:rPr>
              <a:t> what are the train routes with the most delays?</a:t>
            </a:r>
          </a:p>
          <a:p>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4</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6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257300" y="630168"/>
            <a:ext cx="10515600" cy="1325563"/>
          </a:xfrm>
        </p:spPr>
        <p:txBody>
          <a:bodyPr/>
          <a:lstStyle/>
          <a:p>
            <a:r>
              <a:rPr lang="en-US" b="1" i="1" dirty="0"/>
              <a:t>Methodology</a:t>
            </a:r>
          </a:p>
        </p:txBody>
      </p:sp>
      <p:sp>
        <p:nvSpPr>
          <p:cNvPr id="4" name="Content Placeholder 3"/>
          <p:cNvSpPr>
            <a:spLocks noGrp="1"/>
          </p:cNvSpPr>
          <p:nvPr>
            <p:ph idx="1"/>
          </p:nvPr>
        </p:nvSpPr>
        <p:spPr/>
        <p:txBody>
          <a:bodyPr>
            <a:normAutofit/>
          </a:bodyPr>
          <a:lstStyle/>
          <a:p>
            <a:r>
              <a:rPr lang="en-US" u="sng" dirty="0"/>
              <a:t>Data Cleaning and preparation:</a:t>
            </a:r>
          </a:p>
          <a:p>
            <a:r>
              <a:rPr lang="en-US" sz="1800" b="1" dirty="0"/>
              <a:t>handling Missing or Invalid Values</a:t>
            </a:r>
            <a:endParaRPr lang="en-US" sz="1800" dirty="0"/>
          </a:p>
          <a:p>
            <a:r>
              <a:rPr lang="en-US" sz="1800" b="1" dirty="0"/>
              <a:t>Standardizing Data Formats</a:t>
            </a:r>
            <a:endParaRPr lang="en-US" sz="1800" dirty="0"/>
          </a:p>
          <a:p>
            <a:r>
              <a:rPr lang="en-US" sz="1800" b="1" dirty="0"/>
              <a:t>Creating Derived Columns</a:t>
            </a:r>
            <a:endParaRPr lang="en-US" sz="1800" dirty="0"/>
          </a:p>
          <a:p>
            <a:r>
              <a:rPr lang="en-US" sz="1800" b="1" dirty="0"/>
              <a:t>Merging Tables</a:t>
            </a:r>
          </a:p>
          <a:p>
            <a:endParaRPr lang="en-US" dirty="0"/>
          </a:p>
          <a:p>
            <a:r>
              <a:rPr lang="en-US" u="sng" dirty="0"/>
              <a:t>Data Modelling:</a:t>
            </a:r>
          </a:p>
          <a:p>
            <a:r>
              <a:rPr lang="en-US" sz="1600" b="1" dirty="0"/>
              <a:t>Defining Relationships</a:t>
            </a:r>
            <a:endParaRPr lang="en-US" sz="1600" dirty="0"/>
          </a:p>
          <a:p>
            <a:r>
              <a:rPr lang="en-US" sz="1600" b="1" dirty="0"/>
              <a:t>Implementing DAX Measures</a:t>
            </a:r>
            <a:endParaRPr lang="en-US" sz="1600" dirty="0"/>
          </a:p>
          <a:p>
            <a:r>
              <a:rPr lang="en-US" sz="1600" b="1" dirty="0"/>
              <a:t>Optimizing Performance</a:t>
            </a:r>
            <a:endParaRPr lang="en-US" sz="1600" dirty="0"/>
          </a:p>
          <a:p>
            <a:endParaRPr lang="en-US" sz="1600" dirty="0"/>
          </a:p>
          <a:p>
            <a:pPr marL="0" indent="0">
              <a:buNone/>
            </a:pPr>
            <a:endParaRPr lang="en-US" sz="1600"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5</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4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676400" y="855455"/>
            <a:ext cx="10515600" cy="1325563"/>
          </a:xfrm>
        </p:spPr>
        <p:txBody>
          <a:bodyPr>
            <a:noAutofit/>
          </a:bodyPr>
          <a:lstStyle/>
          <a:p>
            <a:br>
              <a:rPr lang="en-US" sz="3200" b="1" i="1" dirty="0"/>
            </a:br>
            <a:r>
              <a:rPr lang="en-US" sz="3200" u="sng" dirty="0"/>
              <a:t>Visualization &amp; Analysis</a:t>
            </a:r>
            <a:r>
              <a:rPr lang="en-US" sz="3200" b="1" u="sng" dirty="0"/>
              <a:t>:</a:t>
            </a:r>
            <a:br>
              <a:rPr lang="en-US" sz="4800" b="1" i="1" dirty="0"/>
            </a:br>
            <a:endParaRPr lang="en-US" sz="4800" b="1" i="1" u="sng" dirty="0"/>
          </a:p>
        </p:txBody>
      </p:sp>
      <p:sp>
        <p:nvSpPr>
          <p:cNvPr id="6" name="Content Placeholder 5"/>
          <p:cNvSpPr>
            <a:spLocks noGrp="1"/>
          </p:cNvSpPr>
          <p:nvPr>
            <p:ph idx="1"/>
          </p:nvPr>
        </p:nvSpPr>
        <p:spPr>
          <a:xfrm>
            <a:off x="1275522" y="2093015"/>
            <a:ext cx="10515600" cy="4351338"/>
          </a:xfrm>
        </p:spPr>
        <p:txBody>
          <a:bodyPr/>
          <a:lstStyle/>
          <a:p>
            <a:r>
              <a:rPr lang="en-US" sz="2400" b="1" dirty="0">
                <a:latin typeface="Calibri" panose="020F0502020204030204" pitchFamily="34" charset="0"/>
                <a:cs typeface="Calibri" panose="020F0502020204030204" pitchFamily="34" charset="0"/>
              </a:rPr>
              <a:t>Delay &amp; Refund Analysis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Passenger Behavior</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Total Revenue &amp; Transactions Analysis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on time trips</a:t>
            </a:r>
            <a:endParaRPr lang="en-US" sz="2400" dirty="0">
              <a:latin typeface="Calibri" panose="020F0502020204030204" pitchFamily="34" charset="0"/>
              <a:cs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6</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85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13652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200396" y="0"/>
            <a:ext cx="3932237" cy="1600200"/>
          </a:xfrm>
        </p:spPr>
        <p:txBody>
          <a:bodyPr/>
          <a:lstStyle/>
          <a:p>
            <a:r>
              <a:rPr lang="en-US" b="1" i="1" dirty="0"/>
              <a:t>Data Analysis</a:t>
            </a:r>
          </a:p>
        </p:txBody>
      </p:sp>
      <p:sp>
        <p:nvSpPr>
          <p:cNvPr id="6" name="Text Placeholder 5"/>
          <p:cNvSpPr>
            <a:spLocks noGrp="1"/>
          </p:cNvSpPr>
          <p:nvPr>
            <p:ph type="body" sz="half" idx="2"/>
          </p:nvPr>
        </p:nvSpPr>
        <p:spPr>
          <a:xfrm>
            <a:off x="839788" y="2202287"/>
            <a:ext cx="4698127" cy="4301543"/>
          </a:xfrm>
        </p:spPr>
        <p:txBody>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The majority of trips (nearly 90%) were completed on time, indicating a highly efficient and well-managed system.</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While delays and cancellations are relatively low, a combined 11% of trips were either delayed or cancelled, which still affects customer satisfaction.</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The vast majority of trips (89.85%, or 28,752 trips) were completed on time — a strong indicator of operational efficiency.</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Around 11% of all trips faced delays or cancellations (a total of 3,558 trips), which still presents room for improvement.</a:t>
            </a:r>
            <a:endParaRPr lang="en-US" dirty="0">
              <a:latin typeface="Calibri" panose="020F0502020204030204" pitchFamily="34" charset="0"/>
              <a:cs typeface="Calibri" panose="020F0502020204030204" pitchFamily="34" charset="0"/>
            </a:endParaRPr>
          </a:p>
          <a:p>
            <a:endParaRPr lang="en-US" dirty="0"/>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7</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542941" y="2057400"/>
            <a:ext cx="4135318" cy="3394222"/>
          </a:xfrm>
          <a:prstGeom prst="rect">
            <a:avLst/>
          </a:prstGeom>
        </p:spPr>
      </p:pic>
    </p:spTree>
    <p:extLst>
      <p:ext uri="{BB962C8B-B14F-4D97-AF65-F5344CB8AC3E}">
        <p14:creationId xmlns:p14="http://schemas.microsoft.com/office/powerpoint/2010/main" val="423598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045369" y="0"/>
            <a:ext cx="3932237" cy="1600200"/>
          </a:xfrm>
        </p:spPr>
        <p:txBody>
          <a:bodyPr/>
          <a:lstStyle/>
          <a:p>
            <a:r>
              <a:rPr lang="en-US" b="1" i="1" dirty="0"/>
              <a:t>Data Analysis </a:t>
            </a:r>
          </a:p>
        </p:txBody>
      </p:sp>
      <p:sp>
        <p:nvSpPr>
          <p:cNvPr id="6" name="Text Placeholder 5"/>
          <p:cNvSpPr>
            <a:spLocks noGrp="1"/>
          </p:cNvSpPr>
          <p:nvPr>
            <p:ph type="body" sz="half" idx="2"/>
          </p:nvPr>
        </p:nvSpPr>
        <p:spPr/>
        <p:txBody>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Weather Conditions are the major cause for both delays and cancellations, showing how significant environmental factors are.</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Technical Issues are consistently impactful across both metrics.</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Traffic and Staff Shortage have moderate effects on both delays and cancellations, but never the highest.</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Organizations should focus on improving weather resilience and system maintenance to reduce both delays and cancellations</a:t>
            </a:r>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8</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3"/>
          <a:stretch>
            <a:fillRect/>
          </a:stretch>
        </p:blipFill>
        <p:spPr>
          <a:xfrm>
            <a:off x="5843633" y="2057400"/>
            <a:ext cx="2915184" cy="2382602"/>
          </a:xfrm>
          <a:prstGeom prst="rect">
            <a:avLst/>
          </a:prstGeom>
        </p:spPr>
      </p:pic>
      <p:pic>
        <p:nvPicPr>
          <p:cNvPr id="19" name="Picture 18"/>
          <p:cNvPicPr>
            <a:picLocks noChangeAspect="1"/>
          </p:cNvPicPr>
          <p:nvPr/>
        </p:nvPicPr>
        <p:blipFill>
          <a:blip r:embed="rId4"/>
          <a:stretch>
            <a:fillRect/>
          </a:stretch>
        </p:blipFill>
        <p:spPr>
          <a:xfrm>
            <a:off x="8649117" y="2149115"/>
            <a:ext cx="2666166" cy="2120532"/>
          </a:xfrm>
          <a:prstGeom prst="rect">
            <a:avLst/>
          </a:prstGeom>
        </p:spPr>
      </p:pic>
    </p:spTree>
    <p:extLst>
      <p:ext uri="{BB962C8B-B14F-4D97-AF65-F5344CB8AC3E}">
        <p14:creationId xmlns:p14="http://schemas.microsoft.com/office/powerpoint/2010/main" val="427690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itle 2"/>
          <p:cNvSpPr>
            <a:spLocks noGrp="1"/>
          </p:cNvSpPr>
          <p:nvPr>
            <p:ph type="title"/>
          </p:nvPr>
        </p:nvSpPr>
        <p:spPr>
          <a:xfrm>
            <a:off x="1045369" y="187325"/>
            <a:ext cx="3932237" cy="1600200"/>
          </a:xfrm>
        </p:spPr>
        <p:txBody>
          <a:bodyPr/>
          <a:lstStyle/>
          <a:p>
            <a:r>
              <a:rPr lang="en-US" b="1" i="1" dirty="0"/>
              <a:t>Data Analysis</a:t>
            </a:r>
          </a:p>
        </p:txBody>
      </p:sp>
      <p:sp>
        <p:nvSpPr>
          <p:cNvPr id="6" name="Text Placeholder 5"/>
          <p:cNvSpPr>
            <a:spLocks noGrp="1"/>
          </p:cNvSpPr>
          <p:nvPr>
            <p:ph type="body" sz="half" idx="2"/>
          </p:nvPr>
        </p:nvSpPr>
        <p:spPr/>
        <p:txBody>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The majority of tickets (58.5%) were purchased online, showing a strong digital adoption.</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Advance tickets are the most popular (55.48%), followed by Off-Peak (27.65%) and Anytime tickets (16.87%)</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Anytime and Off-Peak ticket types make up the rest, which are often chosen for cost-saving purposes.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EF22C7C-7B93-0987-815D-499117009EAA}"/>
              </a:ext>
            </a:extLst>
          </p:cNvPr>
          <p:cNvSpPr>
            <a:spLocks noGrp="1"/>
          </p:cNvSpPr>
          <p:nvPr>
            <p:ph type="sldNum" sz="quarter" idx="12"/>
          </p:nvPr>
        </p:nvSpPr>
        <p:spPr/>
        <p:txBody>
          <a:bodyPr/>
          <a:lstStyle/>
          <a:p>
            <a:fld id="{330EA680-D336-4FF7-8B7A-9848BB0A1C32}" type="slidenum">
              <a:rPr lang="en-US" smtClean="0"/>
              <a:pPr/>
              <a:t>9</a:t>
            </a:fld>
            <a:endParaRPr lang="en-US"/>
          </a:p>
        </p:txBody>
      </p:sp>
      <p:pic>
        <p:nvPicPr>
          <p:cNvPr id="2" name="Picture 2">
            <a:extLst>
              <a:ext uri="{FF2B5EF4-FFF2-40B4-BE49-F238E27FC236}">
                <a16:creationId xmlns:a16="http://schemas.microsoft.com/office/drawing/2014/main" id="{8E55B04C-0C3D-380A-1429-B25DD12BEE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9742" y="6288087"/>
            <a:ext cx="1240923" cy="501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5755849" y="1882462"/>
            <a:ext cx="2486629" cy="2365658"/>
          </a:xfrm>
          <a:prstGeom prst="rect">
            <a:avLst/>
          </a:prstGeom>
        </p:spPr>
      </p:pic>
      <p:pic>
        <p:nvPicPr>
          <p:cNvPr id="9" name="Picture 8"/>
          <p:cNvPicPr>
            <a:picLocks noChangeAspect="1"/>
          </p:cNvPicPr>
          <p:nvPr/>
        </p:nvPicPr>
        <p:blipFill>
          <a:blip r:embed="rId4"/>
          <a:stretch>
            <a:fillRect/>
          </a:stretch>
        </p:blipFill>
        <p:spPr>
          <a:xfrm>
            <a:off x="8242478" y="1882462"/>
            <a:ext cx="2756080" cy="2451388"/>
          </a:xfrm>
          <a:prstGeom prst="rect">
            <a:avLst/>
          </a:prstGeom>
        </p:spPr>
      </p:pic>
    </p:spTree>
    <p:extLst>
      <p:ext uri="{BB962C8B-B14F-4D97-AF65-F5344CB8AC3E}">
        <p14:creationId xmlns:p14="http://schemas.microsoft.com/office/powerpoint/2010/main" val="81967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881</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UK TRAIN RIDES</vt:lpstr>
      <vt:lpstr>Team Members</vt:lpstr>
      <vt:lpstr>Introduction</vt:lpstr>
      <vt:lpstr>Business Questions</vt:lpstr>
      <vt:lpstr>Methodology</vt:lpstr>
      <vt:lpstr> Visualization &amp; Analysis: </vt:lpstr>
      <vt:lpstr>Data Analysis</vt:lpstr>
      <vt:lpstr>Data Analysis </vt:lpstr>
      <vt:lpstr>Data Analysis</vt:lpstr>
      <vt:lpstr>Data Analysis </vt:lpstr>
      <vt:lpstr>Data Analysis</vt:lpstr>
      <vt:lpstr>Insights</vt:lpstr>
      <vt:lpstr>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MAJID ASHRAF</cp:lastModifiedBy>
  <cp:revision>414</cp:revision>
  <dcterms:created xsi:type="dcterms:W3CDTF">2024-05-08T07:11:24Z</dcterms:created>
  <dcterms:modified xsi:type="dcterms:W3CDTF">2025-05-07T17:43:55Z</dcterms:modified>
</cp:coreProperties>
</file>