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4639-E2A2-4271-9087-2B4C30902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790CDD-F43D-4656-B6AA-1844ED849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EAA34E-76A8-4A43-92F5-CF745DF51FFD}"/>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5" name="Footer Placeholder 4">
            <a:extLst>
              <a:ext uri="{FF2B5EF4-FFF2-40B4-BE49-F238E27FC236}">
                <a16:creationId xmlns:a16="http://schemas.microsoft.com/office/drawing/2014/main" id="{B26DFD91-64C3-449B-B454-96D2E2DF3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DB66F-B9AB-43BC-9057-2BFB6E9A1650}"/>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56943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5AEA-C685-40A4-B5FD-2CCDCE0413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C5DF53-185C-49DF-ADA5-FA409D1DAF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DD9C2-0580-4128-8B34-C2046DEB89BC}"/>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5" name="Footer Placeholder 4">
            <a:extLst>
              <a:ext uri="{FF2B5EF4-FFF2-40B4-BE49-F238E27FC236}">
                <a16:creationId xmlns:a16="http://schemas.microsoft.com/office/drawing/2014/main" id="{41D08E4A-5A9E-41C0-8A6F-8BE321520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6A285-C12A-4F34-9513-FE684E098491}"/>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148456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69D340-7D7B-4DD3-A569-90D7938643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D8ABFD-B985-4E58-BD36-3BE38A30B8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33EFC-A1DE-4453-8B22-6BFCCF2CAC4D}"/>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5" name="Footer Placeholder 4">
            <a:extLst>
              <a:ext uri="{FF2B5EF4-FFF2-40B4-BE49-F238E27FC236}">
                <a16:creationId xmlns:a16="http://schemas.microsoft.com/office/drawing/2014/main" id="{1A5E9B09-EC2F-487C-A2E7-483C74AE5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C5FC7-C0E0-4E65-8B69-76A99B9A27C0}"/>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247827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5829-5A2D-4F7B-8A77-D5DB6C22A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447D6-BB2B-405D-89B7-21B27943A4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2E38D-40DD-4843-A937-472E7FB8FBC6}"/>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5" name="Footer Placeholder 4">
            <a:extLst>
              <a:ext uri="{FF2B5EF4-FFF2-40B4-BE49-F238E27FC236}">
                <a16:creationId xmlns:a16="http://schemas.microsoft.com/office/drawing/2014/main" id="{0CBF50FE-71F2-4FE1-9024-E67B9156F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7D1E8-8B9E-419E-888F-58143AD9C1F2}"/>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208345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BF9C-5CA4-4524-B1A1-7EA9BAF1C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378996-F95D-4A59-B01B-F45DA8C1DC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608083-54C5-4F59-BC48-F62D8502A804}"/>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5" name="Footer Placeholder 4">
            <a:extLst>
              <a:ext uri="{FF2B5EF4-FFF2-40B4-BE49-F238E27FC236}">
                <a16:creationId xmlns:a16="http://schemas.microsoft.com/office/drawing/2014/main" id="{0620140C-8E8E-4D99-BE05-B7EAB68A6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7A4A9-7C15-47BE-94FB-7A569EAB9471}"/>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314860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DE4C-6FB7-40E4-8822-EB2D8AA42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7016D2-ACA0-476F-8515-3A09FB605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BF199B-87F1-490A-86E5-AB676A5E4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0364F1-D4B9-47DB-8894-7F9763949ECF}"/>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6" name="Footer Placeholder 5">
            <a:extLst>
              <a:ext uri="{FF2B5EF4-FFF2-40B4-BE49-F238E27FC236}">
                <a16:creationId xmlns:a16="http://schemas.microsoft.com/office/drawing/2014/main" id="{8CF1EA09-0980-47F7-AB74-7B68C80E5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4DC59-7D9C-493D-A53F-8E8CCF3C6164}"/>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289306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6321-E1E9-4F01-BBA5-CADABA8CBC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40A07-22C8-4754-91E8-6DA3353E0A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43868-2935-47C3-9B54-A32A64F84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53EA0C-46CE-423D-9930-A95102062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266FDC-DCCB-4C13-B607-56BBC1A29F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B0F800-B29D-4C86-A5EB-1FDDA59CB47D}"/>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8" name="Footer Placeholder 7">
            <a:extLst>
              <a:ext uri="{FF2B5EF4-FFF2-40B4-BE49-F238E27FC236}">
                <a16:creationId xmlns:a16="http://schemas.microsoft.com/office/drawing/2014/main" id="{7370D9C6-2537-4235-914D-AF49203339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A9ECB5-B0F4-417A-B2E6-D41CE5CA5F42}"/>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168798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8CD5-D0B5-4789-BA4C-1139CC3E5B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3F2CE5-C9FD-401D-B3B3-51F6DAC1A95A}"/>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4" name="Footer Placeholder 3">
            <a:extLst>
              <a:ext uri="{FF2B5EF4-FFF2-40B4-BE49-F238E27FC236}">
                <a16:creationId xmlns:a16="http://schemas.microsoft.com/office/drawing/2014/main" id="{885227B5-E816-4F7B-8057-6A5CC26174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267E5B-741A-41A3-A3B1-B6F3418DAC31}"/>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1689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DCCD4-864B-40DB-8810-9F7E6D901A73}"/>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3" name="Footer Placeholder 2">
            <a:extLst>
              <a:ext uri="{FF2B5EF4-FFF2-40B4-BE49-F238E27FC236}">
                <a16:creationId xmlns:a16="http://schemas.microsoft.com/office/drawing/2014/main" id="{CE2E095E-442F-4544-9E11-C159D75C6C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30404D-3917-4976-AF37-E3E369865548}"/>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87728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740D-C07A-4BB0-8DCE-CE08C53FD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457403-1664-40B1-A623-785208128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19DDE2-F178-4C7F-97F8-BF27BBCB1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1ED0-24B0-4D1B-84F3-5546592565ED}"/>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6" name="Footer Placeholder 5">
            <a:extLst>
              <a:ext uri="{FF2B5EF4-FFF2-40B4-BE49-F238E27FC236}">
                <a16:creationId xmlns:a16="http://schemas.microsoft.com/office/drawing/2014/main" id="{C557CD57-EF1B-44C6-80C7-3E030AE00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C58E0-C428-4C6F-8658-4A7BCD23B736}"/>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193360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24A0-53EE-4DA1-88A8-98F1AB67E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161A84-8431-47C8-AFE3-01567D24E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FA3669-839F-4E10-8650-83363D746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F33B2-4FD0-4402-86F5-EE5BF32F5578}"/>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6" name="Footer Placeholder 5">
            <a:extLst>
              <a:ext uri="{FF2B5EF4-FFF2-40B4-BE49-F238E27FC236}">
                <a16:creationId xmlns:a16="http://schemas.microsoft.com/office/drawing/2014/main" id="{EA019796-6FE6-4260-B430-767F954FA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9530D-4206-4BA3-924A-9E0F4B7A47A7}"/>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47016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30C375-22CB-440B-9194-054F7994E4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D041B5-6B22-454F-8A7A-F01AC7BDD5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038C5-D55A-48BC-98F0-D5E5ECC7F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6634D-4063-4674-BD83-EB827FB108DD}" type="datetimeFigureOut">
              <a:rPr lang="en-US" smtClean="0"/>
              <a:t>7/22/2021</a:t>
            </a:fld>
            <a:endParaRPr lang="en-US"/>
          </a:p>
        </p:txBody>
      </p:sp>
      <p:sp>
        <p:nvSpPr>
          <p:cNvPr id="5" name="Footer Placeholder 4">
            <a:extLst>
              <a:ext uri="{FF2B5EF4-FFF2-40B4-BE49-F238E27FC236}">
                <a16:creationId xmlns:a16="http://schemas.microsoft.com/office/drawing/2014/main" id="{8CCC9788-70FD-4F2C-BB5E-7438851F89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B11BDF-61DC-405E-A9C5-B05D42516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23DD3-5510-459E-BD1C-286054467ECF}" type="slidenum">
              <a:rPr lang="en-US" smtClean="0"/>
              <a:t>‹#›</a:t>
            </a:fld>
            <a:endParaRPr lang="en-US"/>
          </a:p>
        </p:txBody>
      </p:sp>
    </p:spTree>
    <p:extLst>
      <p:ext uri="{BB962C8B-B14F-4D97-AF65-F5344CB8AC3E}">
        <p14:creationId xmlns:p14="http://schemas.microsoft.com/office/powerpoint/2010/main" val="1359518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healthysf.org/bdi/outcomes/zipmap.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264F-563C-4DD3-A8BA-5E9D59F90ED3}"/>
              </a:ext>
            </a:extLst>
          </p:cNvPr>
          <p:cNvSpPr>
            <a:spLocks noGrp="1"/>
          </p:cNvSpPr>
          <p:nvPr>
            <p:ph type="ctrTitle"/>
          </p:nvPr>
        </p:nvSpPr>
        <p:spPr>
          <a:xfrm>
            <a:off x="1524000" y="1122363"/>
            <a:ext cx="9144000" cy="3078576"/>
          </a:xfrm>
        </p:spPr>
        <p:txBody>
          <a:bodyPr>
            <a:normAutofit/>
          </a:bodyPr>
          <a:lstStyle/>
          <a:p>
            <a: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Opening Cappuccino</a:t>
            </a:r>
            <a:r>
              <a:rPr lang="en-US" sz="36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Coffee Shop in San Francisco neighborhood Using Data Analysis Techniques</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428173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FD0B-D3BB-469F-BF0C-BA3847954B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087D045-96E6-44B7-A123-BF62B43AE61F}"/>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In this project, we will use the </a:t>
            </a:r>
            <a:r>
              <a:rPr lang="en-US" sz="3200" dirty="0">
                <a:effectLst/>
                <a:latin typeface="Times New Roman" panose="02020603050405020304" pitchFamily="18" charset="0"/>
                <a:cs typeface="Times New Roman" panose="02020603050405020304" pitchFamily="18" charset="0"/>
              </a:rPr>
              <a:t>Foursquare API to explore neighborhoods in San Francisco, get the most common venue categories in each neighborhood, use the </a:t>
            </a:r>
            <a:r>
              <a:rPr lang="en-US" sz="3200" i="1" dirty="0">
                <a:effectLst/>
                <a:latin typeface="Times New Roman" panose="02020603050405020304" pitchFamily="18" charset="0"/>
                <a:cs typeface="Times New Roman" panose="02020603050405020304" pitchFamily="18" charset="0"/>
              </a:rPr>
              <a:t>k</a:t>
            </a:r>
            <a:r>
              <a:rPr lang="en-US" sz="3200" dirty="0">
                <a:effectLst/>
                <a:latin typeface="Times New Roman" panose="02020603050405020304" pitchFamily="18" charset="0"/>
                <a:cs typeface="Times New Roman" panose="02020603050405020304" pitchFamily="18" charset="0"/>
              </a:rPr>
              <a:t>-means clustering algorithm to find similar neighborhoods, use the Folium library to visualize the neighborhoods in San Francisco</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1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9C4D-9C5A-436D-A679-0DF7A6E7FDE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A3F7158-937E-4E41-A6D0-24C253E0BFC4}"/>
              </a:ext>
            </a:extLst>
          </p:cNvPr>
          <p:cNvSpPr>
            <a:spLocks noGrp="1"/>
          </p:cNvSpPr>
          <p:nvPr>
            <p:ph idx="1"/>
          </p:nvPr>
        </p:nvSpPr>
        <p:spPr/>
        <p:txBody>
          <a:bodyPr/>
          <a:lstStyle/>
          <a:p>
            <a:pPr marL="0" marR="0" fontAlgn="base">
              <a:lnSpc>
                <a:spcPct val="107000"/>
              </a:lnSpc>
              <a:spcBef>
                <a:spcPts val="0"/>
              </a:spcBef>
              <a:spcAft>
                <a:spcPts val="800"/>
              </a:spcAft>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analyze the following page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800"/>
              </a:spcAft>
            </a:pPr>
            <a:r>
              <a:rPr lang="en-US" sz="3200" u="sng" spc="-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http://www.healthysf.org/bdi/outcomes/zipmap.htm</a:t>
            </a:r>
            <a:r>
              <a:rPr lang="en-US" sz="32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n order to obtain the data that is in the table of postal codes and to transform the data into a pandas data frame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6429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29F6-568C-47C3-9968-43C8EBB5F054}"/>
              </a:ext>
            </a:extLst>
          </p:cNvPr>
          <p:cNvSpPr>
            <a:spLocks noGrp="1"/>
          </p:cNvSpPr>
          <p:nvPr>
            <p:ph type="title"/>
          </p:nvPr>
        </p:nvSpPr>
        <p:spPr/>
        <p:txBody>
          <a:bodyPr/>
          <a:lstStyle/>
          <a:p>
            <a:r>
              <a:rPr lang="en-US" sz="3600" b="1" kern="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Convert Addresses into Latitude and Longitude</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678A28E-C225-4F2E-838F-223555CC389A}"/>
              </a:ext>
            </a:extLst>
          </p:cNvPr>
          <p:cNvSpPr>
            <a:spLocks noGrp="1"/>
          </p:cNvSpPr>
          <p:nvPr>
            <p:ph idx="1"/>
          </p:nvPr>
        </p:nvSpPr>
        <p:spPr/>
        <p:txBody>
          <a:bodyPr/>
          <a:lstStyle/>
          <a:p>
            <a:r>
              <a:rPr lang="en-US" sz="32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In order to utilize the Foursquare location data, we need to get the latitude and the longitude coordinates of each neighborhood</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7111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5B94-4901-4E03-A60B-D3A2FCF0AD2F}"/>
              </a:ext>
            </a:extLst>
          </p:cNvPr>
          <p:cNvSpPr>
            <a:spLocks noGrp="1"/>
          </p:cNvSpPr>
          <p:nvPr>
            <p:ph type="title"/>
          </p:nvPr>
        </p:nvSpPr>
        <p:spPr/>
        <p:txBody>
          <a:bodyPr>
            <a:normAutofit/>
          </a:bodyPr>
          <a:lstStyle/>
          <a:p>
            <a:r>
              <a:rPr lang="en-US" sz="3200" b="1" kern="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Explore Neighborhoods in San Francisco</a:t>
            </a:r>
            <a:br>
              <a:rPr lang="en-US" sz="32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BCCDA62-A483-4A21-8D46-9AE494BAE6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6615" y="1825625"/>
            <a:ext cx="8078770" cy="4351338"/>
          </a:xfrm>
        </p:spPr>
      </p:pic>
    </p:spTree>
    <p:extLst>
      <p:ext uri="{BB962C8B-B14F-4D97-AF65-F5344CB8AC3E}">
        <p14:creationId xmlns:p14="http://schemas.microsoft.com/office/powerpoint/2010/main" val="116209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282D-A9D6-43C9-8E73-290780A17759}"/>
              </a:ext>
            </a:extLst>
          </p:cNvPr>
          <p:cNvSpPr>
            <a:spLocks noGrp="1"/>
          </p:cNvSpPr>
          <p:nvPr>
            <p:ph type="title"/>
          </p:nvPr>
        </p:nvSpPr>
        <p:spPr/>
        <p:txBody>
          <a:bodyPr/>
          <a:lstStyle/>
          <a:p>
            <a:r>
              <a:rPr lang="en-US" sz="3200" b="1" kern="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Define Foursquare Credentials and Version</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26535E39-4BF5-48D2-9002-E3206330DB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787" y="1690688"/>
            <a:ext cx="8734425" cy="3517416"/>
          </a:xfrm>
        </p:spPr>
      </p:pic>
    </p:spTree>
    <p:extLst>
      <p:ext uri="{BB962C8B-B14F-4D97-AF65-F5344CB8AC3E}">
        <p14:creationId xmlns:p14="http://schemas.microsoft.com/office/powerpoint/2010/main" val="138627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B0BD-1187-44F1-80BC-23F36C13A06B}"/>
              </a:ext>
            </a:extLst>
          </p:cNvPr>
          <p:cNvSpPr>
            <a:spLocks noGrp="1"/>
          </p:cNvSpPr>
          <p:nvPr>
            <p:ph type="title"/>
          </p:nvPr>
        </p:nvSpPr>
        <p:spPr/>
        <p:txBody>
          <a:bodyPr/>
          <a:lstStyle/>
          <a:p>
            <a:pPr marL="0" marR="0">
              <a:lnSpc>
                <a:spcPts val="2700"/>
              </a:lnSpc>
              <a:spcBef>
                <a:spcPts val="2340"/>
              </a:spcBef>
              <a:spcAft>
                <a:spcPts val="0"/>
              </a:spcAft>
            </a:pPr>
            <a:r>
              <a:rPr lang="en-US" sz="3200" b="1" kern="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Cluster Neighborhoods</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Rectangle 2">
            <a:extLst>
              <a:ext uri="{FF2B5EF4-FFF2-40B4-BE49-F238E27FC236}">
                <a16:creationId xmlns:a16="http://schemas.microsoft.com/office/drawing/2014/main" id="{A3E6EAF5-4FCB-435C-A3DD-789C541B7F17}"/>
              </a:ext>
            </a:extLst>
          </p:cNvPr>
          <p:cNvSpPr>
            <a:spLocks noGrp="1" noChangeArrowheads="1"/>
          </p:cNvSpPr>
          <p:nvPr>
            <p:ph idx="1"/>
          </p:nvPr>
        </p:nvSpPr>
        <p:spPr bwMode="auto">
          <a:xfrm>
            <a:off x="518615" y="1690688"/>
            <a:ext cx="11143298" cy="403187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k-means is especially useful if you need to quickly discover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insights from unlabeled data.</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Run k-means to cluster the neighborhood into 5 clusters.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k-means will then partition our neighborhoods into 5 groups.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 neighborhoods in each cluster are similar to each other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in terms of the features included in the dataset.</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45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1276ED-0470-4919-BE07-2D4D41E88F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3" y="914400"/>
            <a:ext cx="10515600" cy="5262563"/>
          </a:xfrm>
        </p:spPr>
      </p:pic>
    </p:spTree>
    <p:extLst>
      <p:ext uri="{BB962C8B-B14F-4D97-AF65-F5344CB8AC3E}">
        <p14:creationId xmlns:p14="http://schemas.microsoft.com/office/powerpoint/2010/main" val="127467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ED98-C961-4B50-8D16-B867A470A61A}"/>
              </a:ext>
            </a:extLst>
          </p:cNvPr>
          <p:cNvSpPr>
            <a:spLocks noGrp="1"/>
          </p:cNvSpPr>
          <p:nvPr>
            <p:ph type="title"/>
          </p:nvPr>
        </p:nvSpPr>
        <p:spPr/>
        <p:txBody>
          <a:bodyPr/>
          <a:lstStyle/>
          <a:p>
            <a:pPr marL="0" marR="0">
              <a:lnSpc>
                <a:spcPts val="2700"/>
              </a:lnSpc>
              <a:spcBef>
                <a:spcPts val="2340"/>
              </a:spcBef>
              <a:spcAft>
                <a:spcPts val="0"/>
              </a:spcAft>
            </a:pPr>
            <a:r>
              <a:rPr lang="en-US" sz="3200" b="1" kern="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Examine Clusters</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8E489F7-CE13-48BE-B3BB-F46771829C0F}"/>
              </a:ext>
            </a:extLst>
          </p:cNvPr>
          <p:cNvSpPr>
            <a:spLocks noGrp="1"/>
          </p:cNvSpPr>
          <p:nvPr>
            <p:ph idx="1"/>
          </p:nvPr>
        </p:nvSpPr>
        <p:spPr/>
        <p:txBody>
          <a:bodyPr/>
          <a:lstStyle/>
          <a:p>
            <a:pPr marL="0" marR="0">
              <a:lnSpc>
                <a:spcPts val="2400"/>
              </a:lnSpc>
              <a:spcBef>
                <a:spcPts val="103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K-mean cluster method was found for clusters.</a:t>
            </a:r>
            <a:r>
              <a:rPr lang="en-US"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k-means is especially useful if you need to quickly discover insights from unlabeled data. Run k-means to cluster the neighborhood into 5 clusters. k-means will then partition our neighborhoods into 5 groups. The neighborhoods in each cluster are similar to each other in terms of the features included in the dataset. Based on the data analysis, the coffee shop can be open in the second cluster because the data analysis showed that numbers of coffee shops in the area are still small and can reduce the competition. However, it also found that the second cluster has the smallest number of area and have a potential smaller profit if the coffee shop is open in the first cluster.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77309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352</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Opening Cappuccino Coffee Shop in San Francisco neighborhood Using Data Analysis Techniques. </vt:lpstr>
      <vt:lpstr>Introduction</vt:lpstr>
      <vt:lpstr>Data</vt:lpstr>
      <vt:lpstr>Convert Addresses into Latitude and Longitude </vt:lpstr>
      <vt:lpstr>Explore Neighborhoods in San Francisco </vt:lpstr>
      <vt:lpstr>Define Foursquare Credentials and Version </vt:lpstr>
      <vt:lpstr>Cluster Neighborhoods   </vt:lpstr>
      <vt:lpstr>PowerPoint Presentation</vt:lpstr>
      <vt:lpstr>Examine Clusters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Cappuccino Coffee Shop in San Francisco neighborhood Using Data Analysis Techniques. </dc:title>
  <dc:creator>user</dc:creator>
  <cp:lastModifiedBy>user</cp:lastModifiedBy>
  <cp:revision>1</cp:revision>
  <dcterms:created xsi:type="dcterms:W3CDTF">2021-07-22T13:03:21Z</dcterms:created>
  <dcterms:modified xsi:type="dcterms:W3CDTF">2021-07-22T13:28:04Z</dcterms:modified>
</cp:coreProperties>
</file>