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303" r:id="rId6"/>
    <p:sldId id="304" r:id="rId7"/>
    <p:sldId id="259" r:id="rId8"/>
    <p:sldId id="305" r:id="rId9"/>
    <p:sldId id="306" r:id="rId10"/>
    <p:sldId id="307" r:id="rId11"/>
    <p:sldId id="308" r:id="rId12"/>
    <p:sldId id="309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10" r:id="rId25"/>
    <p:sldId id="311" r:id="rId26"/>
    <p:sldId id="302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DF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94660"/>
  </p:normalViewPr>
  <p:slideViewPr>
    <p:cSldViewPr>
      <p:cViewPr varScale="1">
        <p:scale>
          <a:sx n="66" d="100"/>
          <a:sy n="66" d="100"/>
        </p:scale>
        <p:origin x="11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1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1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7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66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59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0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7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92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1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57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40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0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1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35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19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2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5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2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4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9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6.sv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0.sv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12.svg"/><Relationship Id="rId9" Type="http://schemas.openxmlformats.org/officeDocument/2006/relationships/image" Target="../media/image1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4.sv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oT Services – Inspire Corporation"/>
          <p:cNvPicPr>
            <a:picLocks noChangeAspect="1" noChangeArrowheads="1"/>
          </p:cNvPicPr>
          <p:nvPr userDrawn="1"/>
        </p:nvPicPr>
        <p:blipFill>
          <a:blip r:embed="rId2" cstate="email">
            <a:clrChange>
              <a:clrFrom>
                <a:srgbClr val="ECEAEB"/>
              </a:clrFrom>
              <a:clrTo>
                <a:srgbClr val="ECEAEB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998131" cy="326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770D99E-2869-438B-B483-1F6CCD5437EE}"/>
              </a:ext>
            </a:extLst>
          </p:cNvPr>
          <p:cNvGrpSpPr/>
          <p:nvPr userDrawn="1"/>
        </p:nvGrpSpPr>
        <p:grpSpPr>
          <a:xfrm flipH="1">
            <a:off x="5029199" y="-10825"/>
            <a:ext cx="4114801" cy="6868825"/>
            <a:chOff x="-1" y="-10825"/>
            <a:chExt cx="41148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xmlns="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email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email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xmlns="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email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62609" y="1133040"/>
            <a:ext cx="5326856" cy="1425577"/>
          </a:xfrm>
          <a:prstGeom prst="rect">
            <a:avLst/>
          </a:prstGeom>
        </p:spPr>
        <p:txBody>
          <a:bodyPr anchor="b"/>
          <a:lstStyle>
            <a:lvl1pPr algn="r" rtl="1">
              <a:defRPr sz="4500" b="1">
                <a:solidFill>
                  <a:schemeClr val="bg2"/>
                </a:solidFill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0409" y="3928372"/>
            <a:ext cx="3879056" cy="1234575"/>
          </a:xfrm>
          <a:noFill/>
        </p:spPr>
        <p:txBody>
          <a:bodyPr/>
          <a:lstStyle>
            <a:lvl1pPr marL="0" marR="36576" indent="0" algn="r" rtl="1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cs typeface="B Titr" panose="00000700000000000000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62607" y="6324600"/>
            <a:ext cx="5326857" cy="365125"/>
          </a:xfrm>
          <a:prstGeom prst="rect">
            <a:avLst/>
          </a:prstGeom>
        </p:spPr>
        <p:txBody>
          <a:bodyPr tIns="0" bIns="0" anchor="t"/>
          <a:lstStyle>
            <a:lvl1pPr algn="r" rtl="1">
              <a:defRPr sz="1000">
                <a:cs typeface="B Titr" panose="00000700000000000000" pitchFamily="2" charset="-78"/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62609" y="5884916"/>
            <a:ext cx="5326856" cy="365125"/>
          </a:xfrm>
          <a:prstGeom prst="rect">
            <a:avLst/>
          </a:prstGeom>
        </p:spPr>
        <p:txBody>
          <a:bodyPr tIns="0" bIns="0" anchor="b"/>
          <a:lstStyle>
            <a:lvl1pPr algn="r" rtl="1">
              <a:defRPr sz="1100">
                <a:cs typeface="B Titr" panose="00000700000000000000" pitchFamily="2" charset="-78"/>
              </a:defRPr>
            </a:lvl1pPr>
          </a:lstStyle>
          <a:p>
            <a:r>
              <a:rPr lang="en-US"/>
              <a:t>www.website.com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1pPr>
            <a:lvl2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2pPr>
            <a:lvl3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3pPr>
            <a:lvl4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4pPr>
            <a:lvl5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1080" y="6480048"/>
            <a:ext cx="502920" cy="301752"/>
          </a:xfrm>
        </p:spPr>
        <p:txBody>
          <a:bodyPr/>
          <a:lstStyle>
            <a:lvl1pPr algn="r" rtl="1">
              <a:defRPr>
                <a:cs typeface="B Titr" panose="00000700000000000000" pitchFamily="2" charset="-78"/>
              </a:defRPr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ABB0C64-AD16-4270-8323-3B986F4CAD10}"/>
              </a:ext>
            </a:extLst>
          </p:cNvPr>
          <p:cNvGrpSpPr/>
          <p:nvPr userDrawn="1"/>
        </p:nvGrpSpPr>
        <p:grpSpPr>
          <a:xfrm flipH="1">
            <a:off x="0" y="-152399"/>
            <a:ext cx="4821736" cy="1257392"/>
            <a:chOff x="5211481" y="-114337"/>
            <a:chExt cx="3404236" cy="97238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48302" y="-37307"/>
              <a:ext cx="3167415" cy="89535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617614">
              <a:off x="5211481" y="-114337"/>
              <a:ext cx="819150" cy="895350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B Titr" panose="00000700000000000000" pitchFamily="2" charset="-78"/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25655"/>
            <a:ext cx="8146773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>
                <a:cs typeface="B Titr" panose="00000700000000000000" pitchFamily="2" charset="-78"/>
              </a:defRPr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9BCFD6-0FEA-470B-8D1B-2003D04546A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xmlns="" id="{46DBB272-DB65-45A5-B783-3A77775D8D95}"/>
              </a:ext>
            </a:extLst>
          </p:cNvPr>
          <p:cNvSpPr txBox="1">
            <a:spLocks/>
          </p:cNvSpPr>
          <p:nvPr userDrawn="1"/>
        </p:nvSpPr>
        <p:spPr>
          <a:xfrm>
            <a:off x="4343399" y="62548"/>
            <a:ext cx="3848101" cy="1001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3000" dirty="0" smtClean="0">
                <a:cs typeface="B Titr" panose="00000700000000000000" pitchFamily="2" charset="-78"/>
              </a:rPr>
              <a:t>گزارش سمينار</a:t>
            </a:r>
            <a:endParaRPr lang="en-US" sz="3000" dirty="0">
              <a:cs typeface="B Titr" panose="00000700000000000000" pitchFamily="2" charset="-78"/>
            </a:endParaRP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xmlns="" id="{CC871976-F98C-4912-A4AD-158D0A2D9CE3}"/>
              </a:ext>
            </a:extLst>
          </p:cNvPr>
          <p:cNvSpPr txBox="1">
            <a:spLocks/>
          </p:cNvSpPr>
          <p:nvPr userDrawn="1"/>
        </p:nvSpPr>
        <p:spPr>
          <a:xfrm>
            <a:off x="0" y="37628"/>
            <a:ext cx="3886200" cy="97694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400" dirty="0" smtClean="0">
                <a:cs typeface="B Kourosh" panose="00000400000000000000" pitchFamily="2" charset="-78"/>
              </a:rPr>
              <a:t>رویکرد مبتنی بر مدل برای پردازش داده ها در بستر اينترنت اشياء </a:t>
            </a:r>
            <a:r>
              <a:rPr lang="en-US" sz="2400" dirty="0" err="1" smtClean="0">
                <a:cs typeface="B Kourosh" panose="00000400000000000000" pitchFamily="2" charset="-78"/>
              </a:rPr>
              <a:t>IoT</a:t>
            </a:r>
            <a:endParaRPr lang="en-US" sz="2400" dirty="0">
              <a:cs typeface="B Kouros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 rtl="1">
              <a:defRPr sz="2600">
                <a:cs typeface="B Titr" panose="00000700000000000000" pitchFamily="2" charset="-78"/>
              </a:defRPr>
            </a:lvl1pPr>
            <a:lvl2pPr rtl="1">
              <a:defRPr sz="2400">
                <a:cs typeface="B Titr" panose="00000700000000000000" pitchFamily="2" charset="-78"/>
              </a:defRPr>
            </a:lvl2pPr>
            <a:lvl3pPr rtl="1">
              <a:defRPr sz="2000">
                <a:cs typeface="B Titr" panose="00000700000000000000" pitchFamily="2" charset="-78"/>
              </a:defRPr>
            </a:lvl3pPr>
            <a:lvl4pPr rtl="1">
              <a:defRPr sz="1800">
                <a:cs typeface="B Titr" panose="00000700000000000000" pitchFamily="2" charset="-78"/>
              </a:defRPr>
            </a:lvl4pPr>
            <a:lvl5pPr rtl="1">
              <a:defRPr sz="18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 rtl="1">
              <a:defRPr sz="2600">
                <a:cs typeface="B Titr" panose="00000700000000000000" pitchFamily="2" charset="-78"/>
              </a:defRPr>
            </a:lvl1pPr>
            <a:lvl2pPr rtl="1">
              <a:defRPr sz="2400">
                <a:cs typeface="B Titr" panose="00000700000000000000" pitchFamily="2" charset="-78"/>
              </a:defRPr>
            </a:lvl2pPr>
            <a:lvl3pPr rtl="1">
              <a:defRPr sz="2000">
                <a:cs typeface="B Titr" panose="00000700000000000000" pitchFamily="2" charset="-78"/>
              </a:defRPr>
            </a:lvl3pPr>
            <a:lvl4pPr rtl="1">
              <a:defRPr sz="1800">
                <a:cs typeface="B Titr" panose="00000700000000000000" pitchFamily="2" charset="-78"/>
              </a:defRPr>
            </a:lvl4pPr>
            <a:lvl5pPr rtl="1">
              <a:defRPr sz="18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0387" y="6492323"/>
            <a:ext cx="502920" cy="301752"/>
          </a:xfrm>
        </p:spPr>
        <p:txBody>
          <a:bodyPr/>
          <a:lstStyle>
            <a:lvl1pPr rtl="1">
              <a:defRPr>
                <a:cs typeface="B Titr" panose="00000700000000000000" pitchFamily="2" charset="-78"/>
              </a:defRPr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  <a:prstGeom prst="rect">
            <a:avLst/>
          </a:prstGeo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>
                <a:cs typeface="B Titr" panose="000007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>
                <a:cs typeface="B Titr" panose="00000700000000000000" pitchFamily="2" charset="-78"/>
              </a:defRPr>
            </a:lvl1pPr>
            <a:lvl2pPr>
              <a:buNone/>
              <a:defRPr sz="1200">
                <a:cs typeface="B Titr" panose="00000700000000000000" pitchFamily="2" charset="-78"/>
              </a:defRPr>
            </a:lvl2pPr>
            <a:lvl3pPr>
              <a:buNone/>
              <a:defRPr sz="1000">
                <a:cs typeface="B Titr" panose="00000700000000000000" pitchFamily="2" charset="-78"/>
              </a:defRPr>
            </a:lvl3pPr>
            <a:lvl4pPr>
              <a:buNone/>
              <a:defRPr sz="900">
                <a:cs typeface="B Titr" panose="00000700000000000000" pitchFamily="2" charset="-78"/>
              </a:defRPr>
            </a:lvl4pPr>
            <a:lvl5pPr>
              <a:buNone/>
              <a:defRPr sz="9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>
                <a:cs typeface="B Titr" panose="00000700000000000000" pitchFamily="2" charset="-78"/>
              </a:defRPr>
            </a:lvl1pPr>
            <a:lvl2pPr>
              <a:defRPr sz="2400">
                <a:cs typeface="B Titr" panose="00000700000000000000" pitchFamily="2" charset="-78"/>
              </a:defRPr>
            </a:lvl2pPr>
            <a:lvl3pPr>
              <a:defRPr sz="2000">
                <a:cs typeface="B Titr" panose="00000700000000000000" pitchFamily="2" charset="-78"/>
              </a:defRPr>
            </a:lvl3pPr>
            <a:lvl4pPr>
              <a:defRPr sz="1800">
                <a:cs typeface="B Titr" panose="00000700000000000000" pitchFamily="2" charset="-78"/>
              </a:defRPr>
            </a:lvl4pPr>
            <a:lvl5pPr>
              <a:defRPr sz="18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477000"/>
            <a:ext cx="502920" cy="301752"/>
          </a:xfrm>
        </p:spPr>
        <p:txBody>
          <a:bodyPr/>
          <a:lstStyle>
            <a:lvl1pPr>
              <a:defRPr sz="1200">
                <a:cs typeface="B Titr" panose="00000700000000000000" pitchFamily="2" charset="-78"/>
              </a:defRPr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0.svg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57101"/>
            <a:ext cx="8229600" cy="4881737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flipH="1">
            <a:off x="8258514" y="5307178"/>
            <a:ext cx="1248459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xmlns="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>
            <a:off x="8258514" y="4777502"/>
            <a:ext cx="1248458" cy="1570328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03973" y="649984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rtl="1">
              <a:defRPr sz="1400" b="1" i="0" cap="none" normalizeH="0" baseline="0">
                <a:solidFill>
                  <a:schemeClr val="bg2"/>
                </a:solidFill>
                <a:latin typeface="Badr" panose="02000500000000000000" pitchFamily="2" charset="-78"/>
                <a:ea typeface="Tahoma" panose="020B0604030504040204" pitchFamily="34" charset="0"/>
                <a:cs typeface="B Titr" panose="00000700000000000000" pitchFamily="2" charset="-78"/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6DBB272-DB65-45A5-B783-3A77775D8D95}"/>
              </a:ext>
            </a:extLst>
          </p:cNvPr>
          <p:cNvSpPr txBox="1">
            <a:spLocks/>
          </p:cNvSpPr>
          <p:nvPr userDrawn="1"/>
        </p:nvSpPr>
        <p:spPr>
          <a:xfrm>
            <a:off x="4343399" y="62548"/>
            <a:ext cx="3848101" cy="1001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3000" dirty="0" smtClean="0">
                <a:cs typeface="B Titr" panose="00000700000000000000" pitchFamily="2" charset="-78"/>
              </a:rPr>
              <a:t>گزارش</a:t>
            </a:r>
            <a:r>
              <a:rPr lang="fa-IR" sz="3000" baseline="0" dirty="0" smtClean="0">
                <a:cs typeface="B Titr" panose="00000700000000000000" pitchFamily="2" charset="-78"/>
              </a:rPr>
              <a:t> سمينار</a:t>
            </a:r>
            <a:endParaRPr lang="en-US" sz="3000" dirty="0">
              <a:cs typeface="B Titr" panose="000007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DFF6DDB-A06E-4930-8214-DCBB47A399D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2851BF9-D8D7-4D39-99D6-6ADB37445A93}"/>
              </a:ext>
            </a:extLst>
          </p:cNvPr>
          <p:cNvGrpSpPr/>
          <p:nvPr userDrawn="1"/>
        </p:nvGrpSpPr>
        <p:grpSpPr>
          <a:xfrm flipH="1">
            <a:off x="0" y="-152399"/>
            <a:ext cx="4821736" cy="1257392"/>
            <a:chOff x="5211481" y="-114337"/>
            <a:chExt cx="3404236" cy="97238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xmlns="" id="{05DC98D5-D807-466C-9222-516E0DCFEE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5448302" y="-37307"/>
              <a:ext cx="3167415" cy="89535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B27FD9EB-99CD-4D90-8A0C-7912F994E6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 rot="617614">
              <a:off x="5211481" y="-114337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3">
            <a:extLst>
              <a:ext uri="{FF2B5EF4-FFF2-40B4-BE49-F238E27FC236}">
                <a16:creationId xmlns:a16="http://schemas.microsoft.com/office/drawing/2014/main" xmlns="" id="{CC871976-F98C-4912-A4AD-158D0A2D9CE3}"/>
              </a:ext>
            </a:extLst>
          </p:cNvPr>
          <p:cNvSpPr txBox="1">
            <a:spLocks/>
          </p:cNvSpPr>
          <p:nvPr userDrawn="1"/>
        </p:nvSpPr>
        <p:spPr>
          <a:xfrm>
            <a:off x="0" y="37628"/>
            <a:ext cx="3886200" cy="97694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400" dirty="0" smtClean="0">
                <a:cs typeface="B Kourosh" panose="00000400000000000000" pitchFamily="2" charset="-78"/>
              </a:rPr>
              <a:t>رویکرد مبتنی بر مدل برای پردازش داده ها در بستر اينترنت اشياء </a:t>
            </a:r>
            <a:r>
              <a:rPr lang="en-US" sz="2400" dirty="0" err="1" smtClean="0">
                <a:cs typeface="B Kourosh" panose="00000400000000000000" pitchFamily="2" charset="-78"/>
              </a:rPr>
              <a:t>IoT</a:t>
            </a:r>
            <a:endParaRPr lang="en-US" sz="2400" dirty="0">
              <a:cs typeface="B Kourosh" panose="00000400000000000000" pitchFamily="2" charset="-78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82880" algn="r" rtl="1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B Titr" panose="00000700000000000000" pitchFamily="2" charset="-78"/>
        </a:defRPr>
      </a:lvl1pPr>
    </p:titleStyle>
    <p:bodyStyle>
      <a:lvl1pPr marL="448056" indent="-384048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1pPr>
      <a:lvl2pPr marL="822960" indent="-285750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2pPr>
      <a:lvl3pPr marL="1106424" indent="-228600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3pPr>
      <a:lvl4pPr marL="1371600" indent="-210312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4pPr>
      <a:lvl5pPr marL="1600200" indent="-210312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17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BDA835-FDD7-479B-B9C4-2B54D9834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895600"/>
            <a:ext cx="4495801" cy="1066800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fa-IR" sz="32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گزارش سمينار</a:t>
            </a:r>
            <a:r>
              <a:rPr lang="fa-IR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/>
            </a:r>
            <a:br>
              <a:rPr lang="fa-IR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</a:br>
            <a:r>
              <a:rPr lang="fa-IR" sz="1400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رویکرد مبتنی بر مدل برای پردازش داده ها </a:t>
            </a:r>
            <a:r>
              <a:rPr lang="fa-IR" sz="14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/>
            </a:r>
            <a:br>
              <a:rPr lang="fa-IR" sz="14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</a:br>
            <a:r>
              <a:rPr lang="fa-IR" sz="14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در </a:t>
            </a:r>
            <a:r>
              <a:rPr lang="fa-IR" sz="1400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بستر اينترنت اشياء </a:t>
            </a:r>
            <a:r>
              <a:rPr lang="en-US" sz="1400" dirty="0" err="1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IoT</a:t>
            </a:r>
            <a:endParaRPr lang="en-US" dirty="0">
              <a:ln w="12700" cap="rnd"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1CB0E0-0553-4F76-B893-A9CC81A97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36" y="3962400"/>
            <a:ext cx="4495802" cy="2819400"/>
          </a:xfrm>
        </p:spPr>
        <p:txBody>
          <a:bodyPr>
            <a:normAutofit fontScale="55000" lnSpcReduction="20000"/>
          </a:bodyPr>
          <a:lstStyle/>
          <a:p>
            <a:pPr algn="ctr">
              <a:lnSpc>
                <a:spcPct val="160000"/>
              </a:lnSpc>
            </a:pPr>
            <a:r>
              <a:rPr lang="fa-IR" dirty="0"/>
              <a:t>استاد : دکتر سید علی رضوی ابراهیمی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دانشجوی ارشد: مجيد لطفي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دانشگاه پیام نور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دانشکده فنی مهندسی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گروه مهندسی کامپیوتر و فناوری اطلاعات</a:t>
            </a:r>
          </a:p>
          <a:p>
            <a:pPr algn="ctr">
              <a:lnSpc>
                <a:spcPct val="160000"/>
              </a:lnSpc>
            </a:pPr>
            <a:r>
              <a:rPr lang="fa-IR" dirty="0" smtClean="0"/>
              <a:t>پاييز 1400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58" y="914400"/>
            <a:ext cx="4163006" cy="5287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8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محيط اينترنت اشياء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285999"/>
          </a:xfrm>
        </p:spPr>
        <p:txBody>
          <a:bodyPr>
            <a:normAutofit lnSpcReduction="10000"/>
          </a:bodyPr>
          <a:lstStyle/>
          <a:p>
            <a:pPr marL="406908" indent="-342900">
              <a:buFont typeface="Wingdings" panose="05000000000000000000" pitchFamily="2" charset="2"/>
              <a:buChar char="q"/>
              <a:tabLst>
                <a:tab pos="6459538" algn="l"/>
              </a:tabLst>
            </a:pP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پیشرفت مستمر در فناوری‌های حسگر و شبکه،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محیطی شامل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یک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یا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چند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دستگاه</a:t>
            </a:r>
          </a:p>
          <a:p>
            <a:pPr marL="406908" indent="-342900">
              <a:buFont typeface="Wingdings" panose="05000000000000000000" pitchFamily="2" charset="2"/>
              <a:buChar char="q"/>
              <a:tabLst>
                <a:tab pos="6459538" algn="l"/>
              </a:tabLst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رويكردهاي جاري : 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IEEE 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1451  , 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ARM  , 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-Lite  , 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MC</a:t>
            </a:r>
          </a:p>
          <a:p>
            <a:pPr>
              <a:tabLst>
                <a:tab pos="6459538" algn="l"/>
              </a:tabLst>
            </a:pP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Nexus 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,  oneM2M  ,  OPC-UA  , 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SenML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,  </a:t>
            </a:r>
            <a:r>
              <a:rPr lang="en-US" sz="1800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SensorML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, </a:t>
            </a:r>
            <a:r>
              <a:rPr lang="en-US" sz="1800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homeML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</a:t>
            </a:r>
            <a:endParaRPr lang="en-US" sz="1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>
              <a:tabLst>
                <a:tab pos="6459538" algn="l"/>
              </a:tabLst>
            </a:pP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SSN 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, 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TDLIoT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,  </a:t>
            </a:r>
            <a:r>
              <a:rPr lang="en-US" sz="1800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Vorto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-O  , </a:t>
            </a:r>
          </a:p>
          <a:p>
            <a:pPr marL="406908" indent="-342900">
              <a:buFont typeface="Wingdings" panose="05000000000000000000" pitchFamily="2" charset="2"/>
              <a:buChar char="q"/>
              <a:tabLst>
                <a:tab pos="6459538" algn="l"/>
              </a:tabLst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معيارهاي مقايسه مدل ها : تكامل - سلسله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مراتبي - دسترس بودن - پياده سازي - موقعيت جغرافيايي</a:t>
            </a:r>
          </a:p>
          <a:p>
            <a:pPr>
              <a:tabLst>
                <a:tab pos="6459538" algn="l"/>
              </a:tabLst>
            </a:pPr>
            <a:endParaRPr lang="en-US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3886200"/>
            <a:ext cx="3048000" cy="2659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3900" y="3886201"/>
            <a:ext cx="3467100" cy="26136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3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معماري كلي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23622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سه لایه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: </a:t>
            </a:r>
          </a:p>
          <a:p>
            <a:pPr marL="521208" indent="-457200" algn="just">
              <a:buFont typeface="+mj-lt"/>
              <a:buAutoNum type="arabicParenR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لایه محیط فیزیکی</a:t>
            </a:r>
            <a:r>
              <a:rPr lang="en-US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521208" indent="-457200" algn="just">
              <a:buFont typeface="+mj-lt"/>
              <a:buAutoNum type="arabicParenR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لایه برنامه </a:t>
            </a: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کاربردی </a:t>
            </a:r>
          </a:p>
          <a:p>
            <a:pPr marL="521208" indent="-457200" algn="just">
              <a:buFont typeface="+mj-lt"/>
              <a:buAutoNum type="arabicParenR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لایه </a:t>
            </a: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پلتفرم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اتصال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9665" y="2039619"/>
            <a:ext cx="4229735" cy="4460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15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سازی پردازش جریان داده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ساز و مدیر </a:t>
            </a:r>
            <a:r>
              <a:rPr lang="en-US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DSPM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350" y="2308033"/>
            <a:ext cx="5600700" cy="4105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86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2531327" y="1064388"/>
            <a:ext cx="6538039" cy="673450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ارتباط بين </a:t>
            </a:r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DSPM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ها در مدل هاي اينترنت اشياء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IOTEM</a:t>
            </a:r>
            <a:endParaRPr lang="fa-IR" sz="1800" dirty="0">
              <a:ln w="0"/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رويكرد خودكار</a:t>
            </a:r>
          </a:p>
          <a:p>
            <a:pPr algn="just"/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استفاده از الگوریتم‌های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ابتکاری، مانند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الگوریتم‌هایی که توسط 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V.M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. 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Lo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ارائه شده</a:t>
            </a:r>
            <a:endParaRPr lang="en-US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/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الگوریتم برای حل مسئله قرارگیری اپراتور 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DSPM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: روش حریصانه و عقبگرد</a:t>
            </a:r>
          </a:p>
          <a:p>
            <a:pPr algn="just"/>
            <a:endParaRPr lang="fa-IR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رويكرد دستي</a:t>
            </a:r>
          </a:p>
          <a:p>
            <a:pPr algn="just">
              <a:spcBef>
                <a:spcPts val="0"/>
              </a:spcBef>
            </a:pPr>
            <a:r>
              <a:rPr lang="fa-IR" sz="2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طرح نگاشت به صورت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دستی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توسط تحلیلگران دامنه ایجاد می شود </a:t>
            </a:r>
            <a:endParaRPr lang="fa-IR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>
              <a:spcBef>
                <a:spcPts val="0"/>
              </a:spcBef>
            </a:pP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 استاندارد از 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TOSCA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برای ایجاد نقشه های نگاشت به صورت دستی </a:t>
            </a:r>
            <a:endParaRPr lang="fa-IR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950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4343401" y="1064387"/>
            <a:ext cx="47259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استقرار اپراتورها در محیط های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endParaRPr lang="fa-IR" sz="1800" dirty="0">
              <a:ln w="0"/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رويكرد خودكار</a:t>
            </a:r>
          </a:p>
          <a:p>
            <a:pPr algn="just"/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نمايش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که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اپراتورهای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یک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DSPM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را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به اشیاء</a:t>
            </a:r>
            <a:r>
              <a:rPr lang="en-US" sz="1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مدل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اختصاص می دهد</a:t>
            </a:r>
          </a:p>
          <a:p>
            <a:pPr algn="just"/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با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استفاده از موتور استقرار مبتنی بر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TOSCA 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بنام</a:t>
            </a:r>
            <a:r>
              <a:rPr lang="en-US" sz="1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OpenTOSCA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endParaRPr lang="en-US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/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شش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حالت استقرار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: پیکربندی نشده، پیکربندی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،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شروع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شده،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منتشر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شده،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متوقف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شده،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پایان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یافته</a:t>
            </a:r>
            <a:endParaRPr lang="fa-IR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استقرار </a:t>
            </a: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 مبتنی بر </a:t>
            </a:r>
            <a:r>
              <a:rPr lang="en-US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TOSCA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/>
            <a:r>
              <a:rPr lang="fa-IR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پیکربندی، نصب، شروع، انتشار، لغو انتشار، توقف و خاتمه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رویکرد استقرار نیمه اتوماتیک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/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استفاده از وظايف انساني بر اساس مشخصات 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OASIS WS-</a:t>
            </a:r>
            <a:r>
              <a:rPr lang="en-US" sz="1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HumanTask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endParaRPr lang="fa-IR" sz="1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22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3733801" y="1064387"/>
            <a:ext cx="53355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جزئيات معماری و پیاده سازی مدیر استقرار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بخش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Deployment manager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ابزاری برای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استقرار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اپراتورها بر روي اشياء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بخش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Deployment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instance manager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برای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دریافت مداوم مقادیر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OpenTOSCA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1543050" y="3085105"/>
            <a:ext cx="6591300" cy="35474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32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نظارت بر </a:t>
            </a:r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DSPM</a:t>
            </a:r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های مستقر شده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نظارت با استفاده از تکنیک‌های پردازش رویداد پیچیده </a:t>
            </a:r>
            <a:r>
              <a:rPr lang="en-US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(CEP)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سازی تشخیص اختلال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اجرای تشخیص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اختلال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2438400"/>
            <a:ext cx="2584735" cy="38097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549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3124201" y="1064387"/>
            <a:ext cx="59451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جزئيات معماری و پیاده سازی تشخیص اختلال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6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مدل‌سازی اختلال‌هایی </a:t>
            </a:r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توسط </a:t>
            </a:r>
            <a:r>
              <a:rPr lang="fa-IR" sz="16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متخصصان حوزه در ابزار مدل‌سازی اختلال بخش </a:t>
            </a:r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انجام می‌شود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6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داده های نظارتی به رویدادهای </a:t>
            </a:r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ورودی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CEP</a:t>
            </a:r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تبدیل </a:t>
            </a:r>
            <a:r>
              <a:rPr lang="fa-IR" sz="16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شده و به </a:t>
            </a:r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موتور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CEP </a:t>
            </a:r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ارسال </a:t>
            </a:r>
            <a:r>
              <a:rPr lang="fa-IR" sz="16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می </a:t>
            </a:r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شوند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6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اعلان‌های مربوط به اختلالات </a:t>
            </a:r>
            <a:endParaRPr lang="fa-IR" sz="16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/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به </a:t>
            </a:r>
            <a:r>
              <a:rPr lang="fa-IR" sz="16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داشبورد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MBP </a:t>
            </a:r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ارسال مي شود </a:t>
            </a:r>
            <a:endParaRPr lang="en-US" sz="16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736995"/>
            <a:ext cx="6019800" cy="37628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23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ارزيابي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3590" y="1676400"/>
            <a:ext cx="6754586" cy="48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</a:t>
            </a:r>
            <a:endParaRPr lang="fa-I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95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3581401" y="1064387"/>
            <a:ext cx="54879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ملاحضات بيشتر و پاسخ به سوالات تحقیق</a:t>
            </a:r>
            <a:endParaRPr lang="en-US" sz="2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هشت اصل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استاندارد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IEEE 1934-2018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:</a:t>
            </a:r>
          </a:p>
          <a:p>
            <a:pPr marL="406908" indent="-342900" algn="just">
              <a:buFont typeface="+mj-lt"/>
              <a:buAutoNum type="arabicParenR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امنیت</a:t>
            </a:r>
          </a:p>
          <a:p>
            <a:pPr marL="406908" indent="-342900" algn="just">
              <a:buFont typeface="+mj-lt"/>
              <a:buAutoNum type="arabicParenR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مقیاس پذیری</a:t>
            </a:r>
          </a:p>
          <a:p>
            <a:pPr marL="406908" indent="-342900" algn="just">
              <a:buFont typeface="+mj-lt"/>
              <a:buAutoNum type="arabicParenR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باز بودن</a:t>
            </a:r>
          </a:p>
          <a:p>
            <a:pPr marL="406908" indent="-342900" algn="just">
              <a:buFont typeface="+mj-lt"/>
              <a:buAutoNum type="arabicParenR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استقلال</a:t>
            </a:r>
          </a:p>
          <a:p>
            <a:pPr marL="406908" indent="-342900" algn="just">
              <a:buFont typeface="+mj-lt"/>
              <a:buAutoNum type="arabicParenR"/>
            </a:pPr>
            <a:r>
              <a:rPr lang="en-SG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RAS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: (قابلیت اطمینان - در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دسترس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بودن - قابلیت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سرویس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دهی)</a:t>
            </a:r>
          </a:p>
          <a:p>
            <a:pPr marL="406908" indent="-342900" algn="just">
              <a:buFont typeface="+mj-lt"/>
              <a:buAutoNum type="arabicParenR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چابکی</a:t>
            </a:r>
          </a:p>
          <a:p>
            <a:pPr marL="406908" indent="-342900" algn="just">
              <a:buFont typeface="+mj-lt"/>
              <a:buAutoNum type="arabicParenR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سلسله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مراتب </a:t>
            </a:r>
            <a:endParaRPr lang="fa-IR" sz="18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+mj-lt"/>
              <a:buAutoNum type="arabicParenR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قابلیت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برنامه ریزی</a:t>
            </a:r>
            <a:endParaRPr lang="en-US" sz="1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219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03347AF-DE76-4502-9835-68153ECAE5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6A787AD-F76D-4189-A016-050512CE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447800"/>
            <a:ext cx="5951220" cy="4175887"/>
          </a:xfrm>
        </p:spPr>
        <p:txBody>
          <a:bodyPr>
            <a:normAutofit/>
          </a:bodyPr>
          <a:lstStyle/>
          <a:p>
            <a:r>
              <a:rPr lang="fa-IR" dirty="0"/>
              <a:t>فهرست</a:t>
            </a:r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اول </a:t>
            </a:r>
            <a:r>
              <a:rPr lang="fa-IR" dirty="0" smtClean="0"/>
              <a:t>: مقدمه و طرح مسئله</a:t>
            </a:r>
            <a:endParaRPr lang="en-US" dirty="0"/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bg1"/>
                </a:solidFill>
              </a:rPr>
              <a:t>فصل </a:t>
            </a:r>
            <a:r>
              <a:rPr lang="fa-IR" dirty="0" smtClean="0">
                <a:solidFill>
                  <a:schemeClr val="bg1"/>
                </a:solidFill>
              </a:rPr>
              <a:t>دوم</a:t>
            </a:r>
            <a:r>
              <a:rPr lang="fa-IR" dirty="0" smtClean="0"/>
              <a:t> </a:t>
            </a:r>
            <a:r>
              <a:rPr lang="fa-IR" dirty="0"/>
              <a:t>: ادبيات تحقیق و پيش زمينه</a:t>
            </a:r>
            <a:endParaRPr lang="fa-IR" dirty="0" smtClean="0"/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سوم</a:t>
            </a:r>
            <a:r>
              <a:rPr lang="fa-IR" dirty="0" smtClean="0"/>
              <a:t> </a:t>
            </a:r>
            <a:r>
              <a:rPr lang="fa-IR" dirty="0"/>
              <a:t>: پیشینه تحقیق</a:t>
            </a:r>
            <a:endParaRPr lang="en-US" dirty="0" smtClean="0"/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چهارم</a:t>
            </a:r>
            <a:r>
              <a:rPr lang="fa-IR" dirty="0" smtClean="0"/>
              <a:t> </a:t>
            </a:r>
            <a:r>
              <a:rPr lang="fa-IR" dirty="0"/>
              <a:t>: تجزیه و تحلیل موضوع </a:t>
            </a:r>
            <a:r>
              <a:rPr lang="fa-IR" dirty="0" smtClean="0"/>
              <a:t>انتخابی</a:t>
            </a:r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پنجم</a:t>
            </a:r>
            <a:r>
              <a:rPr lang="fa-IR" dirty="0" smtClean="0"/>
              <a:t> </a:t>
            </a:r>
            <a:r>
              <a:rPr lang="fa-IR" dirty="0"/>
              <a:t>: جمع‌بندی و </a:t>
            </a:r>
            <a:r>
              <a:rPr lang="fa-IR" dirty="0" smtClean="0"/>
              <a:t>پیشنهادها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E097B0-34C9-48AE-B96C-AC8EBD1406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143000"/>
            <a:ext cx="2088797" cy="20887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CB02CB-1454-4C30-8942-0723AC0E202A}"/>
              </a:ext>
            </a:extLst>
          </p:cNvPr>
          <p:cNvSpPr txBox="1"/>
          <p:nvPr/>
        </p:nvSpPr>
        <p:spPr>
          <a:xfrm>
            <a:off x="152400" y="3231797"/>
            <a:ext cx="208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solidFill>
                  <a:schemeClr val="bg2"/>
                </a:solidFill>
                <a:cs typeface="B Titr" panose="00000700000000000000" pitchFamily="2" charset="-78"/>
              </a:rPr>
              <a:t>تعداد صفحات </a:t>
            </a:r>
            <a:r>
              <a:rPr lang="fa-IR">
                <a:solidFill>
                  <a:schemeClr val="bg2"/>
                </a:solidFill>
                <a:cs typeface="B Titr" panose="00000700000000000000" pitchFamily="2" charset="-78"/>
              </a:rPr>
              <a:t>: </a:t>
            </a:r>
            <a:r>
              <a:rPr lang="fa-IR" smtClean="0">
                <a:solidFill>
                  <a:schemeClr val="bg2"/>
                </a:solidFill>
                <a:cs typeface="B Titr" panose="00000700000000000000" pitchFamily="2" charset="-78"/>
              </a:rPr>
              <a:t>22</a:t>
            </a:r>
            <a:endParaRPr lang="en-US" dirty="0">
              <a:solidFill>
                <a:schemeClr val="bg2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66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3581401" y="1064387"/>
            <a:ext cx="54879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ملاحضات بيشتر و پاسخ به سوالات تحقیق</a:t>
            </a:r>
            <a:endParaRPr lang="en-US" sz="2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algn="just"/>
            <a:r>
              <a:rPr lang="fa-IR" sz="2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سوالات تحقيق :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چگونه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بايد پردازش مناسب براي انواع جريان داده در محيط 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800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را تشخيص داد؟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چگونه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مي توان اپراتورهاي پردازش جريان داده را در محيط هاي ناهمگن و پويا اجرا كرد؟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چگونه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مي توان مدل مناسب در محيط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را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طراحي، اجرا و كارائي اين مدل را تضمين كرد؟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endParaRPr lang="en-US" sz="1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502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چهارم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189507" y="3298815"/>
            <a:ext cx="8497293" cy="968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>
                <a:solidFill>
                  <a:schemeClr val="accent6">
                    <a:lumMod val="50000"/>
                  </a:schemeClr>
                </a:solidFill>
              </a:rPr>
              <a:t>جمع‌بندی و پیشنهادها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1087800"/>
            <a:ext cx="2876550" cy="226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918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جمع‌بندی و پیشنهادها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مقدمه	</a:t>
            </a:r>
            <a:endParaRPr lang="fa-IR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نتایج حاصل از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تحقیق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بررسی معایب پایان‌نامه مورد بررسی و بیان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پیشنهاد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ارائه ایده برای پایان‌نامه‌های جدید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تکمیلی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جمع‌بندی و نتیجه‌گیری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1087800"/>
            <a:ext cx="1618488" cy="127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425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57C57D-9BE8-43B5-A97D-E73655A33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09" y="3679823"/>
            <a:ext cx="5326856" cy="1425577"/>
          </a:xfrm>
        </p:spPr>
        <p:txBody>
          <a:bodyPr/>
          <a:lstStyle/>
          <a:p>
            <a:r>
              <a:rPr lang="fa-IR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2060"/>
                </a:solidFill>
              </a:rPr>
              <a:t>با تشکر از توجه شما</a:t>
            </a:r>
            <a:endParaRPr lang="en-US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4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اول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1371600" y="3298815"/>
            <a:ext cx="6973293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 smtClean="0">
                <a:solidFill>
                  <a:schemeClr val="accent6">
                    <a:lumMod val="50000"/>
                  </a:schemeClr>
                </a:solidFill>
              </a:rPr>
              <a:t>مقدمه و طرح مسئله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2" name="Picture 4" descr="Introduction - Graphic Design | Transparent PNG Download #1722907 - Vip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2435225" cy="213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87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مقدمه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752600"/>
            <a:ext cx="63246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تعريف مسئله و بيان سؤال‌های اصلي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ضرورت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تحقیق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اهداف 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فرضيات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كاربردهاي 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روش و مراحل انجام تحقیق</a:t>
            </a:r>
            <a:endParaRPr lang="fa-IR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سازمان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و ساختار پایان نامه مورد </a:t>
            </a: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بررسی</a:t>
            </a:r>
            <a:endParaRPr lang="en-US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4" descr="Introduction - Graphic Design | Transparent PNG Download #1722907 - Vip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1512084" cy="132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10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دوم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914400" y="3298815"/>
            <a:ext cx="7430493" cy="968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>
                <a:solidFill>
                  <a:schemeClr val="accent6">
                    <a:lumMod val="50000"/>
                  </a:schemeClr>
                </a:solidFill>
              </a:rPr>
              <a:t>ادبيات تحقیق و پيش زمينه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8" y="1447799"/>
            <a:ext cx="2295612" cy="18188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4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ادبيات تحقیق و پيش زمينه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 fontScale="92500" lnSpcReduction="20000"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تعاريف پس </a:t>
            </a:r>
            <a:r>
              <a:rPr lang="fa-IR" b="1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زمینه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اينترنت اشياء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پردازش جريان داده و داده پيچيده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مشكل قراردادن اپراتورها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تكنولوژي 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TOSCA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تعيين </a:t>
            </a:r>
            <a:r>
              <a:rPr lang="en-US" sz="21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IoTEM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قابليت هاي اشياء و ارتباطات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تعریف 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DSPM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اپراتورهای پردازش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زبان توضيح براي اينترنت اشياء 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Topic Description Language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تعریف 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MBP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" y="1204439"/>
            <a:ext cx="1653603" cy="1310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332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ادبيات تحقیق و پيش زمينه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پیشینه </a:t>
            </a:r>
            <a:r>
              <a:rPr lang="fa-IR" b="1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تحقیق</a:t>
            </a:r>
            <a:endParaRPr lang="fa-IR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پیشینه </a:t>
            </a: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مربوط به سال‌های اخیر  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هاي اينترنت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 در محيط اينترنت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اپراتورها در محيط اينترنت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نظارت بر عمليات ها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" y="1204439"/>
            <a:ext cx="1653603" cy="1310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96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سوم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189507" y="3298815"/>
            <a:ext cx="8497293" cy="968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>
                <a:solidFill>
                  <a:schemeClr val="accent6">
                    <a:lumMod val="50000"/>
                  </a:schemeClr>
                </a:solidFill>
              </a:rPr>
              <a:t>تجزیه و تحلیل موضوع انتخابی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19200"/>
            <a:ext cx="3837989" cy="20796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14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تجزیه و تحلیل موضوع انتخابی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 lnSpcReduction="10000"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محيط اينترنت اشياء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معماري كلي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سازی پردازش جریان داده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ارتباط بين </a:t>
            </a:r>
            <a:r>
              <a:rPr lang="en-US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DSPM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ها در مدل هاي اينترنت اشياء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IOTEM</a:t>
            </a:r>
            <a:endParaRPr lang="fa-IR" sz="1600" dirty="0" smtClean="0">
              <a:ln w="0"/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استقرار اپراتورها در محیط های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endParaRPr lang="fa-IR" sz="1600" dirty="0" smtClean="0">
              <a:ln w="0"/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جزئيات معماری و پیاده سازی مدیر استقرار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نظارت بر </a:t>
            </a:r>
            <a:r>
              <a:rPr lang="en-US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DSPM</a:t>
            </a:r>
            <a:r>
              <a:rPr lang="en-US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های مستقر شده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جزئيات معماری و پیاده سازی تشخیص اختلال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ارزيابي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ملاحضات بيشتر و پاسخ به سوالات تحقیق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21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FC08F76E-5617-4473-8C59-821B26C2E25B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=\nN{CDE45690-4690-460D-99AD-5C7A12CB6682}&quot;,&quot;C:\\Users\\MKV\\Desktop\\فصل 1 پایگاه داده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1"/>
  <p:tag name="ISPRING_FIRST_PUBLISH" val="1"/>
  <p:tag name="ISPRING_UUID" val="{4B1DB4FC-37A5-4E0E-8E34-512E734129AF}"/>
  <p:tag name="ISPRING_RESOURCE_FOLDER" val="C:\Users\MKV\Desktop\فصل 1 پایگاه داده\1\"/>
  <p:tag name="ISPRING_PRESENTATION_PATH" val="C:\Users\MKV\Desktop\فصل 1 پایگاه داده\1.pptx"/>
  <p:tag name="ISPRING_PROJECT_VERSION" val="9.3"/>
  <p:tag name="ISPRING_PROJECT_FOLDER_UPDATED" val="1"/>
  <p:tag name="ISPRING_SCREEN_RECS_UPDATED" val="C:\Users\MKV\Desktop\فصل 1 پایگاه داده\1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099F307-5651-441F-A4A0-933F6788782D}:25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8A528A1-B38A-4972-8838-CCCE4A461F72}:30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3672</TotalTime>
  <Words>749</Words>
  <Application>Microsoft Office PowerPoint</Application>
  <PresentationFormat>On-screen Show (4:3)</PresentationFormat>
  <Paragraphs>170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B Kourosh</vt:lpstr>
      <vt:lpstr>B Nazanin</vt:lpstr>
      <vt:lpstr>B Titr</vt:lpstr>
      <vt:lpstr>Badr</vt:lpstr>
      <vt:lpstr>Calibri</vt:lpstr>
      <vt:lpstr>Segoe UI</vt:lpstr>
      <vt:lpstr>Tahoma</vt:lpstr>
      <vt:lpstr>Wingdings</vt:lpstr>
      <vt:lpstr>Wingdings 2</vt:lpstr>
      <vt:lpstr>Verve</vt:lpstr>
      <vt:lpstr>گزارش سمينار رویکرد مبتنی بر مدل برای پردازش داده ها  در بستر اينترنت اشياء IoT</vt:lpstr>
      <vt:lpstr>PowerPoint Presentation</vt:lpstr>
      <vt:lpstr>فصل اول</vt:lpstr>
      <vt:lpstr>PowerPoint Presentation</vt:lpstr>
      <vt:lpstr>فصل دوم</vt:lpstr>
      <vt:lpstr>PowerPoint Presentation</vt:lpstr>
      <vt:lpstr>PowerPoint Presentation</vt:lpstr>
      <vt:lpstr>فصل سوم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فصل چهارم</vt:lpstr>
      <vt:lpstr>PowerPoint Presentation</vt:lpstr>
      <vt:lpstr>با تشکر از توجه شما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Mohsen Karzari</dc:creator>
  <cp:lastModifiedBy>majid lotfi</cp:lastModifiedBy>
  <cp:revision>589</cp:revision>
  <dcterms:created xsi:type="dcterms:W3CDTF">2021-04-09T19:15:42Z</dcterms:created>
  <dcterms:modified xsi:type="dcterms:W3CDTF">2022-06-06T16:57:33Z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