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3" r:id="rId6"/>
    <p:sldId id="304" r:id="rId7"/>
    <p:sldId id="259" r:id="rId8"/>
    <p:sldId id="305" r:id="rId9"/>
    <p:sldId id="306" r:id="rId10"/>
    <p:sldId id="307" r:id="rId11"/>
    <p:sldId id="308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10" r:id="rId24"/>
    <p:sldId id="311" r:id="rId25"/>
    <p:sldId id="302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66" d="100"/>
          <a:sy n="66" d="100"/>
        </p:scale>
        <p:origin x="11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5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4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9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oT Services – Inspire Corporation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CEAEB"/>
              </a:clrFrom>
              <a:clrTo>
                <a:srgbClr val="ECEA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998131" cy="32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770D99E-2869-438B-B483-1F6CCD5437EE}"/>
              </a:ext>
            </a:extLst>
          </p:cNvPr>
          <p:cNvGrpSpPr/>
          <p:nvPr userDrawn="1"/>
        </p:nvGrpSpPr>
        <p:grpSpPr>
          <a:xfrm flipH="1">
            <a:off x="5029199" y="-10825"/>
            <a:ext cx="4114801" cy="6868825"/>
            <a:chOff x="-1" y="-10825"/>
            <a:chExt cx="41148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609" y="1133040"/>
            <a:ext cx="5326856" cy="1425577"/>
          </a:xfrm>
          <a:prstGeom prst="rect">
            <a:avLst/>
          </a:prstGeom>
        </p:spPr>
        <p:txBody>
          <a:bodyPr anchor="b"/>
          <a:lstStyle>
            <a:lvl1pPr algn="r" rtl="1">
              <a:defRPr sz="4500" b="1">
                <a:solidFill>
                  <a:schemeClr val="bg2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0409" y="3928372"/>
            <a:ext cx="3879056" cy="1234575"/>
          </a:xfrm>
          <a:noFill/>
        </p:spPr>
        <p:txBody>
          <a:bodyPr/>
          <a:lstStyle>
            <a:lvl1pPr marL="0" marR="36576" indent="0" algn="r" rtl="1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cs typeface="B Titr" panose="000007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62607" y="6324600"/>
            <a:ext cx="5326857" cy="365125"/>
          </a:xfrm>
          <a:prstGeom prst="rect">
            <a:avLst/>
          </a:prstGeom>
        </p:spPr>
        <p:txBody>
          <a:bodyPr tIns="0" bIns="0" anchor="t"/>
          <a:lstStyle>
            <a:lvl1pPr algn="r" rtl="1">
              <a:defRPr sz="1000">
                <a:cs typeface="B Titr" panose="000007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2609" y="5884916"/>
            <a:ext cx="5326856" cy="365125"/>
          </a:xfrm>
          <a:prstGeom prst="rect">
            <a:avLst/>
          </a:prstGeom>
        </p:spPr>
        <p:txBody>
          <a:bodyPr tIns="0" bIns="0" anchor="b"/>
          <a:lstStyle>
            <a:lvl1pPr algn="r" rtl="1">
              <a:defRPr sz="1100">
                <a:cs typeface="B Titr" panose="00000700000000000000" pitchFamily="2" charset="-78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1pPr>
            <a:lvl2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2pPr>
            <a:lvl3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3pPr>
            <a:lvl4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4pPr>
            <a:lvl5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80048"/>
            <a:ext cx="502920" cy="301752"/>
          </a:xfrm>
        </p:spPr>
        <p:txBody>
          <a:bodyPr/>
          <a:lstStyle>
            <a:lvl1pPr algn="r"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BB0C64-AD16-4270-8323-3B986F4CAD10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655"/>
            <a:ext cx="8146773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>
                <a:cs typeface="B Titr" panose="00000700000000000000" pitchFamily="2" charset="-78"/>
              </a:defRPr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9BCFD6-0FEA-470B-8D1B-2003D04546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387" y="6492323"/>
            <a:ext cx="502920" cy="301752"/>
          </a:xfrm>
        </p:spPr>
        <p:txBody>
          <a:bodyPr/>
          <a:lstStyle>
            <a:lvl1pPr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  <a:prstGeom prst="rect">
            <a:avLst/>
          </a:prstGeo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cs typeface="B Titr" panose="00000700000000000000" pitchFamily="2" charset="-78"/>
              </a:defRPr>
            </a:lvl1pPr>
            <a:lvl2pPr>
              <a:buNone/>
              <a:defRPr sz="1200">
                <a:cs typeface="B Titr" panose="00000700000000000000" pitchFamily="2" charset="-78"/>
              </a:defRPr>
            </a:lvl2pPr>
            <a:lvl3pPr>
              <a:buNone/>
              <a:defRPr sz="1000">
                <a:cs typeface="B Titr" panose="00000700000000000000" pitchFamily="2" charset="-78"/>
              </a:defRPr>
            </a:lvl3pPr>
            <a:lvl4pPr>
              <a:buNone/>
              <a:defRPr sz="900">
                <a:cs typeface="B Titr" panose="00000700000000000000" pitchFamily="2" charset="-78"/>
              </a:defRPr>
            </a:lvl4pPr>
            <a:lvl5pPr>
              <a:buNone/>
              <a:defRPr sz="9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cs typeface="B Titr" panose="00000700000000000000" pitchFamily="2" charset="-78"/>
              </a:defRPr>
            </a:lvl1pPr>
            <a:lvl2pPr>
              <a:defRPr sz="2400">
                <a:cs typeface="B Titr" panose="00000700000000000000" pitchFamily="2" charset="-78"/>
              </a:defRPr>
            </a:lvl2pPr>
            <a:lvl3pPr>
              <a:defRPr sz="2000">
                <a:cs typeface="B Titr" panose="00000700000000000000" pitchFamily="2" charset="-78"/>
              </a:defRPr>
            </a:lvl3pPr>
            <a:lvl4pPr>
              <a:defRPr sz="1800">
                <a:cs typeface="B Titr" panose="00000700000000000000" pitchFamily="2" charset="-78"/>
              </a:defRPr>
            </a:lvl4pPr>
            <a:lvl5pPr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77000"/>
            <a:ext cx="502920" cy="301752"/>
          </a:xfrm>
        </p:spPr>
        <p:txBody>
          <a:bodyPr/>
          <a:lstStyle>
            <a:lvl1pPr>
              <a:defRPr sz="1200"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0.sv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57101"/>
            <a:ext cx="8229600" cy="48817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8258514" y="5307178"/>
            <a:ext cx="1248459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8258514" y="4777502"/>
            <a:ext cx="1248458" cy="15703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03973" y="649984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rtl="1">
              <a:defRPr sz="1400" b="1" i="0" cap="none" normalizeH="0" baseline="0">
                <a:solidFill>
                  <a:schemeClr val="bg2"/>
                </a:solidFill>
                <a:latin typeface="Badr" panose="02000500000000000000" pitchFamily="2" charset="-78"/>
                <a:ea typeface="Tahoma" panose="020B0604030504040204" pitchFamily="34" charset="0"/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</a:t>
            </a:r>
            <a:r>
              <a:rPr lang="fa-IR" sz="3000" baseline="0" dirty="0" smtClean="0">
                <a:cs typeface="B Titr" panose="00000700000000000000" pitchFamily="2" charset="-78"/>
              </a:rPr>
              <a:t>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FF6DDB-A06E-4930-8214-DCBB47A399D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2851BF9-D8D7-4D39-99D6-6ADB37445A93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xmlns="" id="{05DC98D5-D807-466C-9222-516E0DCFE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B27FD9EB-99CD-4D90-8A0C-7912F994E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3">
            <a:extLst>
              <a:ext uri="{FF2B5EF4-FFF2-40B4-BE49-F238E27FC236}">
                <a16:creationId xmlns:a16="http://schemas.microsoft.com/office/drawing/2014/main" xmlns="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0" y="37628"/>
            <a:ext cx="388620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Kourosh" panose="000004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Kourosh" panose="00000400000000000000" pitchFamily="2" charset="-78"/>
              </a:rPr>
              <a:t>IoT</a:t>
            </a:r>
            <a:endParaRPr lang="en-US" sz="2400" dirty="0">
              <a:cs typeface="B Kourosh" panose="00000400000000000000" pitchFamily="2" charset="-7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82880" algn="r" rtl="1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B Titr" panose="00000700000000000000" pitchFamily="2" charset="-78"/>
        </a:defRPr>
      </a:lvl1pPr>
    </p:titleStyle>
    <p:bodyStyle>
      <a:lvl1pPr marL="448056" indent="-384048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1pPr>
      <a:lvl2pPr marL="822960" indent="-28575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2pPr>
      <a:lvl3pPr marL="1106424" indent="-22860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3pPr>
      <a:lvl4pPr marL="13716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4pPr>
      <a:lvl5pPr marL="16002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DA835-FDD7-479B-B9C4-2B54D983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4495801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گزارش سمينار</a:t>
            </a:r>
            <a: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رویکرد مبتنی بر مدل برای پردازش داده ها </a:t>
            </a: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در </a:t>
            </a: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بستر اينترنت اشياء </a:t>
            </a:r>
            <a:r>
              <a:rPr lang="en-US" sz="1400" dirty="0" err="1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IoT</a:t>
            </a:r>
            <a:endParaRPr lang="en-US" dirty="0">
              <a:ln w="12700" cap="rnd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1CB0E0-0553-4F76-B893-A9CC81A9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" y="3962400"/>
            <a:ext cx="4495802" cy="28194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60000"/>
              </a:lnSpc>
            </a:pPr>
            <a:r>
              <a:rPr lang="fa-IR" dirty="0"/>
              <a:t>استاد : دکتر سید علی رضوی ابراهیمی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دانشجوی ارشد: مجيد لطفي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دانشگاه پیام نور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دانشکده فنی مهندسی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گروه مهندسی کامپیوتر و فناوری اطلاعات</a:t>
            </a:r>
          </a:p>
          <a:p>
            <a:pPr algn="ctr">
              <a:lnSpc>
                <a:spcPct val="160000"/>
              </a:lnSpc>
            </a:pPr>
            <a:r>
              <a:rPr lang="fa-IR" dirty="0" smtClean="0"/>
              <a:t>پاييز 1400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914400"/>
            <a:ext cx="4163006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285999"/>
          </a:xfrm>
        </p:spPr>
        <p:txBody>
          <a:bodyPr>
            <a:normAutofit lnSpcReduction="10000"/>
          </a:bodyPr>
          <a:lstStyle/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پیشرفت مستمر در فناوری‌های حسگر و شبکه،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محیطی شامل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چند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دستگاه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رويكردهاي جاري : 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IEEE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1451  ,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ARM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-Lite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MC</a:t>
            </a: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Nexus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oneM2M  ,  OPC-UA  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SenML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SensorML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,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homeML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>
              <a:tabLst>
                <a:tab pos="6459538" algn="l"/>
              </a:tabLst>
            </a:pP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SSN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, 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TDLIoT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,  </a:t>
            </a:r>
            <a:r>
              <a:rPr lang="en-US" sz="18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Vorto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-O  , </a:t>
            </a:r>
          </a:p>
          <a:p>
            <a:pPr marL="406908" indent="-342900">
              <a:buFont typeface="Wingdings" panose="05000000000000000000" pitchFamily="2" charset="2"/>
              <a:buChar char="q"/>
              <a:tabLst>
                <a:tab pos="6459538" algn="l"/>
              </a:tabLst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معيارهاي مقايسه مدل ها : تكامل - سلسله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مراتبي - دسترس بودن - پياده سازي - موقعيت جغرافيايي</a:t>
            </a:r>
          </a:p>
          <a:p>
            <a:pPr>
              <a:tabLst>
                <a:tab pos="6459538" algn="l"/>
              </a:tabLst>
            </a:pP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886200"/>
            <a:ext cx="3048000" cy="2659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900" y="3886201"/>
            <a:ext cx="3467100" cy="2613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23622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سه لایه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محیط فیزیکی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برنامه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کاربردی </a:t>
            </a:r>
          </a:p>
          <a:p>
            <a:pPr marL="521208" indent="-457200" algn="just">
              <a:buFont typeface="+mj-lt"/>
              <a:buAutoNum type="arabicParenR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لایه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پلتفرم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اتصال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65" y="2039619"/>
            <a:ext cx="4229735" cy="4460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 و مدیر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50" y="2308033"/>
            <a:ext cx="5600700" cy="4105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6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2531327" y="1064388"/>
            <a:ext cx="6538039" cy="67345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الگوریتم‌های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ابتکاری، مانند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الگوریتم‌هایی که توسط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V.M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Lo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ارائه شده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الگوریتم برای حل مسئله قرارگیری اپراتور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: روش حریصانه و عقبگرد</a:t>
            </a:r>
          </a:p>
          <a:p>
            <a:pPr algn="just"/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دستي</a:t>
            </a:r>
          </a:p>
          <a:p>
            <a:pPr algn="just">
              <a:spcBef>
                <a:spcPts val="0"/>
              </a:spcBef>
            </a:pPr>
            <a:r>
              <a:rPr lang="fa-IR" sz="2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طرح نگاشت به صورت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دستی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توسط تحلیلگران دامنه ایجاد می شود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>
              <a:spcBef>
                <a:spcPts val="0"/>
              </a:spcBef>
            </a:pP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 استاندارد از 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ایجاد نقشه های نگاشت به صورت دستی 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5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4343401" y="1064387"/>
            <a:ext cx="4725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رويكرد خودكار</a:t>
            </a: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نمايش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که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یک</a:t>
            </a:r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را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به اشیاء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مدل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اختصاص می دهد</a:t>
            </a: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با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استفاده از موتور استقرار مبتنی بر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بنام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en-US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شش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حالت استقرار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: پیکربندی نشده، پیکربندی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شروع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منتشر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متوقف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شده، </a:t>
            </a:r>
            <a:r>
              <a:rPr lang="fa-IR" sz="1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پایان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یافته</a:t>
            </a:r>
            <a:endParaRPr lang="fa-IR" sz="18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 مبتنی بر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</a:t>
            </a:r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پیکربندی، نصب، شروع، انتشار، لغو انتشار، توقف و خاتمه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رویکرد استقرار نیمه اتوماتیک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algn="just"/>
            <a:r>
              <a:rPr lang="fa-IR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   استفاده از وظايف انساني بر اساس مشخصات 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OASIS WS-</a:t>
            </a:r>
            <a:r>
              <a:rPr lang="en-US" sz="1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HumanTask</a:t>
            </a:r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fa-IR" sz="1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22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733801" y="1064387"/>
            <a:ext cx="53355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Deployment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ابزاری 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بر روي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بخش</a:t>
            </a:r>
            <a:r>
              <a:rPr lang="en-US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Deployment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instance manager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برای </a:t>
            </a:r>
            <a:r>
              <a:rPr lang="fa-IR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دریافت مداوم مقادیر </a:t>
            </a:r>
            <a:r>
              <a:rPr lang="fa-IR" sz="1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en-US" sz="1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OpenTOSCA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endParaRPr lang="en-US" sz="1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43050" y="3085105"/>
            <a:ext cx="6591300" cy="3547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با استفاده از تکنیک‌های پردازش رویداد پیچیده </a:t>
            </a:r>
            <a:r>
              <a:rPr lang="en-US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(CEP)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تشخیص اختلال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اجرای تشخیص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2438400"/>
            <a:ext cx="2584735" cy="3809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4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124201" y="1064387"/>
            <a:ext cx="59451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3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9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1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03347AF-DE76-4502-9835-68153ECAE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A787AD-F76D-4189-A016-050512CE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5951220" cy="4175887"/>
          </a:xfrm>
        </p:spPr>
        <p:txBody>
          <a:bodyPr>
            <a:normAutofit/>
          </a:bodyPr>
          <a:lstStyle/>
          <a:p>
            <a:r>
              <a:rPr lang="fa-IR" dirty="0"/>
              <a:t>فهرست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اول </a:t>
            </a:r>
            <a:r>
              <a:rPr lang="fa-IR" dirty="0" smtClean="0"/>
              <a:t>: مقدمه و طرح مسئله</a:t>
            </a:r>
            <a:endParaRPr lang="en-US" dirty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دوم</a:t>
            </a:r>
            <a:r>
              <a:rPr lang="fa-IR" dirty="0" smtClean="0"/>
              <a:t> </a:t>
            </a:r>
            <a:r>
              <a:rPr lang="fa-IR" dirty="0"/>
              <a:t>: ادبيات تحقیق و پيش زمينه</a:t>
            </a:r>
            <a:endParaRPr lang="fa-IR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سوم</a:t>
            </a:r>
            <a:r>
              <a:rPr lang="fa-IR" dirty="0" smtClean="0"/>
              <a:t> </a:t>
            </a:r>
            <a:r>
              <a:rPr lang="fa-IR" dirty="0"/>
              <a:t>: پیشینه تحقیق</a:t>
            </a:r>
            <a:endParaRPr lang="en-US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چهارم</a:t>
            </a:r>
            <a:r>
              <a:rPr lang="fa-IR" dirty="0" smtClean="0"/>
              <a:t> </a:t>
            </a:r>
            <a:r>
              <a:rPr lang="fa-IR" dirty="0"/>
              <a:t>: تجزیه و تحلیل موضوع </a:t>
            </a:r>
            <a:r>
              <a:rPr lang="fa-IR" dirty="0" smtClean="0"/>
              <a:t>انتخابی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پنجم</a:t>
            </a:r>
            <a:r>
              <a:rPr lang="fa-IR" dirty="0" smtClean="0"/>
              <a:t> </a:t>
            </a:r>
            <a:r>
              <a:rPr lang="fa-IR" dirty="0"/>
              <a:t>: جمع‌بندی و </a:t>
            </a:r>
            <a:r>
              <a:rPr lang="fa-IR" dirty="0" smtClean="0"/>
              <a:t>پیشنهادها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E097B0-34C9-48AE-B96C-AC8EBD14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2088797" cy="2088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CB02CB-1454-4C30-8942-0723AC0E202A}"/>
              </a:ext>
            </a:extLst>
          </p:cNvPr>
          <p:cNvSpPr txBox="1"/>
          <p:nvPr/>
        </p:nvSpPr>
        <p:spPr>
          <a:xfrm>
            <a:off x="152400" y="3231797"/>
            <a:ext cx="20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2"/>
                </a:solidFill>
                <a:cs typeface="B Titr" panose="00000700000000000000" pitchFamily="2" charset="-78"/>
              </a:rPr>
              <a:t>تعداد صفحات </a:t>
            </a:r>
            <a:r>
              <a:rPr lang="fa-IR">
                <a:solidFill>
                  <a:schemeClr val="bg2"/>
                </a:solidFill>
                <a:cs typeface="B Titr" panose="00000700000000000000" pitchFamily="2" charset="-78"/>
              </a:rPr>
              <a:t>: </a:t>
            </a:r>
            <a:r>
              <a:rPr lang="fa-IR" smtClean="0">
                <a:solidFill>
                  <a:schemeClr val="bg2"/>
                </a:solidFill>
                <a:cs typeface="B Titr" panose="00000700000000000000" pitchFamily="2" charset="-78"/>
              </a:rPr>
              <a:t>22</a:t>
            </a:r>
            <a:endParaRPr lang="en-US" dirty="0">
              <a:solidFill>
                <a:schemeClr val="bg2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چهارم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جمع‌بندی و پیشنهادها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87800"/>
            <a:ext cx="2876550" cy="226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جمع‌بندی و پیشنهادها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مقدمه	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نتایج حاصل از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 معایب پایان‌نامه مورد بررسی و بیان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پیشنهاد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ارائه ایده برای پایان‌نامه‌های جدید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تکمیلی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جمع‌بندی و نتیجه‌گیری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087800"/>
            <a:ext cx="1618488" cy="127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2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57C57D-9BE8-43B5-A97D-E73655A3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9" y="3679823"/>
            <a:ext cx="5326856" cy="1425577"/>
          </a:xfrm>
        </p:spPr>
        <p:txBody>
          <a:bodyPr/>
          <a:lstStyle/>
          <a:p>
            <a:r>
              <a:rPr lang="fa-IR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با تشکر از توجه شما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اول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371600" y="3298815"/>
            <a:ext cx="6973293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</a:rPr>
              <a:t>مقدمه و طرح مسئله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435225" cy="213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7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63246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تعريف مسئله و بيان سؤال‌های اصلي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اهداف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فرضيات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كاربردهاي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روش و مراحل انجام تحقیق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سازمان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 ساختار پایان نامه مورد </a:t>
            </a: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1512084" cy="13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1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دوم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914400" y="3298815"/>
            <a:ext cx="74304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ادبيات تحقیق و پيش زمينه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8" y="1447799"/>
            <a:ext cx="2295612" cy="1818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تعاريف پس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زمینه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اينترنت اشياء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پردازش جريان داده و داده پيچيده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مشكل قراردادن اپراتورها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تكنولوژي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تعيين </a:t>
            </a:r>
            <a:r>
              <a:rPr lang="en-US" sz="21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IoTEM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قابليت هاي اشياء و ارتباطات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پردازش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زبان توضيح براي اينترنت اشياء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Topic Description Language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MBP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3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  <a:endParaRPr lang="fa-IR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مربوط به سال‌های اخیر 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هاي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عمليات ها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سوم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تجزیه و تحلیل موضوع انتخابی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3837989" cy="2079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4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تجزیه و تحلیل موضوع انتخابی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lnSpcReduction="1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1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08F76E-5617-4473-8C59-821B26C2E25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=\nN{CDE45690-4690-460D-99AD-5C7A12CB6682}&quot;,&quot;C:\\Users\\MKV\\Desktop\\فصل 1 پایگاه داده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1"/>
  <p:tag name="ISPRING_FIRST_PUBLISH" val="1"/>
  <p:tag name="ISPRING_UUID" val="{4B1DB4FC-37A5-4E0E-8E34-512E734129AF}"/>
  <p:tag name="ISPRING_RESOURCE_FOLDER" val="C:\Users\MKV\Desktop\فصل 1 پایگاه داده\1\"/>
  <p:tag name="ISPRING_PRESENTATION_PATH" val="C:\Users\MKV\Desktop\فصل 1 پایگاه داده\1.pptx"/>
  <p:tag name="ISPRING_PROJECT_VERSION" val="9.3"/>
  <p:tag name="ISPRING_PROJECT_FOLDER_UPDATED" val="1"/>
  <p:tag name="ISPRING_SCREEN_RECS_UPDATED" val="C:\Users\MKV\Desktop\فصل 1 پایگاه داده\1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99F307-5651-441F-A4A0-933F6788782D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A528A1-B38A-4972-8838-CCCE4A461F72}:3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3581</TotalTime>
  <Words>617</Words>
  <Application>Microsoft Office PowerPoint</Application>
  <PresentationFormat>On-screen Show (4:3)</PresentationFormat>
  <Paragraphs>152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 Kourosh</vt:lpstr>
      <vt:lpstr>B Nazanin</vt:lpstr>
      <vt:lpstr>B Titr</vt:lpstr>
      <vt:lpstr>Badr</vt:lpstr>
      <vt:lpstr>Calibri</vt:lpstr>
      <vt:lpstr>Segoe UI</vt:lpstr>
      <vt:lpstr>Tahoma</vt:lpstr>
      <vt:lpstr>Wingdings</vt:lpstr>
      <vt:lpstr>Wingdings 2</vt:lpstr>
      <vt:lpstr>Verve</vt:lpstr>
      <vt:lpstr>گزارش سمينار رویکرد مبتنی بر مدل برای پردازش داده ها  در بستر اينترنت اشياء IoT</vt:lpstr>
      <vt:lpstr>PowerPoint Presentation</vt:lpstr>
      <vt:lpstr>فصل اول</vt:lpstr>
      <vt:lpstr>PowerPoint Presentation</vt:lpstr>
      <vt:lpstr>فصل دوم</vt:lpstr>
      <vt:lpstr>PowerPoint Presentation</vt:lpstr>
      <vt:lpstr>PowerPoint Presentation</vt:lpstr>
      <vt:lpstr>فصل سوم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فصل چهارم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Mohsen Karzari</dc:creator>
  <cp:lastModifiedBy>majid lotfi</cp:lastModifiedBy>
  <cp:revision>577</cp:revision>
  <dcterms:created xsi:type="dcterms:W3CDTF">2021-04-09T19:15:42Z</dcterms:created>
  <dcterms:modified xsi:type="dcterms:W3CDTF">2022-06-03T14:19:52Z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