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3" r:id="rId6"/>
    <p:sldId id="304" r:id="rId7"/>
    <p:sldId id="259" r:id="rId8"/>
    <p:sldId id="305" r:id="rId9"/>
    <p:sldId id="306" r:id="rId10"/>
    <p:sldId id="307" r:id="rId11"/>
    <p:sldId id="308" r:id="rId12"/>
    <p:sldId id="309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10" r:id="rId24"/>
    <p:sldId id="311" r:id="rId25"/>
    <p:sldId id="302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DF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>
      <p:cViewPr varScale="1">
        <p:scale>
          <a:sx n="66" d="100"/>
          <a:sy n="66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1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1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5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1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4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1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9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2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4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6.sv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20.sv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2.sv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oT Services – Inspire Corporation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ECEAEB"/>
              </a:clrFrom>
              <a:clrTo>
                <a:srgbClr val="ECEAEB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998131" cy="326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 flipH="1">
            <a:off x="5029199" y="-10825"/>
            <a:ext cx="4114801" cy="6868825"/>
            <a:chOff x="-1" y="-10825"/>
            <a:chExt cx="4114802" cy="6515395"/>
          </a:xfrm>
        </p:grpSpPr>
        <p:pic>
          <p:nvPicPr>
            <p:cNvPr id="11" name="Graphic 10">
              <a:extLst>
                <a:ext uri="{FF2B5EF4-FFF2-40B4-BE49-F238E27FC236}">
                  <a16:creationId xmlns=""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=""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=""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2609" y="1133040"/>
            <a:ext cx="5326856" cy="1425577"/>
          </a:xfrm>
          <a:prstGeom prst="rect">
            <a:avLst/>
          </a:prstGeom>
        </p:spPr>
        <p:txBody>
          <a:bodyPr anchor="b"/>
          <a:lstStyle>
            <a:lvl1pPr algn="r" rtl="1">
              <a:defRPr sz="4500" b="1">
                <a:solidFill>
                  <a:schemeClr val="bg2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0409" y="3928372"/>
            <a:ext cx="3879056" cy="1234575"/>
          </a:xfrm>
          <a:noFill/>
        </p:spPr>
        <p:txBody>
          <a:bodyPr/>
          <a:lstStyle>
            <a:lvl1pPr marL="0" marR="36576" indent="0" algn="r" rtl="1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cs typeface="B Titr" panose="000007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62607" y="6324600"/>
            <a:ext cx="5326857" cy="365125"/>
          </a:xfrm>
          <a:prstGeom prst="rect">
            <a:avLst/>
          </a:prstGeom>
        </p:spPr>
        <p:txBody>
          <a:bodyPr tIns="0" bIns="0" anchor="t"/>
          <a:lstStyle>
            <a:lvl1pPr algn="r" rtl="1">
              <a:defRPr sz="1000">
                <a:cs typeface="B Titr" panose="000007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62609" y="5884916"/>
            <a:ext cx="5326856" cy="365125"/>
          </a:xfrm>
          <a:prstGeom prst="rect">
            <a:avLst/>
          </a:prstGeom>
        </p:spPr>
        <p:txBody>
          <a:bodyPr tIns="0" bIns="0" anchor="b"/>
          <a:lstStyle>
            <a:lvl1pPr algn="r" rtl="1">
              <a:defRPr sz="1100">
                <a:cs typeface="B Titr" panose="00000700000000000000" pitchFamily="2" charset="-78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1pPr>
            <a:lvl2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2pPr>
            <a:lvl3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3pPr>
            <a:lvl4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4pPr>
            <a:lvl5pPr algn="r" rtl="1">
              <a:defRPr baseline="0">
                <a:latin typeface="Arial" panose="020B0604020202020204" pitchFamily="34" charset="0"/>
                <a:cs typeface="B Titr" panose="000007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1080" y="6480048"/>
            <a:ext cx="502920" cy="301752"/>
          </a:xfrm>
        </p:spPr>
        <p:txBody>
          <a:bodyPr/>
          <a:lstStyle>
            <a:lvl1pPr algn="r"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25655"/>
            <a:ext cx="8146773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>
                <a:cs typeface="B Titr" panose="00000700000000000000" pitchFamily="2" charset="-78"/>
              </a:defRPr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9BCFD6-0FEA-470B-8D1B-2003D04546A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-110910" y="37628"/>
            <a:ext cx="414951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Titr" panose="000007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Titr" panose="00000700000000000000" pitchFamily="2" charset="-78"/>
              </a:rPr>
              <a:t>IoT</a:t>
            </a:r>
            <a:endParaRPr lang="en-US" sz="2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 rtl="1">
              <a:defRPr sz="2600">
                <a:cs typeface="B Titr" panose="00000700000000000000" pitchFamily="2" charset="-78"/>
              </a:defRPr>
            </a:lvl1pPr>
            <a:lvl2pPr rtl="1">
              <a:defRPr sz="2400">
                <a:cs typeface="B Titr" panose="00000700000000000000" pitchFamily="2" charset="-78"/>
              </a:defRPr>
            </a:lvl2pPr>
            <a:lvl3pPr rtl="1">
              <a:defRPr sz="2000">
                <a:cs typeface="B Titr" panose="00000700000000000000" pitchFamily="2" charset="-78"/>
              </a:defRPr>
            </a:lvl3pPr>
            <a:lvl4pPr rtl="1">
              <a:defRPr sz="1800">
                <a:cs typeface="B Titr" panose="00000700000000000000" pitchFamily="2" charset="-78"/>
              </a:defRPr>
            </a:lvl4pPr>
            <a:lvl5pPr rtl="1"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0387" y="6492323"/>
            <a:ext cx="502920" cy="301752"/>
          </a:xfrm>
        </p:spPr>
        <p:txBody>
          <a:bodyPr/>
          <a:lstStyle>
            <a:lvl1pPr rtl="1">
              <a:defRPr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  <a:prstGeom prst="rect">
            <a:avLst/>
          </a:prstGeo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cs typeface="B Titr" panose="00000700000000000000" pitchFamily="2" charset="-78"/>
              </a:defRPr>
            </a:lvl1pPr>
            <a:lvl2pPr>
              <a:buNone/>
              <a:defRPr sz="1200">
                <a:cs typeface="B Titr" panose="00000700000000000000" pitchFamily="2" charset="-78"/>
              </a:defRPr>
            </a:lvl2pPr>
            <a:lvl3pPr>
              <a:buNone/>
              <a:defRPr sz="1000">
                <a:cs typeface="B Titr" panose="00000700000000000000" pitchFamily="2" charset="-78"/>
              </a:defRPr>
            </a:lvl3pPr>
            <a:lvl4pPr>
              <a:buNone/>
              <a:defRPr sz="900">
                <a:cs typeface="B Titr" panose="00000700000000000000" pitchFamily="2" charset="-78"/>
              </a:defRPr>
            </a:lvl4pPr>
            <a:lvl5pPr>
              <a:buNone/>
              <a:defRPr sz="9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>
                <a:cs typeface="B Titr" panose="00000700000000000000" pitchFamily="2" charset="-78"/>
              </a:defRPr>
            </a:lvl1pPr>
            <a:lvl2pPr>
              <a:defRPr sz="2400">
                <a:cs typeface="B Titr" panose="00000700000000000000" pitchFamily="2" charset="-78"/>
              </a:defRPr>
            </a:lvl2pPr>
            <a:lvl3pPr>
              <a:defRPr sz="2000">
                <a:cs typeface="B Titr" panose="00000700000000000000" pitchFamily="2" charset="-78"/>
              </a:defRPr>
            </a:lvl3pPr>
            <a:lvl4pPr>
              <a:defRPr sz="1800">
                <a:cs typeface="B Titr" panose="00000700000000000000" pitchFamily="2" charset="-78"/>
              </a:defRPr>
            </a:lvl4pPr>
            <a:lvl5pPr>
              <a:defRPr sz="1800">
                <a:cs typeface="B Titr" panose="000007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477000"/>
            <a:ext cx="502920" cy="301752"/>
          </a:xfrm>
        </p:spPr>
        <p:txBody>
          <a:bodyPr/>
          <a:lstStyle>
            <a:lvl1pPr>
              <a:defRPr sz="1200">
                <a:cs typeface="B Titr" panose="00000700000000000000" pitchFamily="2" charset="-78"/>
              </a:defRPr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0.sv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57101"/>
            <a:ext cx="8229600" cy="488173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58514" y="5307178"/>
            <a:ext cx="1248459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258514" y="4777502"/>
            <a:ext cx="1248458" cy="15703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03973" y="649984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rtl="1">
              <a:defRPr sz="1400" b="1" i="0" cap="none" normalizeH="0" baseline="0">
                <a:solidFill>
                  <a:schemeClr val="bg2"/>
                </a:solidFill>
                <a:latin typeface="Badr" panose="02000500000000000000" pitchFamily="2" charset="-78"/>
                <a:ea typeface="Tahoma" panose="020B0604030504040204" pitchFamily="34" charset="0"/>
                <a:cs typeface="B Titr" panose="00000700000000000000" pitchFamily="2" charset="-78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6DBB272-DB65-45A5-B783-3A77775D8D95}"/>
              </a:ext>
            </a:extLst>
          </p:cNvPr>
          <p:cNvSpPr txBox="1">
            <a:spLocks/>
          </p:cNvSpPr>
          <p:nvPr userDrawn="1"/>
        </p:nvSpPr>
        <p:spPr>
          <a:xfrm>
            <a:off x="4343399" y="62548"/>
            <a:ext cx="3848101" cy="1001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3000" dirty="0" smtClean="0">
                <a:cs typeface="B Titr" panose="00000700000000000000" pitchFamily="2" charset="-78"/>
              </a:rPr>
              <a:t>گزارش</a:t>
            </a:r>
            <a:r>
              <a:rPr lang="fa-IR" sz="3000" baseline="0" dirty="0" smtClean="0">
                <a:cs typeface="B Titr" panose="00000700000000000000" pitchFamily="2" charset="-78"/>
              </a:rPr>
              <a:t> سمينار</a:t>
            </a:r>
            <a:endParaRPr lang="en-US" sz="3000" dirty="0">
              <a:cs typeface="B Titr" panose="000007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DFF6DDB-A06E-4930-8214-DCBB47A399D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2851BF9-D8D7-4D39-99D6-6ADB37445A93}"/>
              </a:ext>
            </a:extLst>
          </p:cNvPr>
          <p:cNvGrpSpPr/>
          <p:nvPr userDrawn="1"/>
        </p:nvGrpSpPr>
        <p:grpSpPr>
          <a:xfrm flipH="1">
            <a:off x="0" y="-152399"/>
            <a:ext cx="4821736" cy="1257392"/>
            <a:chOff x="5211481" y="-114337"/>
            <a:chExt cx="3404236" cy="972380"/>
          </a:xfrm>
        </p:grpSpPr>
        <p:pic>
          <p:nvPicPr>
            <p:cNvPr id="16" name="Graphic 15">
              <a:extLst>
                <a:ext uri="{FF2B5EF4-FFF2-40B4-BE49-F238E27FC236}">
                  <a16:creationId xmlns="" xmlns:a16="http://schemas.microsoft.com/office/drawing/2014/main" id="{05DC98D5-D807-466C-9222-516E0DCFEE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48302" y="-37307"/>
              <a:ext cx="3167415" cy="8953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B27FD9EB-99CD-4D90-8A0C-7912F994E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617614">
              <a:off x="5211481" y="-114337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3">
            <a:extLst>
              <a:ext uri="{FF2B5EF4-FFF2-40B4-BE49-F238E27FC236}">
                <a16:creationId xmlns="" xmlns:a16="http://schemas.microsoft.com/office/drawing/2014/main" id="{CC871976-F98C-4912-A4AD-158D0A2D9CE3}"/>
              </a:ext>
            </a:extLst>
          </p:cNvPr>
          <p:cNvSpPr txBox="1">
            <a:spLocks/>
          </p:cNvSpPr>
          <p:nvPr userDrawn="1"/>
        </p:nvSpPr>
        <p:spPr>
          <a:xfrm>
            <a:off x="-110910" y="37628"/>
            <a:ext cx="4149510" cy="97694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cs typeface="B Titr" panose="00000700000000000000" pitchFamily="2" charset="-78"/>
              </a:rPr>
              <a:t>رویکرد مبتنی بر مدل برای پردازش داده ها در بستر اينترنت اشياء </a:t>
            </a:r>
            <a:r>
              <a:rPr lang="en-US" sz="2400" dirty="0" err="1" smtClean="0">
                <a:cs typeface="B Titr" panose="00000700000000000000" pitchFamily="2" charset="-78"/>
              </a:rPr>
              <a:t>IoT</a:t>
            </a:r>
            <a:endParaRPr lang="en-US" sz="2400" dirty="0">
              <a:cs typeface="B Titr" panose="00000700000000000000" pitchFamily="2" charset="-78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82880" algn="r" rtl="1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B Titr" panose="00000700000000000000" pitchFamily="2" charset="-78"/>
        </a:defRPr>
      </a:lvl1pPr>
    </p:titleStyle>
    <p:bodyStyle>
      <a:lvl1pPr marL="448056" indent="-384048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1pPr>
      <a:lvl2pPr marL="822960" indent="-28575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2pPr>
      <a:lvl3pPr marL="1106424" indent="-228600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3pPr>
      <a:lvl4pPr marL="13716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4pPr>
      <a:lvl5pPr marL="1600200" indent="-210312" algn="r" rtl="1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u="none" kern="1200" baseline="0">
          <a:solidFill>
            <a:schemeClr val="bg2"/>
          </a:solidFill>
          <a:latin typeface="+mn-lt"/>
          <a:ea typeface="+mn-ea"/>
          <a:cs typeface="B Titr" panose="00000700000000000000" pitchFamily="2" charset="-78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DA835-FDD7-479B-B9C4-2B54D983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4495801" cy="1066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/>
            <a:r>
              <a:rPr lang="fa-IR" sz="32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گزارش سمينار</a:t>
            </a:r>
            <a: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رویکرد مبتنی بر مدل برای پردازش داده ها </a:t>
            </a: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/>
            </a:r>
            <a:b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</a:br>
            <a:r>
              <a:rPr lang="fa-IR" sz="1400" dirty="0" smtClean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در </a:t>
            </a:r>
            <a:r>
              <a:rPr lang="fa-IR" sz="1400" dirty="0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بستر اينترنت اشياء </a:t>
            </a:r>
            <a:r>
              <a:rPr lang="en-US" sz="1400" dirty="0" err="1">
                <a:ln w="12700" cap="rnd">
                  <a:solidFill>
                    <a:schemeClr val="tx1">
                      <a:alpha val="50000"/>
                    </a:schemeClr>
                  </a:solidFill>
                </a:ln>
              </a:rPr>
              <a:t>IoT</a:t>
            </a:r>
            <a:endParaRPr lang="en-US" dirty="0">
              <a:ln w="12700" cap="rnd">
                <a:solidFill>
                  <a:schemeClr val="tx1">
                    <a:alpha val="50000"/>
                  </a:schemeClr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1CB0E0-0553-4F76-B893-A9CC81A9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" y="3962400"/>
            <a:ext cx="4495802" cy="2819400"/>
          </a:xfrm>
        </p:spPr>
        <p:txBody>
          <a:bodyPr>
            <a:normAutofit fontScale="55000" lnSpcReduction="20000"/>
          </a:bodyPr>
          <a:lstStyle/>
          <a:p>
            <a:pPr algn="ctr">
              <a:lnSpc>
                <a:spcPct val="160000"/>
              </a:lnSpc>
            </a:pPr>
            <a:r>
              <a:rPr lang="fa-IR" dirty="0"/>
              <a:t>استاد : دکتر سید علی رضوی ابراهیمی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دانشجوی ارشد: مجيد لطفي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دانشگاه پیام نور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دانشکده فنی مهندسی</a:t>
            </a:r>
          </a:p>
          <a:p>
            <a:pPr algn="ctr">
              <a:lnSpc>
                <a:spcPct val="160000"/>
              </a:lnSpc>
            </a:pPr>
            <a:r>
              <a:rPr lang="fa-IR" dirty="0"/>
              <a:t>گروه مهندسی کامپیوتر و فناوری اطلاعات</a:t>
            </a:r>
          </a:p>
          <a:p>
            <a:pPr algn="ctr">
              <a:lnSpc>
                <a:spcPct val="160000"/>
              </a:lnSpc>
            </a:pPr>
            <a:r>
              <a:rPr lang="fa-IR" dirty="0" smtClean="0"/>
              <a:t>پاييز 1400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58" y="914400"/>
            <a:ext cx="4163006" cy="528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8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5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6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2531327" y="1064388"/>
            <a:ext cx="6538039" cy="673450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95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4343401" y="1064387"/>
            <a:ext cx="4725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800" dirty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22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733801" y="1064387"/>
            <a:ext cx="53355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800" dirty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54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124201" y="1064387"/>
            <a:ext cx="59451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23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19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3581401" y="1064387"/>
            <a:ext cx="5487966" cy="688213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..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21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03347AF-DE76-4502-9835-68153ECAE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787AD-F76D-4189-A016-050512CE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7800"/>
            <a:ext cx="5951220" cy="4175887"/>
          </a:xfrm>
        </p:spPr>
        <p:txBody>
          <a:bodyPr>
            <a:normAutofit/>
          </a:bodyPr>
          <a:lstStyle/>
          <a:p>
            <a:r>
              <a:rPr lang="fa-IR" dirty="0"/>
              <a:t>فهرست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اول </a:t>
            </a:r>
            <a:r>
              <a:rPr lang="fa-IR" dirty="0" smtClean="0"/>
              <a:t>: مقدمه و طرح مسئله</a:t>
            </a:r>
            <a:endParaRPr lang="en-US" dirty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>
                <a:solidFill>
                  <a:schemeClr val="bg1"/>
                </a:solidFill>
              </a:rPr>
              <a:t>فصل </a:t>
            </a:r>
            <a:r>
              <a:rPr lang="fa-IR" dirty="0" smtClean="0">
                <a:solidFill>
                  <a:schemeClr val="bg1"/>
                </a:solidFill>
              </a:rPr>
              <a:t>دوم</a:t>
            </a:r>
            <a:r>
              <a:rPr lang="fa-IR" dirty="0" smtClean="0"/>
              <a:t> </a:t>
            </a:r>
            <a:r>
              <a:rPr lang="fa-IR" dirty="0"/>
              <a:t>: ادبيات تحقیق و پيش زمينه</a:t>
            </a:r>
            <a:endParaRPr lang="fa-IR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سوم</a:t>
            </a:r>
            <a:r>
              <a:rPr lang="fa-IR" dirty="0" smtClean="0"/>
              <a:t> </a:t>
            </a:r>
            <a:r>
              <a:rPr lang="fa-IR" dirty="0"/>
              <a:t>: پیشینه تحقیق</a:t>
            </a:r>
            <a:endParaRPr lang="en-US" dirty="0" smtClean="0"/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چهارم</a:t>
            </a:r>
            <a:r>
              <a:rPr lang="fa-IR" dirty="0" smtClean="0"/>
              <a:t> </a:t>
            </a:r>
            <a:r>
              <a:rPr lang="fa-IR" dirty="0"/>
              <a:t>: تجزیه و تحلیل موضوع </a:t>
            </a:r>
            <a:r>
              <a:rPr lang="fa-IR" dirty="0" smtClean="0"/>
              <a:t>انتخابی</a:t>
            </a:r>
          </a:p>
          <a:p>
            <a:pPr marL="406908" indent="-342900">
              <a:buFont typeface="Wingdings" panose="05000000000000000000" pitchFamily="2" charset="2"/>
              <a:buChar char="v"/>
            </a:pPr>
            <a:r>
              <a:rPr lang="fa-IR" dirty="0" smtClean="0">
                <a:solidFill>
                  <a:schemeClr val="bg1"/>
                </a:solidFill>
              </a:rPr>
              <a:t>فصل پنجم</a:t>
            </a:r>
            <a:r>
              <a:rPr lang="fa-IR" dirty="0" smtClean="0"/>
              <a:t> </a:t>
            </a:r>
            <a:r>
              <a:rPr lang="fa-IR" dirty="0"/>
              <a:t>: جمع‌بندی و </a:t>
            </a:r>
            <a:r>
              <a:rPr lang="fa-IR" dirty="0" smtClean="0"/>
              <a:t>پیشنهادها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DE097B0-34C9-48AE-B96C-AC8EBD14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2088797" cy="2088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CB02CB-1454-4C30-8942-0723AC0E202A}"/>
              </a:ext>
            </a:extLst>
          </p:cNvPr>
          <p:cNvSpPr txBox="1"/>
          <p:nvPr/>
        </p:nvSpPr>
        <p:spPr>
          <a:xfrm>
            <a:off x="152400" y="3231797"/>
            <a:ext cx="20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solidFill>
                  <a:schemeClr val="bg2"/>
                </a:solidFill>
                <a:cs typeface="B Titr" panose="00000700000000000000" pitchFamily="2" charset="-78"/>
              </a:rPr>
              <a:t>تعداد صفحات </a:t>
            </a:r>
            <a:r>
              <a:rPr lang="fa-IR">
                <a:solidFill>
                  <a:schemeClr val="bg2"/>
                </a:solidFill>
                <a:cs typeface="B Titr" panose="00000700000000000000" pitchFamily="2" charset="-78"/>
              </a:rPr>
              <a:t>: </a:t>
            </a:r>
            <a:r>
              <a:rPr lang="fa-IR" smtClean="0">
                <a:solidFill>
                  <a:schemeClr val="bg2"/>
                </a:solidFill>
                <a:cs typeface="B Titr" panose="00000700000000000000" pitchFamily="2" charset="-78"/>
              </a:rPr>
              <a:t>22</a:t>
            </a:r>
            <a:endParaRPr lang="en-US" dirty="0">
              <a:solidFill>
                <a:schemeClr val="bg2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6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</a:t>
            </a:r>
            <a:r>
              <a:rPr lang="fa-IR" sz="5400" dirty="0" smtClean="0">
                <a:cs typeface="B Titr" panose="00000700000000000000" pitchFamily="2" charset="-78"/>
              </a:rPr>
              <a:t>چهارم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جمع‌بندی و پیشنهادها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87800"/>
            <a:ext cx="2876550" cy="2265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1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جمع‌بندی و پیشنهادها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مقدمه	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نتایج حاصل از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 معایب پایان‌نامه مورد بررسی و بیان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پیشنهاد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ارائه ایده برای پایان‌نامه‌های جدید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تکمیلی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جمع‌بندی و نتیجه‌گیری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087800"/>
            <a:ext cx="1618488" cy="127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2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7C57D-9BE8-43B5-A97D-E73655A3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09" y="3679823"/>
            <a:ext cx="5326856" cy="1425577"/>
          </a:xfrm>
        </p:spPr>
        <p:txBody>
          <a:bodyPr/>
          <a:lstStyle/>
          <a:p>
            <a:r>
              <a:rPr lang="fa-IR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</a:rPr>
              <a:t>با تشکر از توجه شما</a:t>
            </a:r>
            <a:endParaRPr 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اول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371600" y="3298815"/>
            <a:ext cx="6973293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 smtClean="0">
                <a:solidFill>
                  <a:schemeClr val="accent6">
                    <a:lumMod val="50000"/>
                  </a:schemeClr>
                </a:solidFill>
              </a:rPr>
              <a:t>مقدمه و طرح مسئله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2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435225" cy="213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7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مقدمه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63246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تعريف مسئله و بيان سؤال‌های اصلي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ضرورت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اهداف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فرضيات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كاربردهاي تحقيق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روش و مراحل انجام تحقیق</a:t>
            </a:r>
            <a:endParaRPr lang="fa-IR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سازمان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و ساختار پایان نامه مورد </a:t>
            </a:r>
            <a:r>
              <a:rPr lang="fa-IR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بررسی</a:t>
            </a:r>
            <a:endParaRPr lang="en-US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Introduction - Graphic Design | Transparent PNG Download #1722907 - Vip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1512084" cy="132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1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دوم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914400" y="3298815"/>
            <a:ext cx="74304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ادبيات تحقیق و پيش زمينه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8" y="1447799"/>
            <a:ext cx="2295612" cy="1818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4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تعاريف پس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زمینه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اينترنت اشياء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پردازش جريان داده و داده پيچيده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مشكل قراردادن اپراتورها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تكنولوژي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TOSCA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تعيين </a:t>
            </a:r>
            <a:r>
              <a:rPr lang="en-US" sz="2100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IoTEM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قابليت هاي اشياء و ارتباطات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DSPM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اپراتورهای پردازش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زبان توضيح براي اينترنت اشياء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Topic Description Language 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تعریف </a:t>
            </a:r>
            <a:r>
              <a:rPr lang="en-US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MBP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33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ادبيات تحقیق و پيش زمينه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تحقیق</a:t>
            </a:r>
            <a:endParaRPr lang="fa-IR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پیشینه </a:t>
            </a: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مربوط به سال‌های اخیر  </a:t>
            </a:r>
            <a:endParaRPr lang="fa-IR" sz="2100" dirty="0" smtClean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هاي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اپراتورها در محيط اينترنت </a:t>
            </a:r>
            <a:r>
              <a:rPr lang="fa-IR" sz="21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اشياء</a:t>
            </a:r>
          </a:p>
          <a:p>
            <a:pPr marL="406908" indent="-342900" algn="just">
              <a:buFont typeface="Wingdings" panose="05000000000000000000" pitchFamily="2" charset="2"/>
              <a:buChar char="ü"/>
            </a:pPr>
            <a:r>
              <a:rPr lang="fa-IR" sz="21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عمليات ها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" y="1204439"/>
            <a:ext cx="1653603" cy="1310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96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00" y="2133600"/>
            <a:ext cx="3616864" cy="1017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a-IR" sz="5400" dirty="0" smtClean="0">
                <a:cs typeface="B Titr" panose="00000700000000000000" pitchFamily="2" charset="-78"/>
              </a:rPr>
              <a:t>فصل </a:t>
            </a:r>
            <a:r>
              <a:rPr lang="fa-IR" sz="5400" dirty="0" smtClean="0">
                <a:cs typeface="B Titr" panose="00000700000000000000" pitchFamily="2" charset="-78"/>
              </a:rPr>
              <a:t>سوم</a:t>
            </a:r>
            <a:endParaRPr lang="en-US" sz="54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1A4646-3DBE-406A-A504-167B5A92F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D213B8E-B257-46B0-AD6E-8769531E79AF}"/>
              </a:ext>
            </a:extLst>
          </p:cNvPr>
          <p:cNvSpPr txBox="1">
            <a:spLocks/>
          </p:cNvSpPr>
          <p:nvPr/>
        </p:nvSpPr>
        <p:spPr>
          <a:xfrm>
            <a:off x="189507" y="3298815"/>
            <a:ext cx="8497293" cy="96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B Titr" panose="00000700000000000000" pitchFamily="2" charset="-78"/>
              </a:defRPr>
            </a:lvl1pPr>
          </a:lstStyle>
          <a:p>
            <a:r>
              <a:rPr lang="fa-IR" sz="6000" dirty="0">
                <a:solidFill>
                  <a:schemeClr val="accent6">
                    <a:lumMod val="50000"/>
                  </a:schemeClr>
                </a:solidFill>
              </a:rPr>
              <a:t>تجزیه و تحلیل موضوع انتخابی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3837989" cy="2079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14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="" xmlns:a16="http://schemas.microsoft.com/office/drawing/2014/main" id="{249FB50D-D3FF-4C9D-B418-705D4EA2D891}"/>
              </a:ext>
            </a:extLst>
          </p:cNvPr>
          <p:cNvSpPr txBox="1">
            <a:spLocks/>
          </p:cNvSpPr>
          <p:nvPr/>
        </p:nvSpPr>
        <p:spPr>
          <a:xfrm>
            <a:off x="5058039" y="1064387"/>
            <a:ext cx="4011327" cy="71024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r" rtl="1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Titr" panose="00000700000000000000" pitchFamily="2" charset="-78"/>
              </a:rPr>
              <a:t>تجزیه و تحلیل موضوع انتخابی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D394C99-B323-47B7-BCC2-501C0B3C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8153400" cy="4800600"/>
          </a:xfrm>
        </p:spPr>
        <p:txBody>
          <a:bodyPr>
            <a:normAutofit lnSpcReduction="10000"/>
          </a:bodyPr>
          <a:lstStyle/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محيط اينترنت اشياء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معماري كلي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مدل سازی پردازش جریان داده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ارتباط بين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 در مدل هاي اينترنت اشياء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IOTEM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استقرار اپراتورها در محیط های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fa-IR" sz="1600" dirty="0" smtClean="0">
              <a:ln w="0"/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مدیر استقرار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نظارت بر 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n w="0"/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DSPM</a:t>
            </a:r>
            <a:r>
              <a:rPr lang="en-US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های مستقر شده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جزئيات معماری و پیاده سازی تشخیص اختلال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ارزيابي</a:t>
            </a:r>
          </a:p>
          <a:p>
            <a:pPr marL="406908" indent="-342900" algn="just">
              <a:buFont typeface="Wingdings" panose="05000000000000000000" pitchFamily="2" charset="2"/>
              <a:buChar char="q"/>
            </a:pPr>
            <a:r>
              <a:rPr lang="fa-IR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Nazanin" panose="00000400000000000000" pitchFamily="2" charset="-78"/>
              </a:rPr>
              <a:t>ملاحضات بيشتر و پاسخ به سوالات تحقیق</a:t>
            </a:r>
            <a:endParaRPr lang="en-US" sz="21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7DFF70-CCA0-4714-A8D4-3E24AC24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79991"/>
            <a:ext cx="877866" cy="11244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A9F13B3-A864-47EA-9914-524B6CB02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201"/>
            <a:ext cx="253132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21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C08F76E-5617-4473-8C59-821B26C2E25B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=\nN{CDE45690-4690-460D-99AD-5C7A12CB6682}&quot;,&quot;C:\\Users\\MKV\\Desktop\\فصل 1 پایگاه داده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1"/>
  <p:tag name="ISPRING_FIRST_PUBLISH" val="1"/>
  <p:tag name="ISPRING_UUID" val="{4B1DB4FC-37A5-4E0E-8E34-512E734129AF}"/>
  <p:tag name="ISPRING_RESOURCE_FOLDER" val="C:\Users\MKV\Desktop\فصل 1 پایگاه داده\1\"/>
  <p:tag name="ISPRING_PRESENTATION_PATH" val="C:\Users\MKV\Desktop\فصل 1 پایگاه داده\1.pptx"/>
  <p:tag name="ISPRING_PROJECT_VERSION" val="9.3"/>
  <p:tag name="ISPRING_PROJECT_FOLDER_UPDATED" val="1"/>
  <p:tag name="ISPRING_SCREEN_RECS_UPDATED" val="C:\Users\MKV\Desktop\فصل 1 پایگاه داده\1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099F307-5651-441F-A4A0-933F6788782D}: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A528A1-B38A-4972-8838-CCCE4A461F72}:3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B0411B-8CE6-451E-A379-67286781B423}:2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5ECAE4-15B5-49F1-B3AD-E6CDC3966633}:25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3522</TotalTime>
  <Words>367</Words>
  <Application>Microsoft Office PowerPoint</Application>
  <PresentationFormat>On-screen Show (4:3)</PresentationFormat>
  <Paragraphs>128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 Nazanin</vt:lpstr>
      <vt:lpstr>B Titr</vt:lpstr>
      <vt:lpstr>Badr</vt:lpstr>
      <vt:lpstr>Calibri</vt:lpstr>
      <vt:lpstr>Segoe UI</vt:lpstr>
      <vt:lpstr>Tahoma</vt:lpstr>
      <vt:lpstr>Wingdings</vt:lpstr>
      <vt:lpstr>Wingdings 2</vt:lpstr>
      <vt:lpstr>Verve</vt:lpstr>
      <vt:lpstr>گزارش سمينار رویکرد مبتنی بر مدل برای پردازش داده ها  در بستر اينترنت اشياء IoT</vt:lpstr>
      <vt:lpstr>PowerPoint Presentation</vt:lpstr>
      <vt:lpstr>فصل اول</vt:lpstr>
      <vt:lpstr>PowerPoint Presentation</vt:lpstr>
      <vt:lpstr>فصل دوم</vt:lpstr>
      <vt:lpstr>PowerPoint Presentation</vt:lpstr>
      <vt:lpstr>PowerPoint Presentation</vt:lpstr>
      <vt:lpstr>فصل سوم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فصل چهارم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Mohsen Karzari</dc:creator>
  <cp:lastModifiedBy>majid lotfi</cp:lastModifiedBy>
  <cp:revision>547</cp:revision>
  <dcterms:created xsi:type="dcterms:W3CDTF">2021-04-09T19:15:42Z</dcterms:created>
  <dcterms:modified xsi:type="dcterms:W3CDTF">2022-05-29T19:35:36Z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