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3" r:id="rId6"/>
    <p:sldId id="304" r:id="rId7"/>
    <p:sldId id="259" r:id="rId8"/>
    <p:sldId id="302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F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4660"/>
  </p:normalViewPr>
  <p:slideViewPr>
    <p:cSldViewPr>
      <p:cViewPr varScale="1">
        <p:scale>
          <a:sx n="66" d="100"/>
          <a:sy n="66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1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6.sv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0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12.svg"/><Relationship Id="rId9" Type="http://schemas.openxmlformats.org/officeDocument/2006/relationships/image" Target="../media/image1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oT Services – Inspire Corporation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CEAEB"/>
              </a:clrFrom>
              <a:clrTo>
                <a:srgbClr val="ECEAE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998131" cy="326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 flipH="1">
            <a:off x="5029199" y="-10825"/>
            <a:ext cx="4114801" cy="6868825"/>
            <a:chOff x="-1" y="-10825"/>
            <a:chExt cx="4114802" cy="6515395"/>
          </a:xfrm>
        </p:grpSpPr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2609" y="1133040"/>
            <a:ext cx="5326856" cy="1425577"/>
          </a:xfrm>
          <a:prstGeom prst="rect">
            <a:avLst/>
          </a:prstGeom>
        </p:spPr>
        <p:txBody>
          <a:bodyPr anchor="b"/>
          <a:lstStyle>
            <a:lvl1pPr algn="r" rtl="1">
              <a:defRPr sz="4500" b="1">
                <a:solidFill>
                  <a:schemeClr val="bg2"/>
                </a:solidFill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0409" y="3928372"/>
            <a:ext cx="3879056" cy="1234575"/>
          </a:xfrm>
          <a:noFill/>
        </p:spPr>
        <p:txBody>
          <a:bodyPr/>
          <a:lstStyle>
            <a:lvl1pPr marL="0" marR="36576" indent="0" algn="r" rtl="1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cs typeface="B Titr" panose="000007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62607" y="6324600"/>
            <a:ext cx="5326857" cy="365125"/>
          </a:xfrm>
          <a:prstGeom prst="rect">
            <a:avLst/>
          </a:prstGeom>
        </p:spPr>
        <p:txBody>
          <a:bodyPr tIns="0" bIns="0" anchor="t"/>
          <a:lstStyle>
            <a:lvl1pPr algn="r" rtl="1">
              <a:defRPr sz="1000">
                <a:cs typeface="B Titr" panose="000007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62609" y="5884916"/>
            <a:ext cx="5326856" cy="365125"/>
          </a:xfrm>
          <a:prstGeom prst="rect">
            <a:avLst/>
          </a:prstGeom>
        </p:spPr>
        <p:txBody>
          <a:bodyPr tIns="0" bIns="0" anchor="b"/>
          <a:lstStyle>
            <a:lvl1pPr algn="r" rtl="1">
              <a:defRPr sz="1100">
                <a:cs typeface="B Titr" panose="00000700000000000000" pitchFamily="2" charset="-78"/>
              </a:defRPr>
            </a:lvl1pPr>
          </a:lstStyle>
          <a:p>
            <a:r>
              <a:rPr lang="en-US"/>
              <a:t>www.website.com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1pPr>
            <a:lvl2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2pPr>
            <a:lvl3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3pPr>
            <a:lvl4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4pPr>
            <a:lvl5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80048"/>
            <a:ext cx="502920" cy="301752"/>
          </a:xfrm>
        </p:spPr>
        <p:txBody>
          <a:bodyPr/>
          <a:lstStyle>
            <a:lvl1pPr algn="r"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25655"/>
            <a:ext cx="8146773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>
                <a:cs typeface="B Titr" panose="00000700000000000000" pitchFamily="2" charset="-78"/>
              </a:defRPr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9BCFD6-0FEA-470B-8D1B-2003D04546A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 </a:t>
            </a:r>
            <a:r>
              <a:rPr lang="fa-IR" sz="3000" dirty="0" smtClean="0">
                <a:cs typeface="B Titr" panose="00000700000000000000" pitchFamily="2" charset="-78"/>
              </a:rPr>
              <a:t>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="" xmlns:a16="http://schemas.microsoft.com/office/drawing/2014/main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-110910" y="37628"/>
            <a:ext cx="414951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Titr" panose="000007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Titr" panose="00000700000000000000" pitchFamily="2" charset="-78"/>
              </a:rPr>
              <a:t>IoT</a:t>
            </a:r>
            <a:endParaRPr lang="en-US" sz="2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387" y="6492323"/>
            <a:ext cx="502920" cy="301752"/>
          </a:xfrm>
        </p:spPr>
        <p:txBody>
          <a:bodyPr/>
          <a:lstStyle>
            <a:lvl1pPr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  <a:prstGeom prst="rect">
            <a:avLst/>
          </a:prstGeo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>
                <a:cs typeface="B Titr" panose="000007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cs typeface="B Titr" panose="00000700000000000000" pitchFamily="2" charset="-78"/>
              </a:defRPr>
            </a:lvl1pPr>
            <a:lvl2pPr>
              <a:buNone/>
              <a:defRPr sz="1200">
                <a:cs typeface="B Titr" panose="00000700000000000000" pitchFamily="2" charset="-78"/>
              </a:defRPr>
            </a:lvl2pPr>
            <a:lvl3pPr>
              <a:buNone/>
              <a:defRPr sz="1000">
                <a:cs typeface="B Titr" panose="00000700000000000000" pitchFamily="2" charset="-78"/>
              </a:defRPr>
            </a:lvl3pPr>
            <a:lvl4pPr>
              <a:buNone/>
              <a:defRPr sz="900">
                <a:cs typeface="B Titr" panose="00000700000000000000" pitchFamily="2" charset="-78"/>
              </a:defRPr>
            </a:lvl4pPr>
            <a:lvl5pPr>
              <a:buNone/>
              <a:defRPr sz="9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>
                <a:cs typeface="B Titr" panose="00000700000000000000" pitchFamily="2" charset="-78"/>
              </a:defRPr>
            </a:lvl1pPr>
            <a:lvl2pPr>
              <a:defRPr sz="2400">
                <a:cs typeface="B Titr" panose="00000700000000000000" pitchFamily="2" charset="-78"/>
              </a:defRPr>
            </a:lvl2pPr>
            <a:lvl3pPr>
              <a:defRPr sz="2000">
                <a:cs typeface="B Titr" panose="00000700000000000000" pitchFamily="2" charset="-78"/>
              </a:defRPr>
            </a:lvl3pPr>
            <a:lvl4pPr>
              <a:defRPr sz="1800">
                <a:cs typeface="B Titr" panose="00000700000000000000" pitchFamily="2" charset="-78"/>
              </a:defRPr>
            </a:lvl4pPr>
            <a:lvl5pPr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77000"/>
            <a:ext cx="502920" cy="301752"/>
          </a:xfrm>
        </p:spPr>
        <p:txBody>
          <a:bodyPr/>
          <a:lstStyle>
            <a:lvl1pPr>
              <a:defRPr sz="1200"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0.svg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57101"/>
            <a:ext cx="8229600" cy="488173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58514" y="5307178"/>
            <a:ext cx="1248459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58514" y="4777502"/>
            <a:ext cx="1248458" cy="157032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03973" y="649984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rtl="1">
              <a:defRPr sz="1400" b="1" i="0" cap="none" normalizeH="0" baseline="0">
                <a:solidFill>
                  <a:schemeClr val="bg2"/>
                </a:solidFill>
                <a:latin typeface="Badr" panose="02000500000000000000" pitchFamily="2" charset="-78"/>
                <a:ea typeface="Tahoma" panose="020B0604030504040204" pitchFamily="34" charset="0"/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</a:t>
            </a:r>
            <a:r>
              <a:rPr lang="fa-IR" sz="3000" baseline="0" dirty="0" smtClean="0">
                <a:cs typeface="B Titr" panose="00000700000000000000" pitchFamily="2" charset="-78"/>
              </a:rPr>
              <a:t> </a:t>
            </a:r>
            <a:r>
              <a:rPr lang="fa-IR" sz="3000" baseline="0" dirty="0" smtClean="0">
                <a:cs typeface="B Titr" panose="00000700000000000000" pitchFamily="2" charset="-78"/>
              </a:rPr>
              <a:t>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DFF6DDB-A06E-4930-8214-DCBB47A399D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2851BF9-D8D7-4D39-99D6-6ADB37445A93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6" name="Graphic 15">
              <a:extLst>
                <a:ext uri="{FF2B5EF4-FFF2-40B4-BE49-F238E27FC236}">
                  <a16:creationId xmlns="" xmlns:a16="http://schemas.microsoft.com/office/drawing/2014/main" id="{05DC98D5-D807-466C-9222-516E0DCFEE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7FD9EB-99CD-4D90-8A0C-7912F994E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3">
            <a:extLst>
              <a:ext uri="{FF2B5EF4-FFF2-40B4-BE49-F238E27FC236}">
                <a16:creationId xmlns="" xmlns:a16="http://schemas.microsoft.com/office/drawing/2014/main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-110910" y="37628"/>
            <a:ext cx="414951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Titr" panose="000007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Titr" panose="00000700000000000000" pitchFamily="2" charset="-78"/>
              </a:rPr>
              <a:t>IoT</a:t>
            </a:r>
            <a:endParaRPr lang="en-US" sz="2400" dirty="0">
              <a:cs typeface="B Titr" panose="00000700000000000000" pitchFamily="2" charset="-7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82880" algn="r" rtl="1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B Titr" panose="00000700000000000000" pitchFamily="2" charset="-78"/>
        </a:defRPr>
      </a:lvl1pPr>
    </p:titleStyle>
    <p:bodyStyle>
      <a:lvl1pPr marL="448056" indent="-384048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1pPr>
      <a:lvl2pPr marL="822960" indent="-28575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2pPr>
      <a:lvl3pPr marL="1106424" indent="-22860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3pPr>
      <a:lvl4pPr marL="13716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4pPr>
      <a:lvl5pPr marL="16002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DA835-FDD7-479B-B9C4-2B54D983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4495801" cy="1066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fa-IR" sz="32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گزارش </a:t>
            </a:r>
            <a:r>
              <a:rPr lang="fa-IR" sz="32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سمينار</a:t>
            </a:r>
            <a: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رویکرد مبتنی بر مدل برای پردازش داده ها </a:t>
            </a: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در </a:t>
            </a: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بستر اينترنت اشياء </a:t>
            </a:r>
            <a:r>
              <a:rPr lang="en-US" sz="1400" dirty="0" err="1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IoT</a:t>
            </a:r>
            <a:endParaRPr lang="en-US" dirty="0">
              <a:ln w="12700" cap="rnd"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1CB0E0-0553-4F76-B893-A9CC81A97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" y="3962400"/>
            <a:ext cx="4495802" cy="2819400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60000"/>
              </a:lnSpc>
            </a:pPr>
            <a:r>
              <a:rPr lang="fa-IR" dirty="0"/>
              <a:t>استاد : دکتر سید علی رضوی ابراهیمی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دانشجوی ارشد: مجيد لطفي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دانشگاه پیام نور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دانشکده فنی مهندسی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گروه مهندسی کامپیوتر و فناوری اطلاعات</a:t>
            </a:r>
          </a:p>
          <a:p>
            <a:pPr algn="ctr">
              <a:lnSpc>
                <a:spcPct val="160000"/>
              </a:lnSpc>
            </a:pPr>
            <a:r>
              <a:rPr lang="fa-IR" dirty="0" smtClean="0"/>
              <a:t>پاييز 1400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58" y="914400"/>
            <a:ext cx="4163006" cy="528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8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03347AF-DE76-4502-9835-68153ECAE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A787AD-F76D-4189-A016-050512CE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7800"/>
            <a:ext cx="5951220" cy="4175887"/>
          </a:xfrm>
        </p:spPr>
        <p:txBody>
          <a:bodyPr>
            <a:normAutofit/>
          </a:bodyPr>
          <a:lstStyle/>
          <a:p>
            <a:r>
              <a:rPr lang="fa-IR" dirty="0"/>
              <a:t>فهرست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اول </a:t>
            </a:r>
            <a:r>
              <a:rPr lang="fa-IR" dirty="0" smtClean="0"/>
              <a:t>: مقدمه و طرح مسئله</a:t>
            </a:r>
            <a:endParaRPr lang="en-US" dirty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</a:rPr>
              <a:t>فصل </a:t>
            </a:r>
            <a:r>
              <a:rPr lang="fa-IR" dirty="0" smtClean="0">
                <a:solidFill>
                  <a:schemeClr val="bg1"/>
                </a:solidFill>
              </a:rPr>
              <a:t>دوم</a:t>
            </a:r>
            <a:r>
              <a:rPr lang="fa-IR" dirty="0" smtClean="0"/>
              <a:t> </a:t>
            </a:r>
            <a:r>
              <a:rPr lang="fa-IR" dirty="0"/>
              <a:t>: </a:t>
            </a:r>
            <a:r>
              <a:rPr lang="fa-IR" dirty="0"/>
              <a:t>ادبيات تحقیق و پيش زمينه</a:t>
            </a:r>
            <a:endParaRPr lang="fa-IR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سوم</a:t>
            </a:r>
            <a:r>
              <a:rPr lang="fa-IR" dirty="0" smtClean="0"/>
              <a:t> </a:t>
            </a:r>
            <a:r>
              <a:rPr lang="fa-IR" dirty="0"/>
              <a:t>: پیشینه تحقیق</a:t>
            </a:r>
            <a:endParaRPr lang="en-US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</a:t>
            </a:r>
            <a:r>
              <a:rPr lang="fa-IR" dirty="0" smtClean="0">
                <a:solidFill>
                  <a:schemeClr val="bg1"/>
                </a:solidFill>
              </a:rPr>
              <a:t>چهارم</a:t>
            </a:r>
            <a:r>
              <a:rPr lang="fa-IR" dirty="0" smtClean="0"/>
              <a:t> </a:t>
            </a:r>
            <a:r>
              <a:rPr lang="fa-IR" dirty="0"/>
              <a:t>: </a:t>
            </a:r>
            <a:r>
              <a:rPr lang="fa-IR" dirty="0"/>
              <a:t>تجزیه و تحلیل موضوع </a:t>
            </a:r>
            <a:r>
              <a:rPr lang="fa-IR" dirty="0" smtClean="0"/>
              <a:t>انتخابی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</a:t>
            </a:r>
            <a:r>
              <a:rPr lang="fa-IR" dirty="0" smtClean="0">
                <a:solidFill>
                  <a:schemeClr val="bg1"/>
                </a:solidFill>
              </a:rPr>
              <a:t>پنجم</a:t>
            </a:r>
            <a:r>
              <a:rPr lang="fa-IR" dirty="0" smtClean="0"/>
              <a:t> </a:t>
            </a:r>
            <a:r>
              <a:rPr lang="fa-IR" dirty="0"/>
              <a:t>: </a:t>
            </a:r>
            <a:r>
              <a:rPr lang="fa-IR" dirty="0"/>
              <a:t>جمع‌بندی </a:t>
            </a:r>
            <a:r>
              <a:rPr lang="fa-IR"/>
              <a:t>و </a:t>
            </a:r>
            <a:r>
              <a:rPr lang="fa-IR" smtClean="0"/>
              <a:t>پیشنهادها</a:t>
            </a:r>
            <a:endParaRPr lang="fa-IR" dirty="0" smtClean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E097B0-34C9-48AE-B96C-AC8EBD14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2088797" cy="2088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CB02CB-1454-4C30-8942-0723AC0E202A}"/>
              </a:ext>
            </a:extLst>
          </p:cNvPr>
          <p:cNvSpPr txBox="1"/>
          <p:nvPr/>
        </p:nvSpPr>
        <p:spPr>
          <a:xfrm>
            <a:off x="152400" y="3231797"/>
            <a:ext cx="20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2"/>
                </a:solidFill>
                <a:cs typeface="B Titr" panose="00000700000000000000" pitchFamily="2" charset="-78"/>
              </a:rPr>
              <a:t>تعداد صفحات : </a:t>
            </a:r>
            <a:r>
              <a:rPr lang="en-SG" dirty="0" smtClean="0">
                <a:solidFill>
                  <a:schemeClr val="bg2"/>
                </a:solidFill>
                <a:cs typeface="B Titr" panose="00000700000000000000" pitchFamily="2" charset="-78"/>
              </a:rPr>
              <a:t>30</a:t>
            </a:r>
            <a:endParaRPr lang="en-US" dirty="0">
              <a:solidFill>
                <a:schemeClr val="bg2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6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اول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371600" y="3298815"/>
            <a:ext cx="6973293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</a:rPr>
              <a:t>مقدمه و طرح مسئله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2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435225" cy="213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7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مقدمه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752600"/>
            <a:ext cx="63246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آشنايي با فضاي ابري و ضرورت هاي استفاده از آن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آسيب ها و مشكلات فضاي ابري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ضرورت هاي رمزگذاري پايگاه داده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طرح سوال و مسئله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ضرورت هاي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اهداف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جمع بندي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1512084" cy="13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639551"/>
            <a:ext cx="5410200" cy="25506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سؤالاتی كه تا پايان اين تحقيق پاسخ داده می‌شود را این‌گونه بيان می‌کنیم.</a:t>
            </a:r>
            <a:endParaRPr lang="en-US" dirty="0">
              <a:cs typeface="B Nazanin" panose="000004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انواع روش‌های رمزگذاري قابل‌اجرا در پایگاه‌های داده کدم‌اند؟</a:t>
            </a:r>
            <a:endParaRPr lang="en-US" dirty="0">
              <a:cs typeface="B Nazanin" panose="000004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انواع رویکردهای رمزگذاري در پایگاه‌های داده کدم‌اند؟</a:t>
            </a:r>
            <a:endParaRPr lang="en-US" dirty="0">
              <a:cs typeface="B Nazanin" panose="000004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بررسي فرآیندها و عملیات پايگاه داده رمزگذاري شده چگونه هست؟</a:t>
            </a:r>
            <a:endParaRPr lang="en-US" dirty="0">
              <a:cs typeface="B Nazanin" panose="000004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cs typeface="B Nazanin" panose="00000400000000000000" pitchFamily="2" charset="-78"/>
              </a:rPr>
              <a:t>بررسي و مقايسه روش‌ها و رويكردهاي رمزگذاری ازنظر هزينه اجرا و نگهداري چگونه‌اند</a:t>
            </a:r>
            <a:r>
              <a:rPr lang="fa-IR" dirty="0" smtClean="0">
                <a:cs typeface="B Nazanin" panose="00000400000000000000" pitchFamily="2" charset="-78"/>
              </a:rPr>
              <a:t>؟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10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57C57D-9BE8-43B5-A97D-E73655A3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09" y="3679823"/>
            <a:ext cx="5326856" cy="1425577"/>
          </a:xfrm>
        </p:spPr>
        <p:txBody>
          <a:bodyPr/>
          <a:lstStyle/>
          <a:p>
            <a:r>
              <a:rPr lang="fa-IR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</a:rPr>
              <a:t>با تشکر از توجه شما</a:t>
            </a:r>
            <a:endParaRPr 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C08F76E-5617-4473-8C59-821B26C2E25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=\nN{CDE45690-4690-460D-99AD-5C7A12CB6682}&quot;,&quot;C:\\Users\\MKV\\Desktop\\فصل 1 پایگاه داده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1"/>
  <p:tag name="ISPRING_FIRST_PUBLISH" val="1"/>
  <p:tag name="ISPRING_UUID" val="{4B1DB4FC-37A5-4E0E-8E34-512E734129AF}"/>
  <p:tag name="ISPRING_RESOURCE_FOLDER" val="C:\Users\MKV\Desktop\فصل 1 پایگاه داده\1\"/>
  <p:tag name="ISPRING_PRESENTATION_PATH" val="C:\Users\MKV\Desktop\فصل 1 پایگاه داده\1.pptx"/>
  <p:tag name="ISPRING_PROJECT_VERSION" val="9.3"/>
  <p:tag name="ISPRING_PROJECT_FOLDER_UPDATED" val="1"/>
  <p:tag name="ISPRING_SCREEN_RECS_UPDATED" val="C:\Users\MKV\Desktop\فصل 1 پایگاه داده\1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99F307-5651-441F-A4A0-933F6788782D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8A528A1-B38A-4972-8838-CCCE4A461F72}:30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3486</TotalTime>
  <Words>173</Words>
  <Application>Microsoft Office PowerPoint</Application>
  <PresentationFormat>On-screen Show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 Nazanin</vt:lpstr>
      <vt:lpstr>B Titr</vt:lpstr>
      <vt:lpstr>Badr</vt:lpstr>
      <vt:lpstr>Calibri</vt:lpstr>
      <vt:lpstr>Segoe UI</vt:lpstr>
      <vt:lpstr>Tahoma</vt:lpstr>
      <vt:lpstr>Wingdings</vt:lpstr>
      <vt:lpstr>Wingdings 2</vt:lpstr>
      <vt:lpstr>Verve</vt:lpstr>
      <vt:lpstr>گزارش سمينار رویکرد مبتنی بر مدل برای پردازش داده ها  در بستر اينترنت اشياء IoT</vt:lpstr>
      <vt:lpstr>PowerPoint Presentation</vt:lpstr>
      <vt:lpstr>فصل اول</vt:lpstr>
      <vt:lpstr>PowerPoint Presentation</vt:lpstr>
      <vt:lpstr>با تشکر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Mohsen Karzari</dc:creator>
  <cp:lastModifiedBy>majid lotfi</cp:lastModifiedBy>
  <cp:revision>518</cp:revision>
  <dcterms:created xsi:type="dcterms:W3CDTF">2021-04-09T19:15:42Z</dcterms:created>
  <dcterms:modified xsi:type="dcterms:W3CDTF">2022-05-28T19:00:54Z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