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xmlns=""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xmlns="" id="{CF666AE8-A5E4-529C-376D-A7F21A81DCA8}"/>
              </a:ext>
            </a:extLst>
          </p:cNvPr>
          <p:cNvSpPr>
            <a:spLocks noGrp="1"/>
          </p:cNvSpPr>
          <p:nvPr>
            <p:ph type="dt" sz="half" idx="10"/>
          </p:nvPr>
        </p:nvSpPr>
        <p:spPr/>
        <p:txBody>
          <a:bodyPr/>
          <a:lstStyle/>
          <a:p>
            <a:fld id="{6670FE10-F406-47AF-8AE1-E9BA4C7E25F2}" type="datetimeFigureOut">
              <a:rPr lang="en-GB" smtClean="0"/>
              <a:t>24/05/2023</a:t>
            </a:fld>
            <a:endParaRPr lang="en-GB" dirty="0"/>
          </a:p>
        </p:txBody>
      </p:sp>
      <p:sp>
        <p:nvSpPr>
          <p:cNvPr id="5" name="Footer Placeholder 4">
            <a:extLst>
              <a:ext uri="{FF2B5EF4-FFF2-40B4-BE49-F238E27FC236}">
                <a16:creationId xmlns:a16="http://schemas.microsoft.com/office/drawing/2014/main" xmlns=""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xmlns=""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xmlns=""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9DCAC13-CEF5-615F-7188-2FF616782B18}"/>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5" name="Footer Placeholder 4">
            <a:extLst>
              <a:ext uri="{FF2B5EF4-FFF2-40B4-BE49-F238E27FC236}">
                <a16:creationId xmlns:a16="http://schemas.microsoft.com/office/drawing/2014/main" xmlns=""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6F2C76B-2410-6DF5-E769-3F1375B9F60C}"/>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5" name="Footer Placeholder 4">
            <a:extLst>
              <a:ext uri="{FF2B5EF4-FFF2-40B4-BE49-F238E27FC236}">
                <a16:creationId xmlns:a16="http://schemas.microsoft.com/office/drawing/2014/main" xmlns=""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2056992-9D89-2C0C-4C2C-BAE80A944102}"/>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5" name="Footer Placeholder 4">
            <a:extLst>
              <a:ext uri="{FF2B5EF4-FFF2-40B4-BE49-F238E27FC236}">
                <a16:creationId xmlns:a16="http://schemas.microsoft.com/office/drawing/2014/main" xmlns=""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xmlns=""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42C001-3FCB-0E6B-9E1F-20622B91CBC3}"/>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5" name="Footer Placeholder 4">
            <a:extLst>
              <a:ext uri="{FF2B5EF4-FFF2-40B4-BE49-F238E27FC236}">
                <a16:creationId xmlns:a16="http://schemas.microsoft.com/office/drawing/2014/main" xmlns=""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0BDE4EC-111C-93BE-1438-6CDC2E8FCC78}"/>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6" name="Footer Placeholder 5">
            <a:extLst>
              <a:ext uri="{FF2B5EF4-FFF2-40B4-BE49-F238E27FC236}">
                <a16:creationId xmlns:a16="http://schemas.microsoft.com/office/drawing/2014/main" xmlns=""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BCFE2E4-8192-9EA2-4489-80F4A15EFB6B}"/>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8" name="Footer Placeholder 7">
            <a:extLst>
              <a:ext uri="{FF2B5EF4-FFF2-40B4-BE49-F238E27FC236}">
                <a16:creationId xmlns:a16="http://schemas.microsoft.com/office/drawing/2014/main" xmlns=""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F1CEF92-A5CC-B946-CAFC-8C36EB5A1CA9}"/>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4" name="Footer Placeholder 3">
            <a:extLst>
              <a:ext uri="{FF2B5EF4-FFF2-40B4-BE49-F238E27FC236}">
                <a16:creationId xmlns:a16="http://schemas.microsoft.com/office/drawing/2014/main" xmlns=""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0EC6A-6AD6-AA45-F17C-03F69F0BC0B1}"/>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3" name="Footer Placeholder 2">
            <a:extLst>
              <a:ext uri="{FF2B5EF4-FFF2-40B4-BE49-F238E27FC236}">
                <a16:creationId xmlns:a16="http://schemas.microsoft.com/office/drawing/2014/main" xmlns=""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2A4C-20E2-A896-97ED-F88A7A2385FF}"/>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6" name="Footer Placeholder 5">
            <a:extLst>
              <a:ext uri="{FF2B5EF4-FFF2-40B4-BE49-F238E27FC236}">
                <a16:creationId xmlns:a16="http://schemas.microsoft.com/office/drawing/2014/main" xmlns=""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B76135-5B72-1EEF-F390-24A30E0C2784}"/>
              </a:ext>
            </a:extLst>
          </p:cNvPr>
          <p:cNvSpPr>
            <a:spLocks noGrp="1"/>
          </p:cNvSpPr>
          <p:nvPr>
            <p:ph type="dt" sz="half" idx="10"/>
          </p:nvPr>
        </p:nvSpPr>
        <p:spPr/>
        <p:txBody>
          <a:bodyPr/>
          <a:lstStyle/>
          <a:p>
            <a:fld id="{6670FE10-F406-47AF-8AE1-E9BA4C7E25F2}" type="datetimeFigureOut">
              <a:rPr lang="en-GB" smtClean="0"/>
              <a:t>24/05/2023</a:t>
            </a:fld>
            <a:endParaRPr lang="en-GB"/>
          </a:p>
        </p:txBody>
      </p:sp>
      <p:sp>
        <p:nvSpPr>
          <p:cNvPr id="6" name="Footer Placeholder 5">
            <a:extLst>
              <a:ext uri="{FF2B5EF4-FFF2-40B4-BE49-F238E27FC236}">
                <a16:creationId xmlns:a16="http://schemas.microsoft.com/office/drawing/2014/main" xmlns=""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24/05/2023</a:t>
            </a:fld>
            <a:endParaRPr lang="en-GB"/>
          </a:p>
        </p:txBody>
      </p:sp>
      <p:sp>
        <p:nvSpPr>
          <p:cNvPr id="5" name="Footer Placeholder 4">
            <a:extLst>
              <a:ext uri="{FF2B5EF4-FFF2-40B4-BE49-F238E27FC236}">
                <a16:creationId xmlns:a16="http://schemas.microsoft.com/office/drawing/2014/main" xmlns=""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E0BCD4D-82A1-5AD0-053C-2CF73DA5B647}"/>
              </a:ext>
            </a:extLst>
          </p:cNvPr>
          <p:cNvSpPr>
            <a:spLocks noGrp="1"/>
          </p:cNvSpPr>
          <p:nvPr>
            <p:ph type="ctrTitle"/>
          </p:nvPr>
        </p:nvSpPr>
        <p:spPr>
          <a:xfrm>
            <a:off x="1645184" y="883931"/>
            <a:ext cx="9144000" cy="2387600"/>
          </a:xfrm>
        </p:spPr>
        <p:txBody>
          <a:bodyPr>
            <a:normAutofit fontScale="90000"/>
          </a:bodyPr>
          <a:lstStyle/>
          <a:p>
            <a:r>
              <a:rPr lang="en-GB" dirty="0" smtClean="0">
                <a:solidFill>
                  <a:schemeClr val="bg1"/>
                </a:solidFill>
              </a:rPr>
              <a:t>Task </a:t>
            </a:r>
            <a:r>
              <a:rPr lang="en-GB" dirty="0" smtClean="0">
                <a:solidFill>
                  <a:schemeClr val="bg1"/>
                </a:solidFill>
              </a:rPr>
              <a:t>2</a:t>
            </a:r>
            <a:r>
              <a:rPr lang="en-GB" dirty="0" smtClean="0"/>
              <a:t/>
            </a:r>
            <a:br>
              <a:rPr lang="en-GB" dirty="0" smtClean="0"/>
            </a:br>
            <a:r>
              <a:rPr lang="en-US" b="1" dirty="0">
                <a:solidFill>
                  <a:schemeClr val="bg1"/>
                </a:solidFill>
              </a:rPr>
              <a:t>Predicting customer buying </a:t>
            </a:r>
            <a:r>
              <a:rPr lang="en-US" b="1" dirty="0" smtClean="0">
                <a:solidFill>
                  <a:schemeClr val="bg1"/>
                </a:solidFill>
              </a:rPr>
              <a:t>behavior</a:t>
            </a:r>
            <a:endParaRPr lang="en-US" b="1" dirty="0">
              <a:solidFill>
                <a:schemeClr val="bg1"/>
              </a:solidFill>
            </a:endParaRPr>
          </a:p>
        </p:txBody>
      </p:sp>
      <p:sp>
        <p:nvSpPr>
          <p:cNvPr id="3" name="Subtitle 2">
            <a:extLst>
              <a:ext uri="{FF2B5EF4-FFF2-40B4-BE49-F238E27FC236}">
                <a16:creationId xmlns:a16="http://schemas.microsoft.com/office/drawing/2014/main" xmlns="" id="{7730DC87-B7BC-1B7B-AB86-8B0F1FACBC23}"/>
              </a:ext>
            </a:extLst>
          </p:cNvPr>
          <p:cNvSpPr>
            <a:spLocks noGrp="1"/>
          </p:cNvSpPr>
          <p:nvPr>
            <p:ph type="subTitle" idx="1"/>
          </p:nvPr>
        </p:nvSpPr>
        <p:spPr>
          <a:xfrm>
            <a:off x="1645184" y="3429000"/>
            <a:ext cx="9144000" cy="815726"/>
          </a:xfrm>
        </p:spPr>
        <p:txBody>
          <a:bodyPr/>
          <a:lstStyle/>
          <a:p>
            <a:r>
              <a:rPr lang="en-US" dirty="0" smtClean="0">
                <a:solidFill>
                  <a:schemeClr val="bg1"/>
                </a:solidFill>
              </a:rPr>
              <a:t>Build </a:t>
            </a:r>
            <a:r>
              <a:rPr lang="en-US" dirty="0">
                <a:solidFill>
                  <a:schemeClr val="bg1"/>
                </a:solidFill>
              </a:rPr>
              <a:t>a predictive model to understand factors that influence buying </a:t>
            </a:r>
            <a:r>
              <a:rPr lang="en-US" dirty="0" smtClean="0">
                <a:solidFill>
                  <a:schemeClr val="bg1"/>
                </a:solidFill>
              </a:rPr>
              <a:t>behavior</a:t>
            </a:r>
            <a:endParaRPr lang="en-GB" dirty="0">
              <a:solidFill>
                <a:schemeClr val="bg1"/>
              </a:solidFill>
            </a:endParaRPr>
          </a:p>
        </p:txBody>
      </p:sp>
      <p:sp>
        <p:nvSpPr>
          <p:cNvPr id="5" name="TextBox 4"/>
          <p:cNvSpPr txBox="1"/>
          <p:nvPr/>
        </p:nvSpPr>
        <p:spPr>
          <a:xfrm>
            <a:off x="649995" y="6048260"/>
            <a:ext cx="4219460" cy="646331"/>
          </a:xfrm>
          <a:prstGeom prst="rect">
            <a:avLst/>
          </a:prstGeom>
          <a:noFill/>
        </p:spPr>
        <p:txBody>
          <a:bodyPr wrap="square" rtlCol="0">
            <a:spAutoFit/>
          </a:bodyPr>
          <a:lstStyle/>
          <a:p>
            <a:r>
              <a:rPr lang="en-US" dirty="0" smtClean="0">
                <a:solidFill>
                  <a:srgbClr val="92D050"/>
                </a:solidFill>
              </a:rPr>
              <a:t>Author: Majid </a:t>
            </a:r>
            <a:r>
              <a:rPr lang="en-US" dirty="0" err="1" smtClean="0">
                <a:solidFill>
                  <a:srgbClr val="92D050"/>
                </a:solidFill>
              </a:rPr>
              <a:t>Mahmood</a:t>
            </a:r>
            <a:endParaRPr lang="en-US" dirty="0" smtClean="0">
              <a:solidFill>
                <a:srgbClr val="92D050"/>
              </a:solidFill>
            </a:endParaRPr>
          </a:p>
          <a:p>
            <a:r>
              <a:rPr lang="en-US" dirty="0" smtClean="0">
                <a:solidFill>
                  <a:srgbClr val="92D050"/>
                </a:solidFill>
              </a:rPr>
              <a:t>Dated: 24-05-2023</a:t>
            </a:r>
            <a:endParaRPr lang="en-US" dirty="0">
              <a:solidFill>
                <a:srgbClr val="92D05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2342" y="3924430"/>
            <a:ext cx="5122844" cy="804002"/>
          </a:xfrm>
          <a:prstGeom prst="rect">
            <a:avLst/>
          </a:prstGeom>
        </p:spPr>
      </p:pic>
      <p:sp>
        <p:nvSpPr>
          <p:cNvPr id="7" name="TextBox 6"/>
          <p:cNvSpPr txBox="1"/>
          <p:nvPr/>
        </p:nvSpPr>
        <p:spPr>
          <a:xfrm>
            <a:off x="4142342" y="5075065"/>
            <a:ext cx="4946573" cy="369332"/>
          </a:xfrm>
          <a:prstGeom prst="rect">
            <a:avLst/>
          </a:prstGeom>
          <a:noFill/>
        </p:spPr>
        <p:txBody>
          <a:bodyPr wrap="square" rtlCol="0">
            <a:spAutoFit/>
          </a:bodyPr>
          <a:lstStyle/>
          <a:p>
            <a:r>
              <a:rPr lang="en-US" dirty="0" smtClean="0">
                <a:solidFill>
                  <a:schemeClr val="bg1"/>
                </a:solidFill>
              </a:rPr>
              <a:t>Powered </a:t>
            </a:r>
            <a:r>
              <a:rPr lang="en-US" dirty="0">
                <a:solidFill>
                  <a:schemeClr val="bg1"/>
                </a:solidFill>
              </a:rPr>
              <a:t>By https://www.theforage.com/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1090" y="-157711"/>
            <a:ext cx="2380910" cy="884173"/>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ADD12-D653-7463-3EAD-70846DE1F2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B7DE7AA-9B0B-5A8C-C9D3-A89360AA97ED}"/>
              </a:ext>
            </a:extLst>
          </p:cNvPr>
          <p:cNvSpPr>
            <a:spLocks noGrp="1"/>
          </p:cNvSpPr>
          <p:nvPr>
            <p:ph idx="1"/>
          </p:nvPr>
        </p:nvSpPr>
        <p:spPr/>
        <p:txBody>
          <a:bodyPr/>
          <a:lstStyle/>
          <a:p>
            <a:endParaRPr lang="en-GB"/>
          </a:p>
        </p:txBody>
      </p:sp>
      <p:sp>
        <p:nvSpPr>
          <p:cNvPr id="4" name="Rectangle 3"/>
          <p:cNvSpPr/>
          <p:nvPr/>
        </p:nvSpPr>
        <p:spPr>
          <a:xfrm>
            <a:off x="0" y="0"/>
            <a:ext cx="12192000"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6">
                  <a:lumMod val="50000"/>
                </a:schemeClr>
              </a:solidFill>
            </a:endParaRPr>
          </a:p>
        </p:txBody>
      </p:sp>
      <p:sp>
        <p:nvSpPr>
          <p:cNvPr id="6" name="TextBox 5"/>
          <p:cNvSpPr txBox="1"/>
          <p:nvPr/>
        </p:nvSpPr>
        <p:spPr>
          <a:xfrm>
            <a:off x="0" y="245357"/>
            <a:ext cx="4715219" cy="369332"/>
          </a:xfrm>
          <a:prstGeom prst="rect">
            <a:avLst/>
          </a:prstGeom>
          <a:noFill/>
        </p:spPr>
        <p:txBody>
          <a:bodyPr wrap="square" rtlCol="0">
            <a:spAutoFit/>
          </a:bodyPr>
          <a:lstStyle/>
          <a:p>
            <a:r>
              <a:rPr lang="en-GB" dirty="0">
                <a:solidFill>
                  <a:schemeClr val="bg1"/>
                </a:solidFill>
              </a:rPr>
              <a:t>Task </a:t>
            </a:r>
            <a:r>
              <a:rPr lang="en-GB" dirty="0" smtClean="0">
                <a:solidFill>
                  <a:schemeClr val="bg1"/>
                </a:solidFill>
              </a:rPr>
              <a:t>2: </a:t>
            </a:r>
            <a:r>
              <a:rPr lang="en-US" b="1" dirty="0" smtClean="0">
                <a:solidFill>
                  <a:schemeClr val="bg1"/>
                </a:solidFill>
              </a:rPr>
              <a:t>Predicting </a:t>
            </a:r>
            <a:r>
              <a:rPr lang="en-US" b="1" dirty="0">
                <a:solidFill>
                  <a:schemeClr val="bg1"/>
                </a:solidFill>
              </a:rPr>
              <a:t>customer buying behavior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090" y="-157711"/>
            <a:ext cx="2380910" cy="884173"/>
          </a:xfrm>
          <a:prstGeom prst="rect">
            <a:avLst/>
          </a:prstGeom>
        </p:spPr>
      </p:pic>
      <p:sp>
        <p:nvSpPr>
          <p:cNvPr id="18" name="Rectangle 17"/>
          <p:cNvSpPr/>
          <p:nvPr/>
        </p:nvSpPr>
        <p:spPr>
          <a:xfrm>
            <a:off x="165100" y="860046"/>
            <a:ext cx="8813800" cy="369332"/>
          </a:xfrm>
          <a:prstGeom prst="rect">
            <a:avLst/>
          </a:prstGeom>
        </p:spPr>
        <p:txBody>
          <a:bodyPr wrap="square">
            <a:spAutoFit/>
          </a:bodyPr>
          <a:lstStyle/>
          <a:p>
            <a:r>
              <a:rPr lang="en-US" b="1" dirty="0" smtClean="0">
                <a:solidFill>
                  <a:schemeClr val="bg1"/>
                </a:solidFill>
              </a:rPr>
              <a:t>trained </a:t>
            </a:r>
            <a:r>
              <a:rPr lang="en-US" b="1" dirty="0">
                <a:solidFill>
                  <a:schemeClr val="bg1"/>
                </a:solidFill>
              </a:rPr>
              <a:t>the data set with Random forest classifier model and received </a:t>
            </a:r>
          </a:p>
        </p:txBody>
      </p:sp>
      <p:sp>
        <p:nvSpPr>
          <p:cNvPr id="19" name="Rectangle 18"/>
          <p:cNvSpPr/>
          <p:nvPr/>
        </p:nvSpPr>
        <p:spPr>
          <a:xfrm>
            <a:off x="190500" y="1342835"/>
            <a:ext cx="1826269" cy="369332"/>
          </a:xfrm>
          <a:prstGeom prst="rect">
            <a:avLst/>
          </a:prstGeom>
        </p:spPr>
        <p:txBody>
          <a:bodyPr wrap="none">
            <a:spAutoFit/>
          </a:bodyPr>
          <a:lstStyle/>
          <a:p>
            <a:r>
              <a:rPr lang="en-US" dirty="0">
                <a:solidFill>
                  <a:schemeClr val="bg1"/>
                </a:solidFill>
              </a:rPr>
              <a:t>ACCURACY: 85.09</a:t>
            </a:r>
          </a:p>
        </p:txBody>
      </p:sp>
      <p:sp>
        <p:nvSpPr>
          <p:cNvPr id="20" name="Rectangle 19"/>
          <p:cNvSpPr/>
          <p:nvPr/>
        </p:nvSpPr>
        <p:spPr>
          <a:xfrm>
            <a:off x="165100" y="1807298"/>
            <a:ext cx="4588500" cy="400110"/>
          </a:xfrm>
          <a:prstGeom prst="rect">
            <a:avLst/>
          </a:prstGeom>
        </p:spPr>
        <p:txBody>
          <a:bodyPr wrap="none">
            <a:spAutoFit/>
          </a:bodyPr>
          <a:lstStyle/>
          <a:p>
            <a:r>
              <a:rPr lang="en-US" sz="2000" b="1" u="sng" dirty="0" smtClean="0">
                <a:solidFill>
                  <a:schemeClr val="bg1"/>
                </a:solidFill>
              </a:rPr>
              <a:t>Evaluate the model using cross-validation</a:t>
            </a:r>
            <a:endParaRPr lang="en-US" sz="2000" b="1" u="sng" dirty="0">
              <a:solidFill>
                <a:schemeClr val="bg1"/>
              </a:solidFill>
            </a:endParaRPr>
          </a:p>
        </p:txBody>
      </p:sp>
      <p:pic>
        <p:nvPicPr>
          <p:cNvPr id="22" name="Picture 21"/>
          <p:cNvPicPr>
            <a:picLocks noChangeAspect="1"/>
          </p:cNvPicPr>
          <p:nvPr/>
        </p:nvPicPr>
        <p:blipFill>
          <a:blip r:embed="rId3"/>
          <a:stretch>
            <a:fillRect/>
          </a:stretch>
        </p:blipFill>
        <p:spPr>
          <a:xfrm>
            <a:off x="228881" y="2268608"/>
            <a:ext cx="4524719" cy="3627661"/>
          </a:xfrm>
          <a:prstGeom prst="rect">
            <a:avLst/>
          </a:prstGeom>
        </p:spPr>
      </p:pic>
      <p:pic>
        <p:nvPicPr>
          <p:cNvPr id="23" name="Picture 22"/>
          <p:cNvPicPr>
            <a:picLocks noChangeAspect="1"/>
          </p:cNvPicPr>
          <p:nvPr/>
        </p:nvPicPr>
        <p:blipFill>
          <a:blip r:embed="rId4"/>
          <a:stretch>
            <a:fillRect/>
          </a:stretch>
        </p:blipFill>
        <p:spPr>
          <a:xfrm>
            <a:off x="228881" y="6053980"/>
            <a:ext cx="3705497" cy="595989"/>
          </a:xfrm>
          <a:prstGeom prst="rect">
            <a:avLst/>
          </a:prstGeom>
        </p:spPr>
      </p:pic>
      <p:sp>
        <p:nvSpPr>
          <p:cNvPr id="25" name="TextBox 24"/>
          <p:cNvSpPr txBox="1"/>
          <p:nvPr/>
        </p:nvSpPr>
        <p:spPr>
          <a:xfrm>
            <a:off x="7509328" y="1268334"/>
            <a:ext cx="2939143" cy="369332"/>
          </a:xfrm>
          <a:prstGeom prst="rect">
            <a:avLst/>
          </a:prstGeom>
          <a:solidFill>
            <a:schemeClr val="accent2">
              <a:lumMod val="60000"/>
              <a:lumOff val="40000"/>
            </a:schemeClr>
          </a:solidFill>
        </p:spPr>
        <p:txBody>
          <a:bodyPr wrap="square" rtlCol="0">
            <a:spAutoFit/>
          </a:bodyPr>
          <a:lstStyle/>
          <a:p>
            <a:pPr algn="ctr"/>
            <a:r>
              <a:rPr lang="en-US" dirty="0" smtClean="0"/>
              <a:t>Analyzing and Visualizing</a:t>
            </a:r>
            <a:endParaRPr lang="en-US" dirty="0"/>
          </a:p>
        </p:txBody>
      </p:sp>
      <p:pic>
        <p:nvPicPr>
          <p:cNvPr id="24" name="Picture 23"/>
          <p:cNvPicPr>
            <a:picLocks noChangeAspect="1"/>
          </p:cNvPicPr>
          <p:nvPr/>
        </p:nvPicPr>
        <p:blipFill>
          <a:blip r:embed="rId5"/>
          <a:stretch>
            <a:fillRect/>
          </a:stretch>
        </p:blipFill>
        <p:spPr>
          <a:xfrm>
            <a:off x="5791548" y="1620225"/>
            <a:ext cx="6181725" cy="4924425"/>
          </a:xfrm>
          <a:prstGeom prst="rect">
            <a:avLst/>
          </a:prstGeom>
        </p:spPr>
      </p:pic>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ADD12-D653-7463-3EAD-70846DE1F2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B7DE7AA-9B0B-5A8C-C9D3-A89360AA97ED}"/>
              </a:ext>
            </a:extLst>
          </p:cNvPr>
          <p:cNvSpPr>
            <a:spLocks noGrp="1"/>
          </p:cNvSpPr>
          <p:nvPr>
            <p:ph idx="1"/>
          </p:nvPr>
        </p:nvSpPr>
        <p:spPr/>
        <p:txBody>
          <a:bodyPr/>
          <a:lstStyle/>
          <a:p>
            <a:endParaRPr lang="en-GB"/>
          </a:p>
        </p:txBody>
      </p:sp>
      <p:sp>
        <p:nvSpPr>
          <p:cNvPr id="4" name="Rectangle 3"/>
          <p:cNvSpPr/>
          <p:nvPr/>
        </p:nvSpPr>
        <p:spPr>
          <a:xfrm>
            <a:off x="0" y="0"/>
            <a:ext cx="12192000"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0" y="245357"/>
            <a:ext cx="4492979" cy="369332"/>
          </a:xfrm>
          <a:prstGeom prst="rect">
            <a:avLst/>
          </a:prstGeom>
          <a:noFill/>
        </p:spPr>
        <p:txBody>
          <a:bodyPr wrap="square" rtlCol="0">
            <a:spAutoFit/>
          </a:bodyPr>
          <a:lstStyle/>
          <a:p>
            <a:r>
              <a:rPr lang="en-GB" dirty="0">
                <a:solidFill>
                  <a:schemeClr val="bg1"/>
                </a:solidFill>
              </a:rPr>
              <a:t>Task 2: </a:t>
            </a:r>
            <a:r>
              <a:rPr lang="en-US" b="1" dirty="0">
                <a:solidFill>
                  <a:schemeClr val="bg1"/>
                </a:solidFill>
              </a:rPr>
              <a:t>Predicting customer buying behavior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090" y="-157711"/>
            <a:ext cx="2380910" cy="884173"/>
          </a:xfrm>
          <a:prstGeom prst="rect">
            <a:avLst/>
          </a:prstGeom>
        </p:spPr>
      </p:pic>
      <p:sp>
        <p:nvSpPr>
          <p:cNvPr id="11" name="TextBox 10"/>
          <p:cNvSpPr txBox="1"/>
          <p:nvPr/>
        </p:nvSpPr>
        <p:spPr>
          <a:xfrm>
            <a:off x="352540" y="870333"/>
            <a:ext cx="4869455" cy="369332"/>
          </a:xfrm>
          <a:prstGeom prst="rect">
            <a:avLst/>
          </a:prstGeom>
          <a:noFill/>
        </p:spPr>
        <p:txBody>
          <a:bodyPr wrap="square" rtlCol="0">
            <a:spAutoFit/>
          </a:bodyPr>
          <a:lstStyle/>
          <a:p>
            <a:r>
              <a:rPr lang="en-US" dirty="0" smtClean="0"/>
              <a:t>   </a:t>
            </a:r>
            <a:endParaRPr lang="en-US" dirty="0"/>
          </a:p>
        </p:txBody>
      </p:sp>
      <p:sp>
        <p:nvSpPr>
          <p:cNvPr id="16" name="Rectangle 3"/>
          <p:cNvSpPr>
            <a:spLocks noChangeArrowheads="1"/>
          </p:cNvSpPr>
          <p:nvPr/>
        </p:nvSpPr>
        <p:spPr bwMode="auto">
          <a:xfrm>
            <a:off x="352540" y="927975"/>
            <a:ext cx="11229953" cy="5567527"/>
          </a:xfrm>
          <a:prstGeom prst="rect">
            <a:avLst/>
          </a:prstGeom>
          <a:noFill/>
          <a:ln>
            <a:noFill/>
          </a:ln>
          <a:effectLst/>
        </p:spPr>
        <p:txBody>
          <a:bodyPr vert="horz" wrap="square" lIns="0" tIns="36501" rIns="0" bIns="365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sz="1600" b="1" i="0" u="sng" strike="noStrike" cap="none" normalizeH="0" baseline="0" dirty="0" smtClean="0">
                <a:ln>
                  <a:noFill/>
                </a:ln>
                <a:solidFill>
                  <a:schemeClr val="bg1"/>
                </a:solidFill>
                <a:effectLst/>
                <a:latin typeface="Google Sans"/>
              </a:rPr>
              <a:t>Introduction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Google Sans"/>
              </a:rPr>
              <a:t>	</a:t>
            </a:r>
            <a:r>
              <a:rPr kumimoji="0" lang="en-US" sz="1400" b="0" i="0" u="none" strike="noStrike" cap="none" normalizeH="0" baseline="0" dirty="0" smtClean="0">
                <a:ln>
                  <a:noFill/>
                </a:ln>
                <a:solidFill>
                  <a:schemeClr val="bg1"/>
                </a:solidFill>
                <a:effectLst/>
                <a:latin typeface="Google Sans"/>
              </a:rPr>
              <a:t>We trained a machine learning model to predict whether a customer will complete a booking. The model was trained on a dataset of historical booking data. The model was evaluated using cross-validation, and it achieved an accuracy of 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latin typeface="Google Sans"/>
              </a:rPr>
              <a:t>.</a:t>
            </a:r>
            <a:endParaRPr kumimoji="0" 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sz="1600" b="1" u="sng" dirty="0">
                <a:solidFill>
                  <a:schemeClr val="bg1"/>
                </a:solidFill>
                <a:latin typeface="Google Sans"/>
              </a:rPr>
              <a:t>Feature Importance</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Google Sans"/>
              </a:rPr>
              <a:t>The feature importance plot shows that the most important variables in the model are: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sales_channel</a:t>
            </a:r>
            <a:endParaRPr lang="en-US" sz="1400" dirty="0">
              <a:solidFill>
                <a:schemeClr val="bg1"/>
              </a:solidFill>
              <a:latin typeface="Google San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trip_type</a:t>
            </a:r>
            <a:endParaRPr lang="en-US" sz="1400" dirty="0">
              <a:solidFill>
                <a:schemeClr val="bg1"/>
              </a:solidFill>
              <a:latin typeface="Google San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solidFill>
                  <a:schemeClr val="bg1"/>
                </a:solidFill>
                <a:latin typeface="Google Sans"/>
              </a:rPr>
              <a:t>route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booking_origin</a:t>
            </a:r>
            <a:endParaRPr lang="en-US" sz="1400" dirty="0">
              <a:solidFill>
                <a:schemeClr val="bg1"/>
              </a:solidFill>
              <a:latin typeface="Google San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wants_extra_baggage</a:t>
            </a:r>
            <a:endParaRPr lang="en-US" sz="1400" dirty="0">
              <a:solidFill>
                <a:schemeClr val="bg1"/>
              </a:solidFill>
              <a:latin typeface="Google San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wants_preferred_seat</a:t>
            </a:r>
            <a:endParaRPr lang="en-US" sz="1400" dirty="0">
              <a:solidFill>
                <a:schemeClr val="bg1"/>
              </a:solidFill>
              <a:latin typeface="Google San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err="1">
                <a:solidFill>
                  <a:schemeClr val="bg1"/>
                </a:solidFill>
                <a:latin typeface="Google Sans"/>
              </a:rPr>
              <a:t>wants_in_flight_meals</a:t>
            </a:r>
            <a:endParaRPr lang="en-US" sz="1400" dirty="0">
              <a:solidFill>
                <a:schemeClr val="bg1"/>
              </a:solidFill>
              <a:latin typeface="Google Sans"/>
            </a:endParaRPr>
          </a:p>
          <a:p>
            <a:pPr marR="0" lvl="0" algn="l"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chemeClr val="bg1"/>
                </a:solidFill>
                <a:latin typeface="Google Sans"/>
              </a:rPr>
              <a:t>These variables are the most important because they have the strongest relationship with the target variable, which is </a:t>
            </a:r>
            <a:r>
              <a:rPr lang="en-US" sz="1400" b="1" dirty="0" err="1">
                <a:solidFill>
                  <a:srgbClr val="00B050"/>
                </a:solidFill>
                <a:latin typeface="Google Sans"/>
              </a:rPr>
              <a:t>booking_complete</a:t>
            </a:r>
            <a:r>
              <a:rPr lang="en-US" sz="1400" b="1" dirty="0">
                <a:solidFill>
                  <a:schemeClr val="bg1"/>
                </a:solidFill>
                <a:latin typeface="Google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sz="2000" b="1" u="sng" dirty="0" smtClean="0">
                <a:solidFill>
                  <a:schemeClr val="bg1"/>
                </a:solidFill>
                <a:latin typeface="Google Sans"/>
              </a:rPr>
              <a:t>Conclusion</a:t>
            </a:r>
            <a:endParaRPr lang="en-US" sz="2000" b="1" u="sng" dirty="0">
              <a:solidFill>
                <a:schemeClr val="bg1"/>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bg1"/>
                </a:solidFill>
                <a:latin typeface="Google Sans"/>
              </a:rPr>
              <a:t>The model can be used to make predictions about whether a customer is likely to complete a booking. This information can be used to improve the customer experience and increase sales.</a:t>
            </a:r>
          </a:p>
          <a:p>
            <a:pPr lvl="0"/>
            <a:r>
              <a:rPr lang="en-US" sz="1600" dirty="0">
                <a:solidFill>
                  <a:schemeClr val="bg1"/>
                </a:solidFill>
                <a:latin typeface="Google Sans"/>
              </a:rPr>
              <a:t>In addition to the above, we </a:t>
            </a:r>
            <a:r>
              <a:rPr lang="en-US" sz="1600" dirty="0" smtClean="0">
                <a:solidFill>
                  <a:schemeClr val="bg1"/>
                </a:solidFill>
                <a:latin typeface="Google Sans"/>
              </a:rPr>
              <a:t>can the </a:t>
            </a:r>
            <a:r>
              <a:rPr lang="en-US" sz="1600" dirty="0">
                <a:solidFill>
                  <a:schemeClr val="bg1"/>
                </a:solidFill>
                <a:latin typeface="Google Sans"/>
              </a:rPr>
              <a:t>model to identify areas where we can improve our marketing and sales efforts. </a:t>
            </a:r>
            <a:r>
              <a:rPr lang="en-US" sz="1600" dirty="0">
                <a:solidFill>
                  <a:schemeClr val="bg1"/>
                </a:solidFill>
                <a:latin typeface="Google Sans"/>
              </a:rPr>
              <a:t>For example, if we see that a particular sales channel is not performing well, we can focus our efforts on other channels. We can also use the model to identify customer segments that are more likely to complete bookings. This information can be used to target our marketing and sales efforts more effectively.</a:t>
            </a:r>
          </a:p>
          <a:p>
            <a:pPr lvl="0"/>
            <a:r>
              <a:rPr lang="en-US" sz="1600" dirty="0">
                <a:solidFill>
                  <a:schemeClr val="bg1"/>
                </a:solidFill>
                <a:latin typeface="Google Sans"/>
              </a:rPr>
              <a:t>Overall, the model is a valuable tool that can </a:t>
            </a:r>
            <a:r>
              <a:rPr lang="en-US" sz="1600" dirty="0">
                <a:solidFill>
                  <a:schemeClr val="bg1"/>
                </a:solidFill>
                <a:latin typeface="Google Sans"/>
              </a:rPr>
              <a:t> also use be used to improve the customer experience and increase sales.</a:t>
            </a:r>
          </a:p>
        </p:txBody>
      </p:sp>
    </p:spTree>
    <p:extLst>
      <p:ext uri="{BB962C8B-B14F-4D97-AF65-F5344CB8AC3E}">
        <p14:creationId xmlns:p14="http://schemas.microsoft.com/office/powerpoint/2010/main" val="119159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64</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Google Sans</vt:lpstr>
      <vt:lpstr>Office Theme</vt:lpstr>
      <vt:lpstr>Task 2 Predicting customer buying behavior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Majid Mehmood [PPC]</cp:lastModifiedBy>
  <cp:revision>16</cp:revision>
  <dcterms:created xsi:type="dcterms:W3CDTF">2022-12-06T11:13:27Z</dcterms:created>
  <dcterms:modified xsi:type="dcterms:W3CDTF">2023-05-24T09:34:06Z</dcterms:modified>
</cp:coreProperties>
</file>