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77" r:id="rId7"/>
    <p:sldId id="276" r:id="rId8"/>
    <p:sldId id="260" r:id="rId9"/>
    <p:sldId id="270" r:id="rId10"/>
    <p:sldId id="267" r:id="rId11"/>
    <p:sldId id="268" r:id="rId12"/>
    <p:sldId id="271" r:id="rId13"/>
    <p:sldId id="272" r:id="rId14"/>
    <p:sldId id="273" r:id="rId15"/>
    <p:sldId id="261" r:id="rId16"/>
    <p:sldId id="275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4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B659-7C31-A005-0EE8-C69CB4D60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96B76-132A-91F1-D015-38F140309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6FD6-5C7E-A8FC-93A9-2A6B8C7D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F311-9E67-8E01-4696-9F71C0EF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56530-9720-9F7B-79BD-EDAC6D6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4B1A-8AA9-DB1C-3411-E82121AB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9411F-7A78-0D59-531B-3C68650C5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4818-3D32-D998-4D3F-C264D7F3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CE53-4E90-73FB-62AF-88DF7658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FA60-4043-DFB2-0878-FA5836B5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9FC14-ADD4-54F9-72A9-00586605B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2101-71EE-7226-FADA-840BA47A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CA5C-6525-E9B2-D1A5-200A0519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7D96-2CB6-8FC9-88D8-DDACB14B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6D8A-93D4-79D2-BE6E-41CC4BF0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34B0-BC04-56AD-4F95-B41BB0F1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8740-14A6-6A34-F09D-09B5C51B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DE57-AFD9-63CB-A4F2-06920443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0B50-58E8-934B-9E89-5BA0EB3D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1232-D16B-0C2F-B5EB-742378E6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B2AF-E263-9231-CC21-7E34B494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4F24-A4D2-DA0D-8A02-5039826CE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5B1F-2A0F-F8B1-5E60-DFA6F810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1E0F-8AAD-9029-69EC-592887BE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597D-C50C-BDE0-7E90-B1D3BC14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FD2B-3235-5ADA-22AA-DB01EDE3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5800-0653-4FAF-0CCB-DD7FAAC8D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5DF80-B823-84CA-3274-FE9C1D84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BDFB1-43E4-E145-915E-D0EB223E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098EA-15D1-752E-B45D-52BD4237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F3D2-835D-AAA9-5966-4D7EAC8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A471-9AEA-6838-FBCF-BFA2D094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0CBE-E75C-7452-613E-E80197B3A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9B41-ED2F-7AB9-E217-AF3881C0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C418D-32F3-3697-51FF-47251BD3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AD03C-C6C1-AC36-846B-84BE9DC44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87968-34C4-E9B5-F617-36F1D6F1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199F1-BDB4-3994-632A-03EC712E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E2552-42AA-D966-5949-226B232F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DCDF-5732-5B45-824A-1318B703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4BDDB-47EC-5639-2D44-E799B6AE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65446-29F2-06F5-6BDF-E95E572F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F9A0F-A071-7424-2788-C0486F6D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9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61D2C-C2A7-F6BF-E2DC-D220A82A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8DD0-7D12-CB88-4881-39F0463A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F3E0-2C89-BB15-2339-9FF05925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444D-736F-3B9F-71C7-0C05A5EE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D2F6-DEFF-02B6-8DD1-60580268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A7C84-75D4-A4E3-9955-31AE6674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E5DBE-4463-074B-3166-2239E628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523F0-3E1E-CF56-C5AF-8EB762EE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F98DD-4D07-5C61-639F-1D92E76A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C0D2-114F-E523-ED74-43DEBE6E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10600-E4A9-E33E-38D2-A330FDE9C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6A42F-A2FC-2ED6-27C9-9688C90A4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FB89E-8AF9-6648-E27A-4B251C76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6C95F-00BB-1E70-57EC-3F5C2239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C988B-4DA2-6463-E016-632F298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2FC9E-6819-0023-647F-207256FC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55699-3F57-A9ED-CE9D-5FDC7006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83D3-CF38-B546-BD47-38FAA6D48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D0CFF-BABF-094C-BA66-E13A34E256FE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E4CB-D450-F111-D405-C0B9619F2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A051-4244-F4D1-A957-FE8623640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85C74-053A-F34C-824B-081450D19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1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CD8E-F61C-E305-954B-B9A9B2AE7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AD59D-49E7-5657-FD58-7761B55F6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110F4-024B-E4A6-F30D-92EA8D1C42A6}"/>
              </a:ext>
            </a:extLst>
          </p:cNvPr>
          <p:cNvGraphicFramePr>
            <a:graphicFrameLocks noGrp="1"/>
          </p:cNvGraphicFramePr>
          <p:nvPr/>
        </p:nvGraphicFramePr>
        <p:xfrm>
          <a:off x="2313736" y="1751046"/>
          <a:ext cx="75952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805">
                  <a:extLst>
                    <a:ext uri="{9D8B030D-6E8A-4147-A177-3AD203B41FA5}">
                      <a16:colId xmlns:a16="http://schemas.microsoft.com/office/drawing/2014/main" val="19084447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326413923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20977986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98615953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Matrix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Decision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0474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79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(Type 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6427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(Type II)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8884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/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blipFill>
                <a:blip r:embed="rId2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217D7E-2987-F084-64B1-457316B711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3043" y="3799153"/>
              <a:ext cx="759522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8805">
                      <a:extLst>
                        <a:ext uri="{9D8B030D-6E8A-4147-A177-3AD203B41FA5}">
                          <a16:colId xmlns:a16="http://schemas.microsoft.com/office/drawing/2014/main" val="19084447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326413923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20977986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986159532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 Matrix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 Decision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40474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18796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1 -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6427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1 -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4888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217D7E-2987-F084-64B1-457316B711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3043" y="3799153"/>
              <a:ext cx="759522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8805">
                      <a:extLst>
                        <a:ext uri="{9D8B030D-6E8A-4147-A177-3AD203B41FA5}">
                          <a16:colId xmlns:a16="http://schemas.microsoft.com/office/drawing/2014/main" val="19084447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326413923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20977986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986159532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 Matrix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 Decision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40474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18796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42" t="-210345" r="-10201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333" t="-210345" r="-133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6427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42" t="-310345" r="-10201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333" t="-310345" r="-133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8884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611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110F4-024B-E4A6-F30D-92EA8D1C42A6}"/>
              </a:ext>
            </a:extLst>
          </p:cNvPr>
          <p:cNvGraphicFramePr>
            <a:graphicFrameLocks noGrp="1"/>
          </p:cNvGraphicFramePr>
          <p:nvPr/>
        </p:nvGraphicFramePr>
        <p:xfrm>
          <a:off x="2313736" y="1751046"/>
          <a:ext cx="75952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805">
                  <a:extLst>
                    <a:ext uri="{9D8B030D-6E8A-4147-A177-3AD203B41FA5}">
                      <a16:colId xmlns:a16="http://schemas.microsoft.com/office/drawing/2014/main" val="19084447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326413923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20977986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98615953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Matrix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Decision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0474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79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(Type 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6427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(Type II)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8884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/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blipFill>
                <a:blip r:embed="rId2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217D7E-2987-F084-64B1-457316B711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3043" y="3799153"/>
              <a:ext cx="759522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8805">
                      <a:extLst>
                        <a:ext uri="{9D8B030D-6E8A-4147-A177-3AD203B41FA5}">
                          <a16:colId xmlns:a16="http://schemas.microsoft.com/office/drawing/2014/main" val="19084447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326413923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20977986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986159532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 Matrix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 Decision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40474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18796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1 -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66427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1 -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48884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2217D7E-2987-F084-64B1-457316B711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3043" y="3799153"/>
              <a:ext cx="759522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8805">
                      <a:extLst>
                        <a:ext uri="{9D8B030D-6E8A-4147-A177-3AD203B41FA5}">
                          <a16:colId xmlns:a16="http://schemas.microsoft.com/office/drawing/2014/main" val="19084447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326413923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209779864"/>
                        </a:ext>
                      </a:extLst>
                    </a:gridCol>
                    <a:gridCol w="1898805">
                      <a:extLst>
                        <a:ext uri="{9D8B030D-6E8A-4147-A177-3AD203B41FA5}">
                          <a16:colId xmlns:a16="http://schemas.microsoft.com/office/drawing/2014/main" val="986159532"/>
                        </a:ext>
                      </a:extLst>
                    </a:gridCol>
                  </a:tblGrid>
                  <a:tr h="370840">
                    <a:tc rowSpan="2"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Decision Matrix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Test Decision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404740"/>
                      </a:ext>
                    </a:extLst>
                  </a:tr>
                  <a:tr h="3708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0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H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18796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42" t="-210345" r="-10201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333" t="-210345" r="-133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66427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</a:t>
                          </a:r>
                          <a:r>
                            <a:rPr lang="en-US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342" t="-310345" r="-10201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99333" t="-310345" r="-133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8884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D539E2-ED0F-897A-5963-2785D039BAED}"/>
                  </a:ext>
                </a:extLst>
              </p:cNvPr>
              <p:cNvSpPr txBox="1"/>
              <p:nvPr/>
            </p:nvSpPr>
            <p:spPr>
              <a:xfrm>
                <a:off x="2252350" y="5380672"/>
                <a:ext cx="762591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Significance level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): Risk of rejecting the null hypothesis when it's actually true.</a:t>
                </a:r>
              </a:p>
              <a:p>
                <a:pPr algn="ctr"/>
                <a:r>
                  <a:rPr lang="en-US" sz="1600" dirty="0"/>
                  <a:t>Power (1 -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): Probability of detecting true effect when alternative is actually true.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D539E2-ED0F-897A-5963-2785D039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50" y="5380672"/>
                <a:ext cx="7625913" cy="584775"/>
              </a:xfrm>
              <a:prstGeom prst="rect">
                <a:avLst/>
              </a:prstGeom>
              <a:blipFill>
                <a:blip r:embed="rId4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10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est&#10;&#10;Description automatically generated">
            <a:extLst>
              <a:ext uri="{FF2B5EF4-FFF2-40B4-BE49-F238E27FC236}">
                <a16:creationId xmlns:a16="http://schemas.microsoft.com/office/drawing/2014/main" id="{BF49B994-B57B-1AB7-59B3-8B7BF2F9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1575"/>
            <a:ext cx="7772400" cy="242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3EA6FE1A-132C-81BA-30FF-44E66348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37785"/>
            <a:ext cx="7010400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09C55-0AE3-43CD-F76A-43732C018A1A}"/>
              </a:ext>
            </a:extLst>
          </p:cNvPr>
          <p:cNvSpPr txBox="1"/>
          <p:nvPr/>
        </p:nvSpPr>
        <p:spPr>
          <a:xfrm>
            <a:off x="5778190" y="899231"/>
            <a:ext cx="63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FA097-C4D5-1743-AEC1-19C05AD049EA}"/>
              </a:ext>
            </a:extLst>
          </p:cNvPr>
          <p:cNvSpPr txBox="1"/>
          <p:nvPr/>
        </p:nvSpPr>
        <p:spPr>
          <a:xfrm>
            <a:off x="7689695" y="899231"/>
            <a:ext cx="63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EAD14-2AE1-4123-22F2-4309F95B200B}"/>
              </a:ext>
            </a:extLst>
          </p:cNvPr>
          <p:cNvSpPr txBox="1"/>
          <p:nvPr/>
        </p:nvSpPr>
        <p:spPr>
          <a:xfrm>
            <a:off x="8183136" y="899231"/>
            <a:ext cx="635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3A684-4727-3BB9-E657-3EE2C9E2F304}"/>
              </a:ext>
            </a:extLst>
          </p:cNvPr>
          <p:cNvSpPr txBox="1"/>
          <p:nvPr/>
        </p:nvSpPr>
        <p:spPr>
          <a:xfrm>
            <a:off x="9120535" y="899231"/>
            <a:ext cx="74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99.9%</a:t>
            </a:r>
          </a:p>
        </p:txBody>
      </p:sp>
    </p:spTree>
    <p:extLst>
      <p:ext uri="{BB962C8B-B14F-4D97-AF65-F5344CB8AC3E}">
        <p14:creationId xmlns:p14="http://schemas.microsoft.com/office/powerpoint/2010/main" val="361167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CF6BC8F2-C930-9483-9DC0-67C4216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0" y="1187450"/>
            <a:ext cx="5559038" cy="4046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7205F-8860-6343-36E8-23C88DE63BF2}"/>
                  </a:ext>
                </a:extLst>
              </p:cNvPr>
              <p:cNvSpPr txBox="1"/>
              <p:nvPr/>
            </p:nvSpPr>
            <p:spPr>
              <a:xfrm rot="16200000">
                <a:off x="1984918" y="2480475"/>
                <a:ext cx="1527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Power (1 -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77205F-8860-6343-36E8-23C88DE63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84918" y="2480475"/>
                <a:ext cx="1527717" cy="369332"/>
              </a:xfrm>
              <a:prstGeom prst="rect">
                <a:avLst/>
              </a:prstGeom>
              <a:blipFill>
                <a:blip r:embed="rId3"/>
                <a:stretch>
                  <a:fillRect l="-10345" r="-27586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88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BB9F2-F68E-5812-4B98-88F3FD5C4F7F}"/>
              </a:ext>
            </a:extLst>
          </p:cNvPr>
          <p:cNvSpPr txBox="1"/>
          <p:nvPr/>
        </p:nvSpPr>
        <p:spPr>
          <a:xfrm>
            <a:off x="2283043" y="1481125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Effect size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is a quantitative measure of the experimental effect's magnitude directly impacting the test's power.</a:t>
            </a:r>
          </a:p>
        </p:txBody>
      </p:sp>
    </p:spTree>
    <p:extLst>
      <p:ext uri="{BB962C8B-B14F-4D97-AF65-F5344CB8AC3E}">
        <p14:creationId xmlns:p14="http://schemas.microsoft.com/office/powerpoint/2010/main" val="254235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BB9F2-F68E-5812-4B98-88F3FD5C4F7F}"/>
              </a:ext>
            </a:extLst>
          </p:cNvPr>
          <p:cNvSpPr txBox="1"/>
          <p:nvPr/>
        </p:nvSpPr>
        <p:spPr>
          <a:xfrm>
            <a:off x="2283043" y="1481125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Effect size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/>
              <a:t>is a quantitative measure of the experimental effect's magnitude directly impacting the test's power.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F579F-2C28-47CE-2873-BD1B8FC68FEF}"/>
              </a:ext>
            </a:extLst>
          </p:cNvPr>
          <p:cNvSpPr txBox="1"/>
          <p:nvPr/>
        </p:nvSpPr>
        <p:spPr>
          <a:xfrm>
            <a:off x="2283043" y="3088252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Cohen’s d </a:t>
            </a:r>
          </a:p>
          <a:p>
            <a:pPr algn="ctr"/>
            <a:r>
              <a:rPr lang="en-US" sz="2000" dirty="0"/>
              <a:t>standardized effect size for measuring the difference </a:t>
            </a:r>
          </a:p>
          <a:p>
            <a:pPr algn="ctr"/>
            <a:r>
              <a:rPr lang="en-US" sz="2000" dirty="0"/>
              <a:t>between a single sample and population 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E2CD0-F60D-2619-E637-EB96104E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88" y="4452856"/>
            <a:ext cx="3000136" cy="1848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1B8C4-A2CA-21BD-F9F8-262E3F1399CE}"/>
              </a:ext>
            </a:extLst>
          </p:cNvPr>
          <p:cNvSpPr txBox="1"/>
          <p:nvPr/>
        </p:nvSpPr>
        <p:spPr>
          <a:xfrm>
            <a:off x="7031941" y="5088020"/>
            <a:ext cx="287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Small effect size: d = 0.2</a:t>
            </a:r>
          </a:p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Medium effect size: d = 0.5</a:t>
            </a:r>
          </a:p>
          <a:p>
            <a:pPr algn="ctr"/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Large effect size: d = 0.8</a:t>
            </a:r>
          </a:p>
          <a:p>
            <a:pPr algn="ctr"/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33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3CF3164-8406-6146-F0BC-661C4015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32745"/>
            <a:ext cx="7772400" cy="1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2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BE668B-1F18-7E2E-B73E-AE636125A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22" y="886691"/>
            <a:ext cx="3890356" cy="48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7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E43E2-0B44-E5D5-044C-2D54BAA7714D}"/>
              </a:ext>
            </a:extLst>
          </p:cNvPr>
          <p:cNvSpPr txBox="1"/>
          <p:nvPr/>
        </p:nvSpPr>
        <p:spPr>
          <a:xfrm>
            <a:off x="2283043" y="1634321"/>
            <a:ext cx="7625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000" dirty="0"/>
            </a:br>
            <a:r>
              <a:rPr lang="en-US" sz="2000" dirty="0"/>
              <a:t>Research Question</a:t>
            </a:r>
          </a:p>
          <a:p>
            <a:pPr algn="ctr"/>
            <a:r>
              <a:rPr lang="en-US" sz="2000" dirty="0"/>
              <a:t>Do individuals with Asperger's syndrome have higher intelligence?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Research Hypothesis:</a:t>
            </a:r>
          </a:p>
          <a:p>
            <a:pPr algn="ctr"/>
            <a:r>
              <a:rPr lang="en-US" sz="2000" dirty="0"/>
              <a:t>Individuals with Asperger's syndrome have higher intelligence.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23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E43E2-0B44-E5D5-044C-2D54BAA7714D}"/>
              </a:ext>
            </a:extLst>
          </p:cNvPr>
          <p:cNvSpPr txBox="1"/>
          <p:nvPr/>
        </p:nvSpPr>
        <p:spPr>
          <a:xfrm>
            <a:off x="2283043" y="1634321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Research Hypothesis:</a:t>
            </a:r>
          </a:p>
          <a:p>
            <a:pPr algn="ctr"/>
            <a:r>
              <a:rPr lang="en-US" sz="2000" dirty="0"/>
              <a:t>Individuals with Asperger's syndrome have higher intelligence.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F766C-1911-7402-2720-7A88C1295B21}"/>
              </a:ext>
            </a:extLst>
          </p:cNvPr>
          <p:cNvSpPr txBox="1"/>
          <p:nvPr/>
        </p:nvSpPr>
        <p:spPr>
          <a:xfrm>
            <a:off x="2464419" y="3429000"/>
            <a:ext cx="529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E101A"/>
                </a:solidFill>
                <a:effectLst/>
              </a:rPr>
              <a:t> Defining the sample we want to study.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E101A"/>
                </a:solidFill>
                <a:effectLst/>
              </a:rPr>
              <a:t> Essence of comparison.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E101A"/>
                </a:solidFill>
                <a:effectLst/>
              </a:rPr>
              <a:t> The other group we want to compare with.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E101A"/>
                </a:solidFill>
                <a:effectLst/>
              </a:rPr>
              <a:t> Quantifying the measure of interest.</a:t>
            </a:r>
          </a:p>
        </p:txBody>
      </p:sp>
    </p:spTree>
    <p:extLst>
      <p:ext uri="{BB962C8B-B14F-4D97-AF65-F5344CB8AC3E}">
        <p14:creationId xmlns:p14="http://schemas.microsoft.com/office/powerpoint/2010/main" val="269041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BB785-8350-BD2D-B58C-E0F84AAF1022}"/>
              </a:ext>
            </a:extLst>
          </p:cNvPr>
          <p:cNvSpPr txBox="1"/>
          <p:nvPr/>
        </p:nvSpPr>
        <p:spPr>
          <a:xfrm>
            <a:off x="3724507" y="1784195"/>
            <a:ext cx="4627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Proposed approaches </a:t>
            </a:r>
          </a:p>
          <a:p>
            <a:pPr algn="ctr"/>
            <a:r>
              <a:rPr lang="en-US" sz="2000" dirty="0"/>
              <a:t>to answer the research questions?</a:t>
            </a:r>
          </a:p>
        </p:txBody>
      </p:sp>
    </p:spTree>
    <p:extLst>
      <p:ext uri="{BB962C8B-B14F-4D97-AF65-F5344CB8AC3E}">
        <p14:creationId xmlns:p14="http://schemas.microsoft.com/office/powerpoint/2010/main" val="101382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1D165-F2C6-A77A-A6E4-0E3E8C714D53}"/>
              </a:ext>
            </a:extLst>
          </p:cNvPr>
          <p:cNvSpPr txBox="1"/>
          <p:nvPr/>
        </p:nvSpPr>
        <p:spPr>
          <a:xfrm>
            <a:off x="2283043" y="653014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Research Hypothesis:</a:t>
            </a:r>
          </a:p>
          <a:p>
            <a:pPr algn="ctr"/>
            <a:r>
              <a:rPr lang="en-US" sz="2000" dirty="0"/>
              <a:t>Individuals with Asperger's syndrome have higher intelligence.</a:t>
            </a:r>
          </a:p>
        </p:txBody>
      </p:sp>
    </p:spTree>
    <p:extLst>
      <p:ext uri="{BB962C8B-B14F-4D97-AF65-F5344CB8AC3E}">
        <p14:creationId xmlns:p14="http://schemas.microsoft.com/office/powerpoint/2010/main" val="263618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1D165-F2C6-A77A-A6E4-0E3E8C714D53}"/>
              </a:ext>
            </a:extLst>
          </p:cNvPr>
          <p:cNvSpPr txBox="1"/>
          <p:nvPr/>
        </p:nvSpPr>
        <p:spPr>
          <a:xfrm>
            <a:off x="2283043" y="653014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Research Hypothesis:</a:t>
            </a:r>
          </a:p>
          <a:p>
            <a:pPr algn="ctr"/>
            <a:r>
              <a:rPr lang="en-US" sz="2000" dirty="0"/>
              <a:t>Individuals with Asperger's syndrome have higher intelligence.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A8E80-6CDE-9F76-F175-CACFDA4FF0EC}"/>
                  </a:ext>
                </a:extLst>
              </p:cNvPr>
              <p:cNvSpPr txBox="1"/>
              <p:nvPr/>
            </p:nvSpPr>
            <p:spPr>
              <a:xfrm>
                <a:off x="2283042" y="2188165"/>
                <a:ext cx="76259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Null Hypothesis (H</a:t>
                </a:r>
                <a:r>
                  <a:rPr lang="en-US" baseline="-25000" dirty="0"/>
                  <a:t>0</a:t>
                </a:r>
                <a:r>
                  <a:rPr lang="en-US" dirty="0"/>
                  <a:t>):</a:t>
                </a:r>
              </a:p>
              <a:p>
                <a:pPr algn="ctr"/>
                <a:r>
                  <a:rPr lang="en-US" dirty="0"/>
                  <a:t>Individuals with Asperger's syndrome have a group average 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A8E80-6CDE-9F76-F175-CACFDA4F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2" y="2188165"/>
                <a:ext cx="7625913" cy="1200329"/>
              </a:xfrm>
              <a:prstGeom prst="rect">
                <a:avLst/>
              </a:prstGeom>
              <a:blipFill>
                <a:blip r:embed="rId2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1D165-F2C6-A77A-A6E4-0E3E8C714D53}"/>
              </a:ext>
            </a:extLst>
          </p:cNvPr>
          <p:cNvSpPr txBox="1"/>
          <p:nvPr/>
        </p:nvSpPr>
        <p:spPr>
          <a:xfrm>
            <a:off x="2283043" y="653014"/>
            <a:ext cx="7625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Research Hypothesis:</a:t>
            </a:r>
          </a:p>
          <a:p>
            <a:pPr algn="ctr"/>
            <a:r>
              <a:rPr lang="en-US" sz="2000" dirty="0"/>
              <a:t>Individuals with Asperger's syndrome have higher intelligence.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A8E80-6CDE-9F76-F175-CACFDA4FF0EC}"/>
                  </a:ext>
                </a:extLst>
              </p:cNvPr>
              <p:cNvSpPr txBox="1"/>
              <p:nvPr/>
            </p:nvSpPr>
            <p:spPr>
              <a:xfrm>
                <a:off x="2283042" y="2188165"/>
                <a:ext cx="76259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Null Hypothesis (H</a:t>
                </a:r>
                <a:r>
                  <a:rPr lang="en-US" baseline="-25000" dirty="0"/>
                  <a:t>0</a:t>
                </a:r>
                <a:r>
                  <a:rPr lang="en-US" dirty="0"/>
                  <a:t>):</a:t>
                </a:r>
              </a:p>
              <a:p>
                <a:pPr algn="ctr"/>
                <a:r>
                  <a:rPr lang="en-US" dirty="0"/>
                  <a:t>Individuals with Asperger's syndrome have a group average 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A8E80-6CDE-9F76-F175-CACFDA4F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2" y="2188165"/>
                <a:ext cx="7625913" cy="1200329"/>
              </a:xfrm>
              <a:prstGeom prst="rect">
                <a:avLst/>
              </a:prstGeom>
              <a:blipFill>
                <a:blip r:embed="rId2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F2F7A-B6D0-D5D7-C1E6-323A8A7C3AA1}"/>
                  </a:ext>
                </a:extLst>
              </p:cNvPr>
              <p:cNvSpPr txBox="1"/>
              <p:nvPr/>
            </p:nvSpPr>
            <p:spPr>
              <a:xfrm>
                <a:off x="2283041" y="3654173"/>
                <a:ext cx="76259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Alternative Hypothesis (H</a:t>
                </a:r>
                <a:r>
                  <a:rPr lang="en-US" baseline="-25000" dirty="0"/>
                  <a:t>1</a:t>
                </a:r>
                <a:r>
                  <a:rPr lang="en-US" dirty="0"/>
                  <a:t>):</a:t>
                </a:r>
              </a:p>
              <a:p>
                <a:pPr algn="ctr"/>
                <a:r>
                  <a:rPr lang="en-US" dirty="0"/>
                  <a:t>Individuals with Asperger's syndrome have a group average IQ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100.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F2F7A-B6D0-D5D7-C1E6-323A8A7C3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1" y="3654173"/>
                <a:ext cx="7625913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28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110F4-024B-E4A6-F30D-92EA8D1C4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37328"/>
              </p:ext>
            </p:extLst>
          </p:nvPr>
        </p:nvGraphicFramePr>
        <p:xfrm>
          <a:off x="2313736" y="1751046"/>
          <a:ext cx="75952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805">
                  <a:extLst>
                    <a:ext uri="{9D8B030D-6E8A-4147-A177-3AD203B41FA5}">
                      <a16:colId xmlns:a16="http://schemas.microsoft.com/office/drawing/2014/main" val="19084447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326413923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20977986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98615953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Matrix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Decision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0474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79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(Type 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6427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8884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/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blipFill>
                <a:blip r:embed="rId2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5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110F4-024B-E4A6-F30D-92EA8D1C42A6}"/>
              </a:ext>
            </a:extLst>
          </p:cNvPr>
          <p:cNvGraphicFramePr>
            <a:graphicFrameLocks noGrp="1"/>
          </p:cNvGraphicFramePr>
          <p:nvPr/>
        </p:nvGraphicFramePr>
        <p:xfrm>
          <a:off x="2313736" y="1751046"/>
          <a:ext cx="759522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805">
                  <a:extLst>
                    <a:ext uri="{9D8B030D-6E8A-4147-A177-3AD203B41FA5}">
                      <a16:colId xmlns:a16="http://schemas.microsoft.com/office/drawing/2014/main" val="19084447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326413923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209779864"/>
                    </a:ext>
                  </a:extLst>
                </a:gridCol>
                <a:gridCol w="1898805">
                  <a:extLst>
                    <a:ext uri="{9D8B030D-6E8A-4147-A177-3AD203B41FA5}">
                      <a16:colId xmlns:a16="http://schemas.microsoft.com/office/drawing/2014/main" val="986159532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Matrix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Decision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40474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79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 (Type 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6427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Error (Type II)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Correct Decision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8884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/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0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r>
                  <a:rPr lang="en-US" dirty="0"/>
                  <a:t>H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aseline="-25000" dirty="0"/>
                  <a:t>IQ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100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B1DA16-3E96-4EB8-A901-66252A44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3" y="827716"/>
                <a:ext cx="7625913" cy="923330"/>
              </a:xfrm>
              <a:prstGeom prst="rect">
                <a:avLst/>
              </a:prstGeom>
              <a:blipFill>
                <a:blip r:embed="rId2"/>
                <a:stretch>
                  <a:fillRect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02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456</Words>
  <Application>Microsoft Macintosh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Office Theme</vt:lpstr>
      <vt:lpstr>Session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</dc:title>
  <dc:creator>Saberi, Majid</dc:creator>
  <cp:lastModifiedBy>Saberi, Majid</cp:lastModifiedBy>
  <cp:revision>2</cp:revision>
  <dcterms:created xsi:type="dcterms:W3CDTF">2024-03-30T08:52:07Z</dcterms:created>
  <dcterms:modified xsi:type="dcterms:W3CDTF">2024-03-30T13:22:43Z</dcterms:modified>
</cp:coreProperties>
</file>