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60" r:id="rId7"/>
    <p:sldId id="264" r:id="rId8"/>
    <p:sldId id="259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B1642-4A03-F860-A48D-863A25C31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7E37D1-6BCD-9E1C-A32B-D81621261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F6E6BE-37D9-0A81-D04E-BDAB7957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D5B6-CB06-4EEB-9355-DAF0B44A58D1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7B5867-2BD5-3B26-9703-B0AA0542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1007FD-099F-1DB9-F15E-7A31C829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5B33-6741-49A1-B7A0-74A3AA38F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10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DDE7C-8F32-8BF1-FA50-15DC9EEC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7DE21F-3CA9-58CB-CA62-F540E758C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9D4CC2-C0F2-C1F4-D980-57FC9255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D5B6-CB06-4EEB-9355-DAF0B44A58D1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0E5A44-BE7C-08E7-CEAB-8E9A8BFA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93E8B2-AE69-F28A-4F39-9FF615D7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5B33-6741-49A1-B7A0-74A3AA38F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00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6A6976-5011-1F15-028C-143331A18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2C31B8-5E0C-087A-E254-B9ED386F5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EC71C5-BF7F-4DDA-858B-B46B5D84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D5B6-CB06-4EEB-9355-DAF0B44A58D1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997E95-075B-128A-D8F0-0C7E44A9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90FD8B-16E5-2104-8C3E-A10D2480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5B33-6741-49A1-B7A0-74A3AA38F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83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C5077-68CC-2B03-3984-3A0ABD2A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30F68B-3D1C-51BD-9300-65DBEAB9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9818DF-FB66-F3DD-85A4-9264B0C2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D5B6-CB06-4EEB-9355-DAF0B44A58D1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993D03-7E6B-89B3-1EED-FDC0360B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A6F9C2-FD8C-E5B7-0783-C632FB20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5B33-6741-49A1-B7A0-74A3AA38F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81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843F3-14A8-4630-87EF-68D0CF62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6A7D5A-71EE-2F2D-316B-A94C77F89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0B84CB-CEE9-80E6-0E9E-AE414A461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D5B6-CB06-4EEB-9355-DAF0B44A58D1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A6E4FA-ADF8-F75A-A2FD-CEF64536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51B265-1C59-E402-F410-829367EE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5B33-6741-49A1-B7A0-74A3AA38F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23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7AB63-FC46-6865-4755-4BD32EE9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A9EC0B-A33F-CF34-6C2C-C7ED2DF82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1B27E3-326D-CEF2-8E6E-B86229CED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07810C-C322-4462-D1DE-57147FDA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D5B6-CB06-4EEB-9355-DAF0B44A58D1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06B6C7-8B9E-4A44-6ABE-72A8C8FB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06E07F-42D9-59E8-4749-B9C49020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5B33-6741-49A1-B7A0-74A3AA38F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01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B39F4-DA01-BA47-8C11-47412D57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265EF0-AFE1-07AF-4650-0F8049F40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A57116-7DD6-1B71-65BF-67F3E3441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E69B0F-989C-C78A-B020-11753408A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3F2C53-8267-A1AD-83F8-A1157893E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AC24893-F0DF-F79A-E864-21CB7D63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D5B6-CB06-4EEB-9355-DAF0B44A58D1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F1F81FA-65B8-C79A-3CD6-988A242B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259306B-354C-6444-E38D-10334AFD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5B33-6741-49A1-B7A0-74A3AA38F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83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6053F-CAED-165C-57E5-A46BB5B1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3016D33-6FC7-3F66-F776-AAC92B9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D5B6-CB06-4EEB-9355-DAF0B44A58D1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872C57-C945-31DC-84D8-00BB064E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7A93AB-81AF-CD07-01E6-0659406F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5B33-6741-49A1-B7A0-74A3AA38F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63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CA6A1A-588F-D301-AC6D-8F50878F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D5B6-CB06-4EEB-9355-DAF0B44A58D1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08FA424-75D8-BF99-E0B5-FD5C42B9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A067EB-6C89-D1F0-0FF1-AF95816D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5B33-6741-49A1-B7A0-74A3AA38F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75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504C-C393-6E32-2B4F-A35B2DE4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0E438F-4E03-84FE-B10B-559ACC381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841531-AF84-1A17-BDF1-741A1A002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7A6199-546E-C348-4784-0320AE4C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D5B6-CB06-4EEB-9355-DAF0B44A58D1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932A5B-727A-6386-441A-4AB0EC59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571F38-8634-4C59-A271-025593E2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5B33-6741-49A1-B7A0-74A3AA38F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86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2E501-A380-A313-AE56-C1D06418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74EE4A5-9DFA-934E-7D1F-5FA7758BE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AF8267-8F56-406A-6EB1-781E1FDD4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6C6825-34F7-4364-CFEE-893986B4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D5B6-CB06-4EEB-9355-DAF0B44A58D1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4AF083-A3BB-BD89-FD66-32295103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4FD6A6-A117-B446-DED0-675FC67B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75B33-6741-49A1-B7A0-74A3AA38F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6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8C745F1-6B2A-D26D-58D8-A91A021B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769AA6-BDB5-2BD7-FAF3-179AB0EEE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B649C8-54FE-D2FD-CA78-66E96706E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6D5B6-CB06-4EEB-9355-DAF0B44A58D1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108E73-F79C-03BF-B627-D9CEEF80F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216BE-3ED1-2B4E-E6F6-4510C08CB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75B33-6741-49A1-B7A0-74A3AA38FE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03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5DE4E-D488-898E-0A3D-204F30453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691" y="2318189"/>
            <a:ext cx="5098473" cy="1491032"/>
          </a:xfrm>
        </p:spPr>
        <p:txBody>
          <a:bodyPr>
            <a:normAutofit fontScale="90000"/>
          </a:bodyPr>
          <a:lstStyle/>
          <a:p>
            <a:r>
              <a:rPr lang="pt-BR" dirty="0"/>
              <a:t>App</a:t>
            </a:r>
            <a:br>
              <a:rPr lang="pt-BR" dirty="0"/>
            </a:br>
            <a:r>
              <a:rPr lang="pt-BR" dirty="0"/>
              <a:t>Pedido Pizza</a:t>
            </a:r>
            <a:br>
              <a:rPr lang="pt-BR" dirty="0"/>
            </a:br>
            <a:r>
              <a:rPr lang="pt-BR" dirty="0" err="1"/>
              <a:t>Profa.Liliane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3136BC-420D-68E0-A3B0-77E605FBE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222" y="731286"/>
            <a:ext cx="2720576" cy="539542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852142-A9BF-0BBE-01DD-9E68B821A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37" y="731285"/>
            <a:ext cx="2720576" cy="533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94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A3DE67F6-8D96-CE69-0D9D-97229CD6F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505" y="363914"/>
            <a:ext cx="10869040" cy="65248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Pagamento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AppCompatActivity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Button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btvoltar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total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TextView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txtpagar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RadioGroup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grupo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RadioButton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rbpix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rbdinheiro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rbcartao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saida</a:t>
            </a:r>
            <a:r>
              <a:rPr lang="pt-BR" altLang="pt-BR" sz="1600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pt-BR" altLang="pt-BR" sz="1600" dirty="0" err="1">
                <a:solidFill>
                  <a:srgbClr val="080808"/>
                </a:solidFill>
                <a:latin typeface="JetBrains Mono"/>
              </a:rPr>
              <a:t>txtpizza</a:t>
            </a:r>
            <a:r>
              <a:rPr lang="pt-BR" altLang="pt-BR" sz="1600" dirty="0">
                <a:solidFill>
                  <a:srgbClr val="080808"/>
                </a:solidFill>
                <a:latin typeface="JetBrains Mono"/>
              </a:rPr>
              <a:t>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protected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onCreate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Bundle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savedInstanceState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.onCreate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savedInstanceState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setContentView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activity_pagamento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btvoltar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findViewById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btVoltar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btvoltar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.setOnClickListener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OnClickListener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onClick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v) {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finish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 }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pt-BR" altLang="pt-BR" sz="1600" dirty="0" err="1">
                <a:solidFill>
                  <a:srgbClr val="080808"/>
                </a:solidFill>
                <a:latin typeface="JetBrains Mono"/>
              </a:rPr>
              <a:t>saida</a:t>
            </a:r>
            <a:r>
              <a:rPr lang="pt-BR" altLang="pt-BR" sz="1600" dirty="0">
                <a:solidFill>
                  <a:srgbClr val="080808"/>
                </a:solidFill>
                <a:latin typeface="JetBrains Mono"/>
              </a:rPr>
              <a:t>=“”;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txtpagar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findViewById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edtpagar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Bundle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params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getIntent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getExtras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params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!=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>
                <a:solidFill>
                  <a:srgbClr val="080808"/>
                </a:solidFill>
                <a:latin typeface="JetBrains Mono"/>
              </a:rPr>
              <a:t>          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txtpizza</a:t>
            </a:r>
            <a:r>
              <a:rPr lang="pt-BR" altLang="pt-BR" sz="2000" b="1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pt-BR" altLang="pt-BR" sz="2000" b="1" dirty="0" err="1">
                <a:solidFill>
                  <a:srgbClr val="080808"/>
                </a:solidFill>
                <a:latin typeface="JetBrains Mono"/>
              </a:rPr>
              <a:t>params.getString</a:t>
            </a:r>
            <a:r>
              <a:rPr lang="pt-BR" altLang="pt-BR" sz="20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"pizzas"</a:t>
            </a:r>
            <a:r>
              <a:rPr lang="pt-BR" altLang="pt-BR" sz="2000" b="1" dirty="0">
                <a:solidFill>
                  <a:srgbClr val="080808"/>
                </a:solidFill>
                <a:latin typeface="JetBrains Mono"/>
              </a:rPr>
              <a:t>);  // repare que pizzas é o primeiro parâmetro recebido</a:t>
            </a:r>
            <a:b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total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params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.getDouble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"total"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txtpagar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.setText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000" b="1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format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"Total a Pagar $%5.2f"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total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// continua próximo slide</a:t>
            </a:r>
            <a:endParaRPr kumimoji="0" lang="pt-BR" altLang="pt-BR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F9A97E1-BDCD-04E8-06DF-7BEF7BE64ACF}"/>
              </a:ext>
            </a:extLst>
          </p:cNvPr>
          <p:cNvSpPr txBox="1"/>
          <p:nvPr/>
        </p:nvSpPr>
        <p:spPr>
          <a:xfrm>
            <a:off x="8340809" y="785893"/>
            <a:ext cx="2746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Pagamento.java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F16932D-5EF8-370A-89B6-24CED0D87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671" y="2890390"/>
            <a:ext cx="3942735" cy="107721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grupo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findViewById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grupo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rbdinheiro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findViewById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rbDindin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rbpix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findViewById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rbPix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rbcartao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findViewById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rbCartao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BD257DB-4DC4-D440-9842-3117F3C5237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091709" y="3325091"/>
            <a:ext cx="3488962" cy="103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A80C9D6-9AB6-0D07-AB98-1972FFFAF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A952F7E-89FC-553E-F840-7313556E9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9810" y="6261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91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79817EA-90CC-0972-F0C9-790B9D20223E}"/>
              </a:ext>
            </a:extLst>
          </p:cNvPr>
          <p:cNvSpPr txBox="1"/>
          <p:nvPr/>
        </p:nvSpPr>
        <p:spPr>
          <a:xfrm>
            <a:off x="4525893" y="68138"/>
            <a:ext cx="5591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Continuação Pagamento.java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E5882B-4DAB-BE79-6E4F-94245752C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27" y="560581"/>
            <a:ext cx="9993745" cy="53860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saida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txtpizza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.toString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grupo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.setOnCheckedChangeListener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RadioGroup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OnCheckedChangeListener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onCheckedChanged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RadioGroup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radioGroup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i) {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rbdinheiro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.isChecked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saida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+=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n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Pagamento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em Dinheiro"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rbpix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.isChecked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saida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+=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n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Pagamento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via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Pix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saida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+=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n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Pagamento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através de Cartão"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AlertDialog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alerta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AlertDialog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.Builder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Pagamento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alerta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.setIcon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drawable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minipizza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alerta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.setTitle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"Forma de Pagamento"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textao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format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"%s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n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Preço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R$%5.2f"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saida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total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alerta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.setMessage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textao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alerta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.setNeutralButton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"OK"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alerta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.show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}); // final do evento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OnCheckedChange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// final da classe Pagamento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0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2947C-A70C-420C-73A1-D9DEFD56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0" y="1916834"/>
            <a:ext cx="656012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Espero que tenham gostado!!</a:t>
            </a:r>
            <a:br>
              <a:rPr lang="pt-BR" dirty="0"/>
            </a:br>
            <a:r>
              <a:rPr lang="pt-BR" dirty="0" err="1"/>
              <a:t>Profa.Liliane</a:t>
            </a:r>
            <a:br>
              <a:rPr lang="pt-BR" dirty="0"/>
            </a:b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6D923F3-4406-BAAF-74F9-B70F31A1D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25" y="2957801"/>
            <a:ext cx="15906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6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46AA1-5D16-6BC0-F0B6-99F03037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177" y="498290"/>
            <a:ext cx="7373645" cy="913259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err="1"/>
              <a:t>Icone</a:t>
            </a:r>
            <a:br>
              <a:rPr lang="pt-BR" b="1" dirty="0"/>
            </a:br>
            <a:r>
              <a:rPr lang="pt-BR" b="1" dirty="0"/>
              <a:t>mudar no AndroidManifest.xml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B3B52F-7A33-D4C6-6CF2-53572E49C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367" y="1781788"/>
            <a:ext cx="5779363" cy="32008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application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:allowBackup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true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:dataExtractionRules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="@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xml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data_extraction_rules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:fullBackupContent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="@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xml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backup_rules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:icon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="@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mipmap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lang="pt-BR" altLang="pt-BR" b="1" dirty="0">
                <a:solidFill>
                  <a:srgbClr val="067D17"/>
                </a:solidFill>
                <a:latin typeface="JetBrains Mono"/>
              </a:rPr>
              <a:t>minipizz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:label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="@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string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app_name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:roundIcon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="@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mipmap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ic_launcher_round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android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:supportsRtl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true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rgbClr val="067D17"/>
                </a:solidFill>
                <a:latin typeface="JetBrains Mono"/>
              </a:rPr>
              <a:t>......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402DAFC-627F-9AAE-54A1-B49D349D4440}"/>
              </a:ext>
            </a:extLst>
          </p:cNvPr>
          <p:cNvSpPr txBox="1"/>
          <p:nvPr/>
        </p:nvSpPr>
        <p:spPr>
          <a:xfrm>
            <a:off x="1354269" y="3801863"/>
            <a:ext cx="1901930" cy="36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minipizza.png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3605EC-4B20-0787-A058-7728EB823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270" y="2877178"/>
            <a:ext cx="842208" cy="79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34DBE-4C83-15CE-D61A-3DCBC0EE3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500" y="365125"/>
            <a:ext cx="9335610" cy="859993"/>
          </a:xfrm>
        </p:spPr>
        <p:txBody>
          <a:bodyPr/>
          <a:lstStyle/>
          <a:p>
            <a:r>
              <a:rPr lang="pt-BR" dirty="0"/>
              <a:t>Retirada da faixa com o título do projeto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A69D5F6-3C7A-5E7C-9A46-11DB5E4A7C58}"/>
              </a:ext>
            </a:extLst>
          </p:cNvPr>
          <p:cNvSpPr txBox="1"/>
          <p:nvPr/>
        </p:nvSpPr>
        <p:spPr>
          <a:xfrm>
            <a:off x="3409024" y="1720840"/>
            <a:ext cx="878297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</a:t>
            </a:r>
          </a:p>
          <a:p>
            <a:r>
              <a:rPr lang="pt-BR" dirty="0"/>
              <a:t>        </a:t>
            </a:r>
            <a:r>
              <a:rPr lang="pt-BR" dirty="0" err="1"/>
              <a:t>values</a:t>
            </a:r>
            <a:endParaRPr lang="pt-BR" dirty="0"/>
          </a:p>
          <a:p>
            <a:r>
              <a:rPr lang="pt-BR" dirty="0"/>
              <a:t>                  </a:t>
            </a:r>
            <a:r>
              <a:rPr lang="pt-BR" dirty="0" err="1"/>
              <a:t>themes</a:t>
            </a:r>
            <a:endParaRPr lang="pt-BR" dirty="0"/>
          </a:p>
          <a:p>
            <a:r>
              <a:rPr lang="pt-BR" dirty="0"/>
              <a:t>                            themes.xml</a:t>
            </a:r>
          </a:p>
          <a:p>
            <a:endParaRPr lang="pt-BR" dirty="0"/>
          </a:p>
          <a:p>
            <a:r>
              <a:rPr lang="pt-BR" dirty="0"/>
              <a:t>            (Mudar a seguinte linha)</a:t>
            </a:r>
          </a:p>
          <a:p>
            <a:endParaRPr lang="pt-BR" dirty="0"/>
          </a:p>
          <a:p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style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name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Theme.IMC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parent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Theme.MaterialComponents.DayNight.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NoAction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Bar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7C77370-DE7C-DD09-2C53-72579190D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487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EEBE327-5674-9865-F7DC-D83B7CBA2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3" y="1097447"/>
            <a:ext cx="2720576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6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4ADEA1A-981A-CB89-4AFB-E57BD1BB200D}"/>
              </a:ext>
            </a:extLst>
          </p:cNvPr>
          <p:cNvSpPr txBox="1"/>
          <p:nvPr/>
        </p:nvSpPr>
        <p:spPr>
          <a:xfrm>
            <a:off x="260322" y="3816041"/>
            <a:ext cx="909961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&lt;shape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xmlns:android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="http://schemas.android.com/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apk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/res/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android:shape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="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rectangle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"&gt;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&lt;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solid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android:color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="@color/</a:t>
            </a:r>
            <a:r>
              <a:rPr lang="pt-BR" altLang="pt-BR" sz="2000" dirty="0">
                <a:latin typeface="JetBrains Mono"/>
              </a:rPr>
              <a:t>vermelho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   /&gt;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&lt;corners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android:radius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=“65dp"/&gt;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&lt;/shape&gt;</a:t>
            </a:r>
            <a:endParaRPr kumimoji="0" lang="pt-BR" altLang="pt-BR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567697-C090-E702-FC2D-04A3B4BFD2B2}"/>
              </a:ext>
            </a:extLst>
          </p:cNvPr>
          <p:cNvSpPr txBox="1"/>
          <p:nvPr/>
        </p:nvSpPr>
        <p:spPr>
          <a:xfrm>
            <a:off x="333867" y="2710739"/>
            <a:ext cx="10502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Clique sobre a opção</a:t>
            </a:r>
          </a:p>
          <a:p>
            <a:r>
              <a:rPr lang="pt-BR" dirty="0"/>
              <a:t>        RES</a:t>
            </a:r>
          </a:p>
          <a:p>
            <a:r>
              <a:rPr lang="pt-BR" dirty="0"/>
              <a:t>             DRAWABLE (botão direito)</a:t>
            </a:r>
          </a:p>
          <a:p>
            <a:r>
              <a:rPr lang="pt-BR" dirty="0"/>
              <a:t>                     escolher </a:t>
            </a:r>
            <a:r>
              <a:rPr lang="pt-BR" b="1" dirty="0" err="1"/>
              <a:t>Drawable</a:t>
            </a:r>
            <a:r>
              <a:rPr lang="pt-BR" b="1" dirty="0"/>
              <a:t> </a:t>
            </a:r>
            <a:r>
              <a:rPr lang="pt-BR" b="1" dirty="0" err="1"/>
              <a:t>resource</a:t>
            </a:r>
            <a:r>
              <a:rPr lang="pt-BR" b="1" dirty="0"/>
              <a:t> File     </a:t>
            </a:r>
          </a:p>
          <a:p>
            <a:r>
              <a:rPr lang="pt-BR" b="1" dirty="0"/>
              <a:t>                                                    File </a:t>
            </a:r>
            <a:r>
              <a:rPr lang="pt-BR" b="1" dirty="0" err="1"/>
              <a:t>name</a:t>
            </a:r>
            <a:r>
              <a:rPr lang="pt-BR" b="1" dirty="0"/>
              <a:t>: input.xml </a:t>
            </a:r>
          </a:p>
          <a:p>
            <a:r>
              <a:rPr lang="pt-BR" b="1" dirty="0"/>
              <a:t>                                                    Root </a:t>
            </a:r>
            <a:r>
              <a:rPr lang="pt-BR" b="1" dirty="0" err="1"/>
              <a:t>element</a:t>
            </a:r>
            <a:r>
              <a:rPr lang="pt-BR" b="1" dirty="0"/>
              <a:t>: (mudar para) shape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69BE32-12E4-1837-CC88-898026215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557" y="548969"/>
            <a:ext cx="2720576" cy="539542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80EC5A9-5641-E2E2-FB01-A4103B25CCEA}"/>
              </a:ext>
            </a:extLst>
          </p:cNvPr>
          <p:cNvSpPr txBox="1"/>
          <p:nvPr/>
        </p:nvSpPr>
        <p:spPr>
          <a:xfrm>
            <a:off x="574521" y="442847"/>
            <a:ext cx="62866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Clique sobre a opção</a:t>
            </a:r>
          </a:p>
          <a:p>
            <a:r>
              <a:rPr lang="pt-BR" sz="1800" dirty="0"/>
              <a:t>        RES</a:t>
            </a:r>
          </a:p>
          <a:p>
            <a:r>
              <a:rPr lang="pt-BR" sz="1800" dirty="0"/>
              <a:t>             </a:t>
            </a:r>
            <a:r>
              <a:rPr lang="pt-BR" dirty="0" err="1"/>
              <a:t>v</a:t>
            </a:r>
            <a:r>
              <a:rPr lang="pt-BR" sz="1800" dirty="0" err="1"/>
              <a:t>alues</a:t>
            </a:r>
            <a:endParaRPr lang="pt-BR" sz="1800" dirty="0"/>
          </a:p>
          <a:p>
            <a:r>
              <a:rPr lang="pt-BR" sz="1800" dirty="0"/>
              <a:t>                     </a:t>
            </a:r>
            <a:r>
              <a:rPr lang="pt-BR" sz="1800" b="1" dirty="0"/>
              <a:t>colors.xml  (acrescente as 2 linhas abaixo:)</a:t>
            </a:r>
          </a:p>
          <a:p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color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name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="verde"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&gt;#FF006600&lt;/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color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  <a:p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color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name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="vermelho"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&gt;#FF6961&lt;/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color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pt-BR" sz="1800" b="1" dirty="0"/>
              <a:t>   </a:t>
            </a:r>
          </a:p>
          <a:p>
            <a:r>
              <a:rPr lang="pt-BR" sz="1800" b="1" dirty="0"/>
              <a:t>                                                  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66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D2A44AD-2A50-1194-0CED-B664A3C2151B}"/>
              </a:ext>
            </a:extLst>
          </p:cNvPr>
          <p:cNvSpPr txBox="1"/>
          <p:nvPr/>
        </p:nvSpPr>
        <p:spPr>
          <a:xfrm>
            <a:off x="424874" y="2505670"/>
            <a:ext cx="58824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Clique sobre a opção</a:t>
            </a:r>
          </a:p>
          <a:p>
            <a:r>
              <a:rPr lang="pt-BR" sz="1600" dirty="0"/>
              <a:t>        RES</a:t>
            </a:r>
          </a:p>
          <a:p>
            <a:r>
              <a:rPr lang="pt-BR" sz="1600" dirty="0"/>
              <a:t>             DRAWABLE (botão direito)</a:t>
            </a:r>
          </a:p>
          <a:p>
            <a:r>
              <a:rPr lang="pt-BR" sz="1600" dirty="0"/>
              <a:t>                     escolher </a:t>
            </a:r>
            <a:r>
              <a:rPr lang="pt-BR" sz="1600" dirty="0" err="1"/>
              <a:t>Drawable</a:t>
            </a:r>
            <a:r>
              <a:rPr lang="pt-BR" sz="1600" dirty="0"/>
              <a:t> </a:t>
            </a:r>
            <a:r>
              <a:rPr lang="pt-BR" sz="1600" dirty="0" err="1"/>
              <a:t>resource</a:t>
            </a:r>
            <a:r>
              <a:rPr lang="pt-BR" sz="1600" dirty="0"/>
              <a:t> File     </a:t>
            </a:r>
          </a:p>
          <a:p>
            <a:r>
              <a:rPr lang="pt-BR" sz="1600" b="1" dirty="0"/>
              <a:t>                                                    file </a:t>
            </a:r>
            <a:r>
              <a:rPr lang="pt-BR" sz="1600" b="1" dirty="0" err="1"/>
              <a:t>name</a:t>
            </a:r>
            <a:r>
              <a:rPr lang="pt-BR" sz="1600" b="1" dirty="0"/>
              <a:t>: background </a:t>
            </a:r>
          </a:p>
          <a:p>
            <a:r>
              <a:rPr lang="pt-BR" sz="1600" b="1" dirty="0"/>
              <a:t>                                                    </a:t>
            </a:r>
            <a:r>
              <a:rPr lang="pt-BR" sz="1600" b="1" dirty="0" err="1"/>
              <a:t>selector</a:t>
            </a:r>
            <a:r>
              <a:rPr lang="pt-BR" sz="1600" b="1" dirty="0"/>
              <a:t>: (mudar para) shape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EB402D-FAC2-F8AA-C0DE-312CDCF04921}"/>
              </a:ext>
            </a:extLst>
          </p:cNvPr>
          <p:cNvSpPr txBox="1"/>
          <p:nvPr/>
        </p:nvSpPr>
        <p:spPr>
          <a:xfrm>
            <a:off x="525537" y="4069477"/>
            <a:ext cx="604425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&lt;?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xml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version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="1.0"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encoding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="utf-8"?&gt;</a:t>
            </a:r>
          </a:p>
          <a:p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&lt;shape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xmlns:android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="http://schemas.android.com/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apk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/res/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android:shape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="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rectangle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"&gt;</a:t>
            </a:r>
            <a:b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&lt;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gradient</a:t>
            </a:r>
            <a:endParaRPr kumimoji="0" lang="pt-BR" altLang="pt-BR" sz="2000" b="1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pt-BR" altLang="pt-BR" sz="2000" b="1" dirty="0">
                <a:latin typeface="JetBrains Mono"/>
              </a:rPr>
              <a:t>    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android:startColor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="@color/</a:t>
            </a:r>
            <a:r>
              <a:rPr lang="pt-BR" altLang="pt-BR" sz="2000" b="1" dirty="0">
                <a:latin typeface="JetBrains Mono"/>
              </a:rPr>
              <a:t>verde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   </a:t>
            </a:r>
            <a:b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android:endColor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=“@color/</a:t>
            </a:r>
            <a:r>
              <a:rPr lang="pt-BR" altLang="pt-BR" sz="2000" b="1" dirty="0">
                <a:latin typeface="JetBrains Mono"/>
              </a:rPr>
              <a:t>vermelho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"</a:t>
            </a:r>
          </a:p>
          <a:p>
            <a:r>
              <a:rPr lang="pt-BR" altLang="pt-BR" sz="2000" b="1" dirty="0">
                <a:latin typeface="JetBrains Mono"/>
              </a:rPr>
              <a:t>       </a:t>
            </a:r>
            <a:r>
              <a:rPr lang="pt-BR" altLang="pt-BR" sz="2000" b="1" dirty="0" err="1">
                <a:latin typeface="JetBrains Mono"/>
              </a:rPr>
              <a:t>android:angle</a:t>
            </a:r>
            <a:r>
              <a:rPr lang="pt-BR" altLang="pt-BR" sz="2000" b="1" dirty="0">
                <a:latin typeface="JetBrains Mono"/>
              </a:rPr>
              <a:t>=“90”</a:t>
            </a:r>
          </a:p>
          <a:p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/&gt;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&lt;/shape&gt;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8F5ECA-65EA-7B90-6769-3B2FF613B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742" y="2075779"/>
            <a:ext cx="2965773" cy="2976403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4341ABCA-137F-CE34-AC70-DD1477F26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9417" y="975972"/>
            <a:ext cx="376709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CE1676B-BD9A-5619-1FB5-82642A38DD46}"/>
              </a:ext>
            </a:extLst>
          </p:cNvPr>
          <p:cNvSpPr txBox="1"/>
          <p:nvPr/>
        </p:nvSpPr>
        <p:spPr>
          <a:xfrm>
            <a:off x="768485" y="380064"/>
            <a:ext cx="62866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Clique sobre a opção</a:t>
            </a:r>
          </a:p>
          <a:p>
            <a:r>
              <a:rPr lang="pt-BR" sz="1800" dirty="0"/>
              <a:t>        RES</a:t>
            </a:r>
          </a:p>
          <a:p>
            <a:r>
              <a:rPr lang="pt-BR" sz="1800" dirty="0"/>
              <a:t>             </a:t>
            </a:r>
            <a:r>
              <a:rPr lang="pt-BR" dirty="0" err="1"/>
              <a:t>v</a:t>
            </a:r>
            <a:r>
              <a:rPr lang="pt-BR" sz="1800" dirty="0" err="1"/>
              <a:t>alues</a:t>
            </a:r>
            <a:endParaRPr lang="pt-BR" sz="1800" dirty="0"/>
          </a:p>
          <a:p>
            <a:r>
              <a:rPr lang="pt-BR" sz="1800" dirty="0"/>
              <a:t>                     </a:t>
            </a:r>
            <a:r>
              <a:rPr lang="pt-BR" sz="1800" b="1" dirty="0"/>
              <a:t>colors.xml  (acrescente as 2 linhas abaixo:)</a:t>
            </a:r>
          </a:p>
          <a:p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color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name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="verde"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&gt;#FF006600&lt;/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color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  <a:p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color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174AD4"/>
                </a:solidFill>
                <a:effectLst/>
                <a:latin typeface="JetBrains Mono"/>
              </a:rPr>
              <a:t>name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="vermelho"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&gt;#FF6961&lt;/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color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pt-BR" sz="1800" b="1" dirty="0"/>
              <a:t>   </a:t>
            </a:r>
          </a:p>
          <a:p>
            <a:r>
              <a:rPr lang="pt-BR" sz="1800" b="1" dirty="0"/>
              <a:t>                                                  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77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3345FF0-0729-522B-CE62-B41518AD0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812" y="897742"/>
            <a:ext cx="2720576" cy="5395428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EE1F882-1EB1-72F5-E961-6B4FA0366A60}"/>
              </a:ext>
            </a:extLst>
          </p:cNvPr>
          <p:cNvCxnSpPr/>
          <p:nvPr/>
        </p:nvCxnSpPr>
        <p:spPr>
          <a:xfrm flipH="1">
            <a:off x="2050740" y="3234789"/>
            <a:ext cx="1047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5550D0F-E57D-D1E6-A2B1-EA2819271E47}"/>
              </a:ext>
            </a:extLst>
          </p:cNvPr>
          <p:cNvSpPr txBox="1"/>
          <p:nvPr/>
        </p:nvSpPr>
        <p:spPr>
          <a:xfrm>
            <a:off x="1095073" y="3713079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ckpalmito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D9393E-E96A-12E6-BC4B-CADEBD8E5B6C}"/>
              </a:ext>
            </a:extLst>
          </p:cNvPr>
          <p:cNvSpPr txBox="1"/>
          <p:nvPr/>
        </p:nvSpPr>
        <p:spPr>
          <a:xfrm>
            <a:off x="996046" y="3990078"/>
            <a:ext cx="122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ck4queijos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B8FF1A7-536F-FC9D-F9B3-4E4301161714}"/>
              </a:ext>
            </a:extLst>
          </p:cNvPr>
          <p:cNvSpPr txBox="1"/>
          <p:nvPr/>
        </p:nvSpPr>
        <p:spPr>
          <a:xfrm>
            <a:off x="852256" y="3030707"/>
            <a:ext cx="1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/>
              <a:t>ckcalabresa</a:t>
            </a:r>
            <a:endParaRPr lang="pt-BR" dirty="0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8E85218-CB56-E543-09E5-E5924D32FEE6}"/>
              </a:ext>
            </a:extLst>
          </p:cNvPr>
          <p:cNvCxnSpPr>
            <a:cxnSpLocks/>
          </p:cNvCxnSpPr>
          <p:nvPr/>
        </p:nvCxnSpPr>
        <p:spPr>
          <a:xfrm flipH="1">
            <a:off x="2084881" y="3595456"/>
            <a:ext cx="96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8DF6DC2-7C35-0A0E-7227-190D90DF2FA9}"/>
              </a:ext>
            </a:extLst>
          </p:cNvPr>
          <p:cNvSpPr txBox="1"/>
          <p:nvPr/>
        </p:nvSpPr>
        <p:spPr>
          <a:xfrm>
            <a:off x="901084" y="3395706"/>
            <a:ext cx="141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ckmargarita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806B81E-0ECA-4C70-B06B-82B7314582CF}"/>
              </a:ext>
            </a:extLst>
          </p:cNvPr>
          <p:cNvSpPr txBox="1"/>
          <p:nvPr/>
        </p:nvSpPr>
        <p:spPr>
          <a:xfrm>
            <a:off x="821395" y="4445066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ckmodacasa</a:t>
            </a:r>
            <a:endParaRPr lang="pt-BR" dirty="0"/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6B4D793-F55B-D634-BBDA-C6F6E3289360}"/>
              </a:ext>
            </a:extLst>
          </p:cNvPr>
          <p:cNvCxnSpPr>
            <a:cxnSpLocks/>
          </p:cNvCxnSpPr>
          <p:nvPr/>
        </p:nvCxnSpPr>
        <p:spPr>
          <a:xfrm flipV="1">
            <a:off x="4608945" y="4445066"/>
            <a:ext cx="1694200" cy="86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1BDA387-95C0-4912-0DAD-A80A80FBB627}"/>
              </a:ext>
            </a:extLst>
          </p:cNvPr>
          <p:cNvSpPr txBox="1"/>
          <p:nvPr/>
        </p:nvSpPr>
        <p:spPr>
          <a:xfrm>
            <a:off x="6248402" y="4266632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btnpagar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F9D2183-0ACE-1143-896F-330E3C27F674}"/>
              </a:ext>
            </a:extLst>
          </p:cNvPr>
          <p:cNvSpPr txBox="1"/>
          <p:nvPr/>
        </p:nvSpPr>
        <p:spPr>
          <a:xfrm>
            <a:off x="2574523" y="343234"/>
            <a:ext cx="3906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activity_main.xml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6CA84E3-2615-5D25-9BA4-355E14DAB59E}"/>
              </a:ext>
            </a:extLst>
          </p:cNvPr>
          <p:cNvCxnSpPr/>
          <p:nvPr/>
        </p:nvCxnSpPr>
        <p:spPr>
          <a:xfrm flipH="1">
            <a:off x="2084881" y="3897745"/>
            <a:ext cx="1013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BE3E53B-315A-73E0-049B-996BA6BADE8E}"/>
              </a:ext>
            </a:extLst>
          </p:cNvPr>
          <p:cNvCxnSpPr/>
          <p:nvPr/>
        </p:nvCxnSpPr>
        <p:spPr>
          <a:xfrm flipH="1">
            <a:off x="2084881" y="4184073"/>
            <a:ext cx="1013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CF4F78BC-8DB2-181F-1D0E-84D993B315EC}"/>
              </a:ext>
            </a:extLst>
          </p:cNvPr>
          <p:cNvCxnSpPr/>
          <p:nvPr/>
        </p:nvCxnSpPr>
        <p:spPr>
          <a:xfrm flipH="1">
            <a:off x="2039755" y="4445066"/>
            <a:ext cx="1058550" cy="19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C32D1592-8022-4AC2-5D75-F23E899CD7C6}"/>
              </a:ext>
            </a:extLst>
          </p:cNvPr>
          <p:cNvCxnSpPr/>
          <p:nvPr/>
        </p:nvCxnSpPr>
        <p:spPr>
          <a:xfrm flipH="1">
            <a:off x="1606859" y="5307139"/>
            <a:ext cx="2032268" cy="354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9C6E19A-BC05-34C6-8CA1-F829233EEB26}"/>
              </a:ext>
            </a:extLst>
          </p:cNvPr>
          <p:cNvSpPr txBox="1"/>
          <p:nvPr/>
        </p:nvSpPr>
        <p:spPr>
          <a:xfrm>
            <a:off x="620013" y="5468055"/>
            <a:ext cx="119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btnlimpar</a:t>
            </a:r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8F4CACD-0691-268D-5985-F428ADFFB60C}"/>
              </a:ext>
            </a:extLst>
          </p:cNvPr>
          <p:cNvSpPr/>
          <p:nvPr/>
        </p:nvSpPr>
        <p:spPr>
          <a:xfrm>
            <a:off x="3269673" y="4987636"/>
            <a:ext cx="1782618" cy="600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C508E734-0EC1-3555-20AC-0AD225EAE7FE}"/>
              </a:ext>
            </a:extLst>
          </p:cNvPr>
          <p:cNvCxnSpPr/>
          <p:nvPr/>
        </p:nvCxnSpPr>
        <p:spPr>
          <a:xfrm>
            <a:off x="5052291" y="5403273"/>
            <a:ext cx="2262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492FAD2-9DDA-1117-8520-420AAE4630A4}"/>
              </a:ext>
            </a:extLst>
          </p:cNvPr>
          <p:cNvSpPr txBox="1"/>
          <p:nvPr/>
        </p:nvSpPr>
        <p:spPr>
          <a:xfrm>
            <a:off x="7315200" y="5287818"/>
            <a:ext cx="2720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LinearLayout</a:t>
            </a:r>
            <a:endParaRPr lang="pt-BR" dirty="0"/>
          </a:p>
          <a:p>
            <a:r>
              <a:rPr lang="pt-BR" dirty="0" err="1"/>
              <a:t>orientation</a:t>
            </a:r>
            <a:r>
              <a:rPr lang="pt-BR" dirty="0"/>
              <a:t> horizontal</a:t>
            </a:r>
          </a:p>
          <a:p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58FFE29D-8B1E-C07A-65F4-E11CD7ABDAE6}"/>
              </a:ext>
            </a:extLst>
          </p:cNvPr>
          <p:cNvSpPr/>
          <p:nvPr/>
        </p:nvSpPr>
        <p:spPr>
          <a:xfrm>
            <a:off x="2932222" y="3030707"/>
            <a:ext cx="1759851" cy="16760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1C45D907-2318-15FB-0E34-F0F8F0A9CA5B}"/>
              </a:ext>
            </a:extLst>
          </p:cNvPr>
          <p:cNvCxnSpPr/>
          <p:nvPr/>
        </p:nvCxnSpPr>
        <p:spPr>
          <a:xfrm flipV="1">
            <a:off x="4692073" y="3030707"/>
            <a:ext cx="1788626" cy="20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E696458-9611-621A-D755-65370B1D4A68}"/>
              </a:ext>
            </a:extLst>
          </p:cNvPr>
          <p:cNvSpPr txBox="1"/>
          <p:nvPr/>
        </p:nvSpPr>
        <p:spPr>
          <a:xfrm>
            <a:off x="6480699" y="2865457"/>
            <a:ext cx="146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RadioGroup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610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>
            <a:extLst>
              <a:ext uri="{FF2B5EF4-FFF2-40B4-BE49-F238E27FC236}">
                <a16:creationId xmlns:a16="http://schemas.microsoft.com/office/drawing/2014/main" id="{C728D358-55B9-8A50-A40A-F67B06E5232E}"/>
              </a:ext>
            </a:extLst>
          </p:cNvPr>
          <p:cNvSpPr/>
          <p:nvPr/>
        </p:nvSpPr>
        <p:spPr>
          <a:xfrm>
            <a:off x="6003636" y="156769"/>
            <a:ext cx="6022109" cy="227701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3868D9-C444-F246-68D5-D4745D9C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281" y="521687"/>
            <a:ext cx="4103255" cy="641639"/>
          </a:xfrm>
        </p:spPr>
        <p:txBody>
          <a:bodyPr>
            <a:normAutofit/>
          </a:bodyPr>
          <a:lstStyle/>
          <a:p>
            <a:r>
              <a:rPr lang="pt-BR" sz="3200" b="1" dirty="0"/>
              <a:t>activity_pagamento.xml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BDA74C-B940-3DC9-CFCC-B9A42F9A0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827" y="1104672"/>
            <a:ext cx="2682472" cy="5258256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D3894E80-4ACF-12FC-B21C-53173905CD56}"/>
              </a:ext>
            </a:extLst>
          </p:cNvPr>
          <p:cNvCxnSpPr/>
          <p:nvPr/>
        </p:nvCxnSpPr>
        <p:spPr>
          <a:xfrm flipV="1">
            <a:off x="4765964" y="3168073"/>
            <a:ext cx="1616364" cy="260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C40AB1E7-8403-6ECF-CFAE-D5EEACBF7673}"/>
              </a:ext>
            </a:extLst>
          </p:cNvPr>
          <p:cNvSpPr txBox="1"/>
          <p:nvPr/>
        </p:nvSpPr>
        <p:spPr>
          <a:xfrm>
            <a:off x="6308437" y="2983407"/>
            <a:ext cx="131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edtpagar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61908FA-937B-1DDA-920E-BB33B891E243}"/>
              </a:ext>
            </a:extLst>
          </p:cNvPr>
          <p:cNvCxnSpPr/>
          <p:nvPr/>
        </p:nvCxnSpPr>
        <p:spPr>
          <a:xfrm flipH="1">
            <a:off x="2004291" y="3733800"/>
            <a:ext cx="1782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F0EA384-5AF8-F67B-1859-50C9DDFADCE5}"/>
              </a:ext>
            </a:extLst>
          </p:cNvPr>
          <p:cNvCxnSpPr/>
          <p:nvPr/>
        </p:nvCxnSpPr>
        <p:spPr>
          <a:xfrm flipH="1">
            <a:off x="2004291" y="4070927"/>
            <a:ext cx="1782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FA44F3A-459E-95A4-27AC-7D3918C4F647}"/>
              </a:ext>
            </a:extLst>
          </p:cNvPr>
          <p:cNvCxnSpPr/>
          <p:nvPr/>
        </p:nvCxnSpPr>
        <p:spPr>
          <a:xfrm flipH="1">
            <a:off x="2004291" y="4371108"/>
            <a:ext cx="1782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1321A5F-C3FC-12EF-A291-22501E0B414B}"/>
              </a:ext>
            </a:extLst>
          </p:cNvPr>
          <p:cNvSpPr txBox="1"/>
          <p:nvPr/>
        </p:nvSpPr>
        <p:spPr>
          <a:xfrm>
            <a:off x="928946" y="3523676"/>
            <a:ext cx="1173018" cy="378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/>
              <a:t>rbCartao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A7455D5-09B0-5D61-D6E3-3ABFE15034DA}"/>
              </a:ext>
            </a:extLst>
          </p:cNvPr>
          <p:cNvSpPr txBox="1"/>
          <p:nvPr/>
        </p:nvSpPr>
        <p:spPr>
          <a:xfrm>
            <a:off x="1104437" y="3886261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rbDindin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9176D5E-E122-331B-81F6-E4EAE85A6798}"/>
              </a:ext>
            </a:extLst>
          </p:cNvPr>
          <p:cNvSpPr txBox="1"/>
          <p:nvPr/>
        </p:nvSpPr>
        <p:spPr>
          <a:xfrm>
            <a:off x="1104437" y="4186442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/>
              <a:t>rbPix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F17736B-2AB5-E4CE-4BDD-77BDBAC9C454}"/>
              </a:ext>
            </a:extLst>
          </p:cNvPr>
          <p:cNvSpPr/>
          <p:nvPr/>
        </p:nvSpPr>
        <p:spPr>
          <a:xfrm>
            <a:off x="3362036" y="3602182"/>
            <a:ext cx="1212736" cy="9535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061D186-BB1B-4CD1-9D8C-D573E29B7B9E}"/>
              </a:ext>
            </a:extLst>
          </p:cNvPr>
          <p:cNvCxnSpPr>
            <a:stCxn id="15" idx="3"/>
          </p:cNvCxnSpPr>
          <p:nvPr/>
        </p:nvCxnSpPr>
        <p:spPr>
          <a:xfrm flipV="1">
            <a:off x="4574772" y="3902364"/>
            <a:ext cx="2075410" cy="17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29A20EC-C26B-5B65-A852-8FA1D8C2B4B2}"/>
              </a:ext>
            </a:extLst>
          </p:cNvPr>
          <p:cNvSpPr txBox="1"/>
          <p:nvPr/>
        </p:nvSpPr>
        <p:spPr>
          <a:xfrm>
            <a:off x="6602154" y="3743037"/>
            <a:ext cx="252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RadioGroup</a:t>
            </a:r>
            <a:r>
              <a:rPr lang="pt-BR" dirty="0"/>
              <a:t> grupo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374380E-60A6-28BF-587B-6927306024A4}"/>
              </a:ext>
            </a:extLst>
          </p:cNvPr>
          <p:cNvCxnSpPr/>
          <p:nvPr/>
        </p:nvCxnSpPr>
        <p:spPr>
          <a:xfrm>
            <a:off x="4574772" y="5883564"/>
            <a:ext cx="1521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C5D6C4E-A811-D2BC-2F61-ECB6C618D1F1}"/>
              </a:ext>
            </a:extLst>
          </p:cNvPr>
          <p:cNvSpPr txBox="1"/>
          <p:nvPr/>
        </p:nvSpPr>
        <p:spPr>
          <a:xfrm>
            <a:off x="6096000" y="5698898"/>
            <a:ext cx="19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btVoltar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BF42096-0136-BF80-CF92-03CB5B67B4C7}"/>
              </a:ext>
            </a:extLst>
          </p:cNvPr>
          <p:cNvSpPr txBox="1"/>
          <p:nvPr/>
        </p:nvSpPr>
        <p:spPr>
          <a:xfrm>
            <a:off x="6095999" y="156769"/>
            <a:ext cx="60221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Clique do lado direito sobre layout</a:t>
            </a:r>
          </a:p>
          <a:p>
            <a:r>
              <a:rPr lang="pt-BR" dirty="0"/>
              <a:t>new</a:t>
            </a:r>
          </a:p>
          <a:p>
            <a:r>
              <a:rPr lang="pt-BR" dirty="0"/>
              <a:t>        </a:t>
            </a:r>
            <a:r>
              <a:rPr lang="pt-BR" dirty="0" err="1"/>
              <a:t>activity</a:t>
            </a:r>
            <a:endParaRPr lang="pt-BR" dirty="0"/>
          </a:p>
          <a:p>
            <a:r>
              <a:rPr lang="pt-BR" dirty="0"/>
              <a:t>               </a:t>
            </a:r>
            <a:r>
              <a:rPr lang="pt-BR" dirty="0" err="1"/>
              <a:t>Empty</a:t>
            </a:r>
            <a:r>
              <a:rPr lang="pt-BR" dirty="0"/>
              <a:t> </a:t>
            </a:r>
            <a:r>
              <a:rPr lang="pt-BR" dirty="0" err="1"/>
              <a:t>Activity</a:t>
            </a:r>
            <a:endParaRPr lang="pt-BR" dirty="0"/>
          </a:p>
          <a:p>
            <a:r>
              <a:rPr lang="pt-BR" dirty="0"/>
              <a:t>                             </a:t>
            </a:r>
            <a:r>
              <a:rPr lang="pt-BR" dirty="0" err="1"/>
              <a:t>Activity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: Pagamento</a:t>
            </a:r>
          </a:p>
          <a:p>
            <a:r>
              <a:rPr lang="pt-BR" dirty="0"/>
              <a:t>                              Layout </a:t>
            </a:r>
            <a:r>
              <a:rPr lang="pt-BR" dirty="0" err="1"/>
              <a:t>Name</a:t>
            </a:r>
            <a:r>
              <a:rPr lang="pt-BR" dirty="0"/>
              <a:t>: (preenche automaticamente)</a:t>
            </a:r>
          </a:p>
          <a:p>
            <a:r>
              <a:rPr lang="pt-BR" dirty="0"/>
              <a:t>                             (clique em) </a:t>
            </a:r>
            <a:r>
              <a:rPr lang="pt-BR" dirty="0" err="1"/>
              <a:t>Finish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721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C3C55FA-58E9-0929-E110-FDC5831BACA7}"/>
              </a:ext>
            </a:extLst>
          </p:cNvPr>
          <p:cNvSpPr txBox="1"/>
          <p:nvPr/>
        </p:nvSpPr>
        <p:spPr>
          <a:xfrm>
            <a:off x="3054284" y="143287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14E6CC8-9541-39A5-7CAF-F4321B3D839D}"/>
              </a:ext>
            </a:extLst>
          </p:cNvPr>
          <p:cNvSpPr txBox="1"/>
          <p:nvPr/>
        </p:nvSpPr>
        <p:spPr>
          <a:xfrm>
            <a:off x="609601" y="410081"/>
            <a:ext cx="677025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public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class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MainActivity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extends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AppCompatActivity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{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Button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btlimpar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btpagar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double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total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saida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txtpizza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CheckBox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ckcalabresa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ckpalmito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ckmargarita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ck4queijos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ckmodacasa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protected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onCreate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Bundle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savedInstanceState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.onCreate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savedInstanceState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setContentView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activity_main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btlimpar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findViewById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btnlimpar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btpagar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findViewById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btnpagar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ckcalabresa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findViewById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ckcalabresa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ckpalmito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findViewById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ckpalmito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ckmargarita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findViewById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ckmargarita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ck4queijos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findViewById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ck4queijos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ckmodacasa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findViewById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ckmodacasa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btlimpar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.setOnClickListener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OnClickListener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onClick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});</a:t>
            </a:r>
            <a:r>
              <a:rPr kumimoji="0" lang="pt-BR" altLang="pt-BR" sz="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</a:t>
            </a:r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157DF4-24DF-7FCA-0B8E-85D3F76D6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5" y="156385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1E5F82-3C6A-2BE8-2168-21228FB16C82}"/>
              </a:ext>
            </a:extLst>
          </p:cNvPr>
          <p:cNvSpPr txBox="1"/>
          <p:nvPr/>
        </p:nvSpPr>
        <p:spPr>
          <a:xfrm>
            <a:off x="6807200" y="117694"/>
            <a:ext cx="4535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MainActivity.java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AB9742-E316-B56A-5177-16DAE8B0F267}"/>
              </a:ext>
            </a:extLst>
          </p:cNvPr>
          <p:cNvSpPr txBox="1"/>
          <p:nvPr/>
        </p:nvSpPr>
        <p:spPr>
          <a:xfrm>
            <a:off x="7620000" y="4396509"/>
            <a:ext cx="3214255" cy="20313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total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txtpizza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=“”;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ckcalabresa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.setChecked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ckpalmito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.setChecked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ckmargarita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.setChecked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ck4queijos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.setChecked(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ckmodacasa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.setChecked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1AE7F2F-891E-BCA8-C91B-394EB332D44B}"/>
              </a:ext>
            </a:extLst>
          </p:cNvPr>
          <p:cNvCxnSpPr>
            <a:cxnSpLocks/>
          </p:cNvCxnSpPr>
          <p:nvPr/>
        </p:nvCxnSpPr>
        <p:spPr>
          <a:xfrm flipH="1">
            <a:off x="1829395" y="5747006"/>
            <a:ext cx="5790605" cy="11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196BA204-1E82-A2A2-2BAF-E794F04D6AD9}"/>
              </a:ext>
            </a:extLst>
          </p:cNvPr>
          <p:cNvSpPr/>
          <p:nvPr/>
        </p:nvSpPr>
        <p:spPr>
          <a:xfrm>
            <a:off x="1613087" y="5747006"/>
            <a:ext cx="216308" cy="2261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21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16A9D19-BC6F-EA42-C9CA-5545C127F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5" y="158396"/>
            <a:ext cx="11523407" cy="68634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32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btpagar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.setOnClickListener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OnClickListener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onClick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v) {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total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txtpizza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=“”;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ckcalabresa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.isChecked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total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70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txtpizza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+=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"Calabresa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}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ckpalmito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.isChecked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total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70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txtpizza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+=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"Palmito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}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ckmargarita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.isChecked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total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70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txtpizza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+=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"Margarita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}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ck4queijos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.isChecked()) {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total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85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txtpizza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+=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"4 queijos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}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ckmodacasa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.isChecked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total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+=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85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txtpizza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+=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"Moda da casa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}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msg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format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"Total Pedido= $%5.2f"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total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Toast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makeText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getBaseContext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msg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Toast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LENGTH_LONG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).show();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Intent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it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Intent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getBaseContext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(),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Pagamento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Bundle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params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Bundle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params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.putString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pizzas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txtpizza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 // repare que pizzas é o primeiro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parametro</a:t>
            </a:r>
            <a:b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params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.putDouble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total"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total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.putExtras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params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startActivity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});</a:t>
            </a: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F4085E-4E0C-251C-7319-85297B2E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5207" y="228600"/>
            <a:ext cx="4345857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Continuação do</a:t>
            </a:r>
            <a:br>
              <a:rPr lang="pt-BR" dirty="0"/>
            </a:br>
            <a:r>
              <a:rPr lang="pt-BR" dirty="0"/>
              <a:t> MainActivity.java</a:t>
            </a:r>
            <a:br>
              <a:rPr lang="pt-BR" dirty="0"/>
            </a:br>
            <a:endParaRPr lang="pt-B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44079D-1CCA-9494-1D44-42C098C2D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F75593-8A7E-B462-1AD6-845508F0C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89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589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1382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JetBrains Mono</vt:lpstr>
      <vt:lpstr>Tema do Office</vt:lpstr>
      <vt:lpstr>App Pedido Pizza Profa.Liliane</vt:lpstr>
      <vt:lpstr>Icone mudar no AndroidManifest.xml</vt:lpstr>
      <vt:lpstr>Retirada da faixa com o título do projeto</vt:lpstr>
      <vt:lpstr>Apresentação do PowerPoint</vt:lpstr>
      <vt:lpstr>Apresentação do PowerPoint</vt:lpstr>
      <vt:lpstr>Apresentação do PowerPoint</vt:lpstr>
      <vt:lpstr>activity_pagamento.xml</vt:lpstr>
      <vt:lpstr>Apresentação do PowerPoint</vt:lpstr>
      <vt:lpstr>Continuação do  MainActivity.java </vt:lpstr>
      <vt:lpstr>Apresentação do PowerPoint</vt:lpstr>
      <vt:lpstr>Apresentação do PowerPoint</vt:lpstr>
      <vt:lpstr>Espero que tenham gostado!! Profa.Liliane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Primeira Aplicação Calculo do IMC</dc:title>
  <dc:creator>Liliane</dc:creator>
  <cp:lastModifiedBy>Liliane</cp:lastModifiedBy>
  <cp:revision>30</cp:revision>
  <dcterms:created xsi:type="dcterms:W3CDTF">2022-06-26T14:32:11Z</dcterms:created>
  <dcterms:modified xsi:type="dcterms:W3CDTF">2022-08-26T15:30:41Z</dcterms:modified>
</cp:coreProperties>
</file>