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</p:sldMasterIdLst>
  <p:notesMasterIdLst>
    <p:notesMasterId r:id="rId12"/>
  </p:notesMasterIdLst>
  <p:sldIdLst>
    <p:sldId id="256" r:id="rId2"/>
    <p:sldId id="259" r:id="rId3"/>
    <p:sldId id="258" r:id="rId4"/>
    <p:sldId id="268" r:id="rId5"/>
    <p:sldId id="261" r:id="rId6"/>
    <p:sldId id="264" r:id="rId7"/>
    <p:sldId id="265" r:id="rId8"/>
    <p:sldId id="312" r:id="rId9"/>
    <p:sldId id="313" r:id="rId10"/>
    <p:sldId id="263" r:id="rId11"/>
  </p:sldIdLst>
  <p:sldSz cx="9144000" cy="5143500" type="screen16x9"/>
  <p:notesSz cx="6858000" cy="9144000"/>
  <p:embeddedFontLst>
    <p:embeddedFont>
      <p:font typeface="DM Sans" pitchFamily="2" charset="0"/>
      <p:regular r:id="rId13"/>
      <p:bold r:id="rId14"/>
      <p:italic r:id="rId15"/>
      <p:boldItalic r:id="rId16"/>
    </p:embeddedFont>
    <p:embeddedFont>
      <p:font typeface="Outfit" panose="020B0604020202020204" charset="0"/>
      <p:regular r:id="rId17"/>
      <p:bold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A5DCC9C-8B66-4F39-A9A8-D13DAD704436}">
  <a:tblStyle styleId="{FA5DCC9C-8B66-4F39-A9A8-D13DAD70443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62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99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54dda1946d_6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54dda1946d_6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g54ff9c4cb4_3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2" name="Google Shape;642;g54ff9c4cb4_3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54dda1946d_6_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1" name="Google Shape;501;g54dda1946d_6_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gd5260bdd85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4" name="Google Shape;524;gd5260bdd85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2">
          <a:extLst>
            <a:ext uri="{FF2B5EF4-FFF2-40B4-BE49-F238E27FC236}">
              <a16:creationId xmlns:a16="http://schemas.microsoft.com/office/drawing/2014/main" id="{A83078BF-AD58-37FC-EF14-C7619404CB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gd5260bdd85_0_256:notes">
            <a:extLst>
              <a:ext uri="{FF2B5EF4-FFF2-40B4-BE49-F238E27FC236}">
                <a16:creationId xmlns:a16="http://schemas.microsoft.com/office/drawing/2014/main" id="{A206A512-E308-EC9B-61AC-D23725CBC0F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4" name="Google Shape;524;gd5260bdd85_0_256:notes">
            <a:extLst>
              <a:ext uri="{FF2B5EF4-FFF2-40B4-BE49-F238E27FC236}">
                <a16:creationId xmlns:a16="http://schemas.microsoft.com/office/drawing/2014/main" id="{1EA18E70-26F4-0AB6-C62F-CCB6C550BDF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995880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2">
          <a:extLst>
            <a:ext uri="{FF2B5EF4-FFF2-40B4-BE49-F238E27FC236}">
              <a16:creationId xmlns:a16="http://schemas.microsoft.com/office/drawing/2014/main" id="{4ABE1682-B65F-A1F1-4819-C2E5F40695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gd5260bdd85_0_256:notes">
            <a:extLst>
              <a:ext uri="{FF2B5EF4-FFF2-40B4-BE49-F238E27FC236}">
                <a16:creationId xmlns:a16="http://schemas.microsoft.com/office/drawing/2014/main" id="{6A2E7A6C-523D-AAA4-7CA6-86E7D2CB8EB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4" name="Google Shape;524;gd5260bdd85_0_256:notes">
            <a:extLst>
              <a:ext uri="{FF2B5EF4-FFF2-40B4-BE49-F238E27FC236}">
                <a16:creationId xmlns:a16="http://schemas.microsoft.com/office/drawing/2014/main" id="{79E701B1-F08E-8077-C613-908C66D57C8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4995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225" y="1156000"/>
            <a:ext cx="4160700" cy="238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600">
                <a:latin typeface="Outfit"/>
                <a:ea typeface="Outfit"/>
                <a:cs typeface="Outfit"/>
                <a:sym typeface="Outfi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3225" y="3541600"/>
            <a:ext cx="4160700" cy="4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4" name="Google Shape;314;p31"/>
          <p:cNvGrpSpPr/>
          <p:nvPr/>
        </p:nvGrpSpPr>
        <p:grpSpPr>
          <a:xfrm>
            <a:off x="-247298" y="-446215"/>
            <a:ext cx="9638610" cy="6030088"/>
            <a:chOff x="-247298" y="-446215"/>
            <a:chExt cx="9638610" cy="6030088"/>
          </a:xfrm>
        </p:grpSpPr>
        <p:sp>
          <p:nvSpPr>
            <p:cNvPr id="315" name="Google Shape;315;p31"/>
            <p:cNvSpPr/>
            <p:nvPr/>
          </p:nvSpPr>
          <p:spPr>
            <a:xfrm>
              <a:off x="-125573" y="411993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31"/>
            <p:cNvSpPr/>
            <p:nvPr/>
          </p:nvSpPr>
          <p:spPr>
            <a:xfrm>
              <a:off x="-125583" y="461575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1"/>
            <p:cNvSpPr/>
            <p:nvPr/>
          </p:nvSpPr>
          <p:spPr>
            <a:xfrm rot="10800000" flipH="1">
              <a:off x="-247298" y="4960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1"/>
            <p:cNvSpPr/>
            <p:nvPr/>
          </p:nvSpPr>
          <p:spPr>
            <a:xfrm rot="10800000" flipH="1">
              <a:off x="346967" y="-44621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1"/>
            <p:cNvSpPr/>
            <p:nvPr/>
          </p:nvSpPr>
          <p:spPr>
            <a:xfrm rot="10800000">
              <a:off x="7958317" y="-428623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1"/>
            <p:cNvSpPr/>
            <p:nvPr/>
          </p:nvSpPr>
          <p:spPr>
            <a:xfrm rot="10800000">
              <a:off x="8552602" y="4960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1"/>
            <p:cNvSpPr/>
            <p:nvPr/>
          </p:nvSpPr>
          <p:spPr>
            <a:xfrm>
              <a:off x="8430777" y="411993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1"/>
            <p:cNvSpPr/>
            <p:nvPr/>
          </p:nvSpPr>
          <p:spPr>
            <a:xfrm>
              <a:off x="8430767" y="461575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4" name="Google Shape;324;p32"/>
          <p:cNvGrpSpPr/>
          <p:nvPr/>
        </p:nvGrpSpPr>
        <p:grpSpPr>
          <a:xfrm>
            <a:off x="-476796" y="2900252"/>
            <a:ext cx="10097585" cy="2865204"/>
            <a:chOff x="-476796" y="2900252"/>
            <a:chExt cx="10097585" cy="2865204"/>
          </a:xfrm>
        </p:grpSpPr>
        <p:grpSp>
          <p:nvGrpSpPr>
            <p:cNvPr id="325" name="Google Shape;325;p32"/>
            <p:cNvGrpSpPr/>
            <p:nvPr/>
          </p:nvGrpSpPr>
          <p:grpSpPr>
            <a:xfrm>
              <a:off x="-476796" y="2900252"/>
              <a:ext cx="10097585" cy="2865204"/>
              <a:chOff x="-476796" y="2900252"/>
              <a:chExt cx="10097585" cy="2865204"/>
            </a:xfrm>
          </p:grpSpPr>
          <p:sp>
            <p:nvSpPr>
              <p:cNvPr id="326" name="Google Shape;326;p32"/>
              <p:cNvSpPr/>
              <p:nvPr/>
            </p:nvSpPr>
            <p:spPr>
              <a:xfrm rot="10800000" flipH="1">
                <a:off x="-266661" y="2900252"/>
                <a:ext cx="838710" cy="968121"/>
              </a:xfrm>
              <a:custGeom>
                <a:avLst/>
                <a:gdLst/>
                <a:ahLst/>
                <a:cxnLst/>
                <a:rect l="l" t="t" r="r" b="b"/>
                <a:pathLst>
                  <a:path w="181539" h="209550" extrusionOk="0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" name="Google Shape;327;p32"/>
              <p:cNvSpPr/>
              <p:nvPr/>
            </p:nvSpPr>
            <p:spPr>
              <a:xfrm>
                <a:off x="-90736" y="4425247"/>
                <a:ext cx="838710" cy="968121"/>
              </a:xfrm>
              <a:custGeom>
                <a:avLst/>
                <a:gdLst/>
                <a:ahLst/>
                <a:cxnLst/>
                <a:rect l="l" t="t" r="r" b="b"/>
                <a:pathLst>
                  <a:path w="181539" h="209550" extrusionOk="0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chemeClr val="dk2"/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" name="Google Shape;328;p32"/>
              <p:cNvSpPr/>
              <p:nvPr/>
            </p:nvSpPr>
            <p:spPr>
              <a:xfrm>
                <a:off x="-476796" y="3522814"/>
                <a:ext cx="838710" cy="968121"/>
              </a:xfrm>
              <a:custGeom>
                <a:avLst/>
                <a:gdLst/>
                <a:ahLst/>
                <a:cxnLst/>
                <a:rect l="l" t="t" r="r" b="b"/>
                <a:pathLst>
                  <a:path w="181539" h="209550" extrusionOk="0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rgbClr val="AFC7FF">
                  <a:alpha val="25000"/>
                </a:srgbClr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" name="Google Shape;329;p32"/>
              <p:cNvSpPr/>
              <p:nvPr/>
            </p:nvSpPr>
            <p:spPr>
              <a:xfrm rot="10800000">
                <a:off x="8571944" y="2900252"/>
                <a:ext cx="838710" cy="968121"/>
              </a:xfrm>
              <a:custGeom>
                <a:avLst/>
                <a:gdLst/>
                <a:ahLst/>
                <a:cxnLst/>
                <a:rect l="l" t="t" r="r" b="b"/>
                <a:pathLst>
                  <a:path w="181539" h="209550" extrusionOk="0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" name="Google Shape;330;p32"/>
              <p:cNvSpPr/>
              <p:nvPr/>
            </p:nvSpPr>
            <p:spPr>
              <a:xfrm flipH="1">
                <a:off x="8396019" y="4425247"/>
                <a:ext cx="838710" cy="968121"/>
              </a:xfrm>
              <a:custGeom>
                <a:avLst/>
                <a:gdLst/>
                <a:ahLst/>
                <a:cxnLst/>
                <a:rect l="l" t="t" r="r" b="b"/>
                <a:pathLst>
                  <a:path w="181539" h="209550" extrusionOk="0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" name="Google Shape;331;p32"/>
              <p:cNvSpPr/>
              <p:nvPr/>
            </p:nvSpPr>
            <p:spPr>
              <a:xfrm flipH="1">
                <a:off x="8782079" y="3522814"/>
                <a:ext cx="838710" cy="968121"/>
              </a:xfrm>
              <a:custGeom>
                <a:avLst/>
                <a:gdLst/>
                <a:ahLst/>
                <a:cxnLst/>
                <a:rect l="l" t="t" r="r" b="b"/>
                <a:pathLst>
                  <a:path w="181539" h="209550" extrusionOk="0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rgbClr val="9FCBFD">
                  <a:alpha val="41140"/>
                </a:srgbClr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" name="Google Shape;332;p32"/>
              <p:cNvSpPr/>
              <p:nvPr/>
            </p:nvSpPr>
            <p:spPr>
              <a:xfrm rot="10800000">
                <a:off x="8009979" y="4797335"/>
                <a:ext cx="838710" cy="968121"/>
              </a:xfrm>
              <a:custGeom>
                <a:avLst/>
                <a:gdLst/>
                <a:ahLst/>
                <a:cxnLst/>
                <a:rect l="l" t="t" r="r" b="b"/>
                <a:pathLst>
                  <a:path w="181539" h="209550" extrusionOk="0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rgbClr val="68DAF8">
                  <a:alpha val="34180"/>
                </a:srgbClr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33" name="Google Shape;333;p32"/>
            <p:cNvSpPr/>
            <p:nvPr/>
          </p:nvSpPr>
          <p:spPr>
            <a:xfrm rot="10800000" flipH="1">
              <a:off x="293867" y="479733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3862975" y="1655500"/>
            <a:ext cx="4567800" cy="116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 sz="6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ubTitle" idx="1"/>
          </p:nvPr>
        </p:nvSpPr>
        <p:spPr>
          <a:xfrm>
            <a:off x="3862975" y="2816925"/>
            <a:ext cx="45678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oogle Shape;69;p13"/>
          <p:cNvGrpSpPr/>
          <p:nvPr/>
        </p:nvGrpSpPr>
        <p:grpSpPr>
          <a:xfrm>
            <a:off x="-417711" y="-428628"/>
            <a:ext cx="9979385" cy="6000759"/>
            <a:chOff x="-417711" y="-428628"/>
            <a:chExt cx="9979385" cy="6000759"/>
          </a:xfrm>
        </p:grpSpPr>
        <p:sp>
          <p:nvSpPr>
            <p:cNvPr id="70" name="Google Shape;70;p13"/>
            <p:cNvSpPr/>
            <p:nvPr/>
          </p:nvSpPr>
          <p:spPr>
            <a:xfrm>
              <a:off x="421002" y="-42862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3"/>
            <p:cNvSpPr/>
            <p:nvPr/>
          </p:nvSpPr>
          <p:spPr>
            <a:xfrm>
              <a:off x="7884277" y="-42862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3"/>
            <p:cNvSpPr/>
            <p:nvPr/>
          </p:nvSpPr>
          <p:spPr>
            <a:xfrm>
              <a:off x="8430764" y="5543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3"/>
            <p:cNvSpPr/>
            <p:nvPr/>
          </p:nvSpPr>
          <p:spPr>
            <a:xfrm>
              <a:off x="8430764" y="74622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3"/>
            <p:cNvSpPr/>
            <p:nvPr/>
          </p:nvSpPr>
          <p:spPr>
            <a:xfrm>
              <a:off x="-125486" y="5543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3"/>
            <p:cNvSpPr/>
            <p:nvPr/>
          </p:nvSpPr>
          <p:spPr>
            <a:xfrm>
              <a:off x="-125486" y="74622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3"/>
            <p:cNvSpPr/>
            <p:nvPr/>
          </p:nvSpPr>
          <p:spPr>
            <a:xfrm>
              <a:off x="-417711" y="4604010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3"/>
            <p:cNvSpPr/>
            <p:nvPr/>
          </p:nvSpPr>
          <p:spPr>
            <a:xfrm>
              <a:off x="8722964" y="4604010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8" name="Google Shape;78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ubTitle" idx="1"/>
          </p:nvPr>
        </p:nvSpPr>
        <p:spPr>
          <a:xfrm>
            <a:off x="720000" y="2178493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subTitle" idx="2"/>
          </p:nvPr>
        </p:nvSpPr>
        <p:spPr>
          <a:xfrm>
            <a:off x="3419271" y="2178493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subTitle" idx="3"/>
          </p:nvPr>
        </p:nvSpPr>
        <p:spPr>
          <a:xfrm>
            <a:off x="720000" y="3911675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subTitle" idx="4"/>
          </p:nvPr>
        </p:nvSpPr>
        <p:spPr>
          <a:xfrm>
            <a:off x="3419271" y="3911675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subTitle" idx="5"/>
          </p:nvPr>
        </p:nvSpPr>
        <p:spPr>
          <a:xfrm>
            <a:off x="6118549" y="2178493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subTitle" idx="6"/>
          </p:nvPr>
        </p:nvSpPr>
        <p:spPr>
          <a:xfrm>
            <a:off x="6118549" y="3911675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title" idx="7" hasCustomPrompt="1"/>
          </p:nvPr>
        </p:nvSpPr>
        <p:spPr>
          <a:xfrm>
            <a:off x="1505400" y="1206926"/>
            <a:ext cx="7347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6" name="Google Shape;86;p13"/>
          <p:cNvSpPr txBox="1">
            <a:spLocks noGrp="1"/>
          </p:cNvSpPr>
          <p:nvPr>
            <p:ph type="title" idx="8" hasCustomPrompt="1"/>
          </p:nvPr>
        </p:nvSpPr>
        <p:spPr>
          <a:xfrm>
            <a:off x="1505400" y="2939527"/>
            <a:ext cx="7347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7" name="Google Shape;87;p13"/>
          <p:cNvSpPr txBox="1">
            <a:spLocks noGrp="1"/>
          </p:cNvSpPr>
          <p:nvPr>
            <p:ph type="title" idx="9" hasCustomPrompt="1"/>
          </p:nvPr>
        </p:nvSpPr>
        <p:spPr>
          <a:xfrm>
            <a:off x="4204671" y="1206926"/>
            <a:ext cx="7347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8" name="Google Shape;88;p13"/>
          <p:cNvSpPr txBox="1">
            <a:spLocks noGrp="1"/>
          </p:cNvSpPr>
          <p:nvPr>
            <p:ph type="title" idx="13" hasCustomPrompt="1"/>
          </p:nvPr>
        </p:nvSpPr>
        <p:spPr>
          <a:xfrm>
            <a:off x="4204671" y="2939527"/>
            <a:ext cx="7347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9" name="Google Shape;89;p13"/>
          <p:cNvSpPr txBox="1">
            <a:spLocks noGrp="1"/>
          </p:cNvSpPr>
          <p:nvPr>
            <p:ph type="title" idx="14" hasCustomPrompt="1"/>
          </p:nvPr>
        </p:nvSpPr>
        <p:spPr>
          <a:xfrm>
            <a:off x="6903950" y="1206926"/>
            <a:ext cx="7347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0" name="Google Shape;90;p13"/>
          <p:cNvSpPr txBox="1">
            <a:spLocks noGrp="1"/>
          </p:cNvSpPr>
          <p:nvPr>
            <p:ph type="title" idx="15" hasCustomPrompt="1"/>
          </p:nvPr>
        </p:nvSpPr>
        <p:spPr>
          <a:xfrm>
            <a:off x="6903950" y="2939527"/>
            <a:ext cx="7347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1" name="Google Shape;91;p13"/>
          <p:cNvSpPr txBox="1">
            <a:spLocks noGrp="1"/>
          </p:cNvSpPr>
          <p:nvPr>
            <p:ph type="subTitle" idx="16"/>
          </p:nvPr>
        </p:nvSpPr>
        <p:spPr>
          <a:xfrm>
            <a:off x="720000" y="1801112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92" name="Google Shape;92;p13"/>
          <p:cNvSpPr txBox="1">
            <a:spLocks noGrp="1"/>
          </p:cNvSpPr>
          <p:nvPr>
            <p:ph type="subTitle" idx="17"/>
          </p:nvPr>
        </p:nvSpPr>
        <p:spPr>
          <a:xfrm>
            <a:off x="3419271" y="1801112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93" name="Google Shape;93;p13"/>
          <p:cNvSpPr txBox="1">
            <a:spLocks noGrp="1"/>
          </p:cNvSpPr>
          <p:nvPr>
            <p:ph type="subTitle" idx="18"/>
          </p:nvPr>
        </p:nvSpPr>
        <p:spPr>
          <a:xfrm>
            <a:off x="6118549" y="1801112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94" name="Google Shape;94;p13"/>
          <p:cNvSpPr txBox="1">
            <a:spLocks noGrp="1"/>
          </p:cNvSpPr>
          <p:nvPr>
            <p:ph type="subTitle" idx="19"/>
          </p:nvPr>
        </p:nvSpPr>
        <p:spPr>
          <a:xfrm>
            <a:off x="720000" y="35337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95" name="Google Shape;95;p13"/>
          <p:cNvSpPr txBox="1">
            <a:spLocks noGrp="1"/>
          </p:cNvSpPr>
          <p:nvPr>
            <p:ph type="subTitle" idx="20"/>
          </p:nvPr>
        </p:nvSpPr>
        <p:spPr>
          <a:xfrm>
            <a:off x="3419271" y="35337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96" name="Google Shape;96;p13"/>
          <p:cNvSpPr txBox="1">
            <a:spLocks noGrp="1"/>
          </p:cNvSpPr>
          <p:nvPr>
            <p:ph type="subTitle" idx="21"/>
          </p:nvPr>
        </p:nvSpPr>
        <p:spPr>
          <a:xfrm>
            <a:off x="6118549" y="35337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Google Shape;98;p14"/>
          <p:cNvGrpSpPr/>
          <p:nvPr/>
        </p:nvGrpSpPr>
        <p:grpSpPr>
          <a:xfrm>
            <a:off x="-247298" y="-446215"/>
            <a:ext cx="9638600" cy="6030088"/>
            <a:chOff x="-247298" y="-446215"/>
            <a:chExt cx="9638600" cy="6030088"/>
          </a:xfrm>
        </p:grpSpPr>
        <p:sp>
          <p:nvSpPr>
            <p:cNvPr id="99" name="Google Shape;99;p14"/>
            <p:cNvSpPr/>
            <p:nvPr/>
          </p:nvSpPr>
          <p:spPr>
            <a:xfrm>
              <a:off x="-247298" y="411993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4"/>
            <p:cNvSpPr/>
            <p:nvPr/>
          </p:nvSpPr>
          <p:spPr>
            <a:xfrm>
              <a:off x="293542" y="461575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4"/>
            <p:cNvSpPr/>
            <p:nvPr/>
          </p:nvSpPr>
          <p:spPr>
            <a:xfrm flipH="1">
              <a:off x="8552592" y="411993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4"/>
            <p:cNvSpPr/>
            <p:nvPr/>
          </p:nvSpPr>
          <p:spPr>
            <a:xfrm flipH="1">
              <a:off x="8011752" y="461575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4"/>
            <p:cNvSpPr/>
            <p:nvPr/>
          </p:nvSpPr>
          <p:spPr>
            <a:xfrm rot="10800000" flipH="1">
              <a:off x="-247298" y="4960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4"/>
            <p:cNvSpPr/>
            <p:nvPr/>
          </p:nvSpPr>
          <p:spPr>
            <a:xfrm rot="10800000" flipH="1">
              <a:off x="293542" y="-44621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4"/>
            <p:cNvSpPr/>
            <p:nvPr/>
          </p:nvSpPr>
          <p:spPr>
            <a:xfrm rot="10800000">
              <a:off x="8552592" y="4960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4"/>
            <p:cNvSpPr/>
            <p:nvPr/>
          </p:nvSpPr>
          <p:spPr>
            <a:xfrm rot="10800000">
              <a:off x="8011752" y="-44621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7" name="Google Shape;107;p14"/>
          <p:cNvSpPr txBox="1">
            <a:spLocks noGrp="1"/>
          </p:cNvSpPr>
          <p:nvPr>
            <p:ph type="title"/>
          </p:nvPr>
        </p:nvSpPr>
        <p:spPr>
          <a:xfrm>
            <a:off x="1226425" y="3229500"/>
            <a:ext cx="6691200" cy="54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8" name="Google Shape;108;p14"/>
          <p:cNvSpPr txBox="1">
            <a:spLocks noGrp="1"/>
          </p:cNvSpPr>
          <p:nvPr>
            <p:ph type="subTitle" idx="1"/>
          </p:nvPr>
        </p:nvSpPr>
        <p:spPr>
          <a:xfrm>
            <a:off x="1226413" y="1366200"/>
            <a:ext cx="6691200" cy="186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6" name="Google Shape;216;p24"/>
          <p:cNvGrpSpPr/>
          <p:nvPr/>
        </p:nvGrpSpPr>
        <p:grpSpPr>
          <a:xfrm>
            <a:off x="-310473" y="3500727"/>
            <a:ext cx="9764950" cy="2327954"/>
            <a:chOff x="-310473" y="3500727"/>
            <a:chExt cx="9764950" cy="2327954"/>
          </a:xfrm>
        </p:grpSpPr>
        <p:sp>
          <p:nvSpPr>
            <p:cNvPr id="217" name="Google Shape;217;p24"/>
            <p:cNvSpPr/>
            <p:nvPr/>
          </p:nvSpPr>
          <p:spPr>
            <a:xfrm rot="10800000" flipH="1">
              <a:off x="927364" y="463002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4"/>
            <p:cNvSpPr/>
            <p:nvPr/>
          </p:nvSpPr>
          <p:spPr>
            <a:xfrm rot="10800000" flipH="1">
              <a:off x="273054" y="4860560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4"/>
            <p:cNvSpPr/>
            <p:nvPr/>
          </p:nvSpPr>
          <p:spPr>
            <a:xfrm>
              <a:off x="-310473" y="3996310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4"/>
            <p:cNvSpPr/>
            <p:nvPr/>
          </p:nvSpPr>
          <p:spPr>
            <a:xfrm>
              <a:off x="-125483" y="350072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4"/>
            <p:cNvSpPr/>
            <p:nvPr/>
          </p:nvSpPr>
          <p:spPr>
            <a:xfrm flipH="1">
              <a:off x="8615767" y="3996310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4"/>
            <p:cNvSpPr/>
            <p:nvPr/>
          </p:nvSpPr>
          <p:spPr>
            <a:xfrm flipH="1">
              <a:off x="8424002" y="350072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4"/>
            <p:cNvSpPr/>
            <p:nvPr/>
          </p:nvSpPr>
          <p:spPr>
            <a:xfrm rot="10800000">
              <a:off x="7377929" y="463002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4"/>
            <p:cNvSpPr/>
            <p:nvPr/>
          </p:nvSpPr>
          <p:spPr>
            <a:xfrm rot="10800000">
              <a:off x="8032239" y="4860560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5" name="Google Shape;225;p2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26" name="Google Shape;226;p24"/>
          <p:cNvSpPr txBox="1">
            <a:spLocks noGrp="1"/>
          </p:cNvSpPr>
          <p:nvPr>
            <p:ph type="subTitle" idx="1"/>
          </p:nvPr>
        </p:nvSpPr>
        <p:spPr>
          <a:xfrm>
            <a:off x="4821081" y="2782975"/>
            <a:ext cx="2844000" cy="116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7" name="Google Shape;227;p24"/>
          <p:cNvSpPr txBox="1">
            <a:spLocks noGrp="1"/>
          </p:cNvSpPr>
          <p:nvPr>
            <p:ph type="subTitle" idx="2"/>
          </p:nvPr>
        </p:nvSpPr>
        <p:spPr>
          <a:xfrm>
            <a:off x="1478950" y="2782975"/>
            <a:ext cx="2844000" cy="116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8" name="Google Shape;228;p24"/>
          <p:cNvSpPr txBox="1">
            <a:spLocks noGrp="1"/>
          </p:cNvSpPr>
          <p:nvPr>
            <p:ph type="subTitle" idx="3"/>
          </p:nvPr>
        </p:nvSpPr>
        <p:spPr>
          <a:xfrm>
            <a:off x="1478950" y="2370625"/>
            <a:ext cx="28440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229" name="Google Shape;229;p24"/>
          <p:cNvSpPr txBox="1">
            <a:spLocks noGrp="1"/>
          </p:cNvSpPr>
          <p:nvPr>
            <p:ph type="subTitle" idx="4"/>
          </p:nvPr>
        </p:nvSpPr>
        <p:spPr>
          <a:xfrm>
            <a:off x="4821091" y="2370625"/>
            <a:ext cx="28440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1_1"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1" name="Google Shape;231;p25"/>
          <p:cNvGrpSpPr/>
          <p:nvPr/>
        </p:nvGrpSpPr>
        <p:grpSpPr>
          <a:xfrm>
            <a:off x="-655296" y="3436585"/>
            <a:ext cx="10454595" cy="2311221"/>
            <a:chOff x="-655296" y="3436585"/>
            <a:chExt cx="10454595" cy="2311221"/>
          </a:xfrm>
        </p:grpSpPr>
        <p:sp>
          <p:nvSpPr>
            <p:cNvPr id="232" name="Google Shape;232;p25"/>
            <p:cNvSpPr/>
            <p:nvPr/>
          </p:nvSpPr>
          <p:spPr>
            <a:xfrm rot="10800000" flipH="1">
              <a:off x="-136836" y="343658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5"/>
            <p:cNvSpPr/>
            <p:nvPr/>
          </p:nvSpPr>
          <p:spPr>
            <a:xfrm>
              <a:off x="183414" y="454091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5"/>
            <p:cNvSpPr/>
            <p:nvPr/>
          </p:nvSpPr>
          <p:spPr>
            <a:xfrm rot="10800000" flipH="1">
              <a:off x="-655296" y="390306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5"/>
            <p:cNvSpPr/>
            <p:nvPr/>
          </p:nvSpPr>
          <p:spPr>
            <a:xfrm rot="10800000">
              <a:off x="8442129" y="343658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5"/>
            <p:cNvSpPr/>
            <p:nvPr/>
          </p:nvSpPr>
          <p:spPr>
            <a:xfrm flipH="1">
              <a:off x="8121879" y="454091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5"/>
            <p:cNvSpPr/>
            <p:nvPr/>
          </p:nvSpPr>
          <p:spPr>
            <a:xfrm rot="10800000">
              <a:off x="8960589" y="390306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5"/>
            <p:cNvSpPr/>
            <p:nvPr/>
          </p:nvSpPr>
          <p:spPr>
            <a:xfrm rot="10800000">
              <a:off x="7718714" y="477968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5"/>
            <p:cNvSpPr/>
            <p:nvPr/>
          </p:nvSpPr>
          <p:spPr>
            <a:xfrm rot="10800000">
              <a:off x="586589" y="477968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0" name="Google Shape;240;p2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41" name="Google Shape;241;p25"/>
          <p:cNvSpPr txBox="1">
            <a:spLocks noGrp="1"/>
          </p:cNvSpPr>
          <p:nvPr>
            <p:ph type="subTitle" idx="1"/>
          </p:nvPr>
        </p:nvSpPr>
        <p:spPr>
          <a:xfrm>
            <a:off x="4646250" y="1667625"/>
            <a:ext cx="3398400" cy="18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2" name="Google Shape;242;p25"/>
          <p:cNvSpPr txBox="1">
            <a:spLocks noGrp="1"/>
          </p:cNvSpPr>
          <p:nvPr>
            <p:ph type="subTitle" idx="2"/>
          </p:nvPr>
        </p:nvSpPr>
        <p:spPr>
          <a:xfrm>
            <a:off x="1099338" y="1667625"/>
            <a:ext cx="3398400" cy="18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4" name="Google Shape;244;p26"/>
          <p:cNvGrpSpPr/>
          <p:nvPr/>
        </p:nvGrpSpPr>
        <p:grpSpPr>
          <a:xfrm>
            <a:off x="-512036" y="-358023"/>
            <a:ext cx="10169413" cy="5930154"/>
            <a:chOff x="-512036" y="-358023"/>
            <a:chExt cx="10169413" cy="5930154"/>
          </a:xfrm>
        </p:grpSpPr>
        <p:sp>
          <p:nvSpPr>
            <p:cNvPr id="245" name="Google Shape;245;p26"/>
            <p:cNvSpPr/>
            <p:nvPr/>
          </p:nvSpPr>
          <p:spPr>
            <a:xfrm flipH="1">
              <a:off x="8430767" y="407423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6"/>
            <p:cNvSpPr/>
            <p:nvPr/>
          </p:nvSpPr>
          <p:spPr>
            <a:xfrm rot="10800000">
              <a:off x="8818667" y="18275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6"/>
            <p:cNvSpPr/>
            <p:nvPr/>
          </p:nvSpPr>
          <p:spPr>
            <a:xfrm rot="10800000">
              <a:off x="8011414" y="4604010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6"/>
            <p:cNvSpPr/>
            <p:nvPr/>
          </p:nvSpPr>
          <p:spPr>
            <a:xfrm flipH="1">
              <a:off x="8430777" y="-358023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6"/>
            <p:cNvSpPr/>
            <p:nvPr/>
          </p:nvSpPr>
          <p:spPr>
            <a:xfrm>
              <a:off x="-124136" y="407423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6"/>
            <p:cNvSpPr/>
            <p:nvPr/>
          </p:nvSpPr>
          <p:spPr>
            <a:xfrm rot="10800000" flipH="1">
              <a:off x="-512036" y="18275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6"/>
            <p:cNvSpPr/>
            <p:nvPr/>
          </p:nvSpPr>
          <p:spPr>
            <a:xfrm rot="10800000" flipH="1">
              <a:off x="295217" y="4604010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6"/>
            <p:cNvSpPr/>
            <p:nvPr/>
          </p:nvSpPr>
          <p:spPr>
            <a:xfrm>
              <a:off x="-124133" y="-358023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3" name="Google Shape;253;p2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54" name="Google Shape;254;p26"/>
          <p:cNvSpPr txBox="1">
            <a:spLocks noGrp="1"/>
          </p:cNvSpPr>
          <p:nvPr>
            <p:ph type="subTitle" idx="1"/>
          </p:nvPr>
        </p:nvSpPr>
        <p:spPr>
          <a:xfrm>
            <a:off x="881225" y="2768751"/>
            <a:ext cx="2288100" cy="8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5" name="Google Shape;255;p26"/>
          <p:cNvSpPr txBox="1">
            <a:spLocks noGrp="1"/>
          </p:cNvSpPr>
          <p:nvPr>
            <p:ph type="subTitle" idx="2"/>
          </p:nvPr>
        </p:nvSpPr>
        <p:spPr>
          <a:xfrm>
            <a:off x="3427950" y="2768751"/>
            <a:ext cx="2288100" cy="8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6" name="Google Shape;256;p26"/>
          <p:cNvSpPr txBox="1">
            <a:spLocks noGrp="1"/>
          </p:cNvSpPr>
          <p:nvPr>
            <p:ph type="subTitle" idx="3"/>
          </p:nvPr>
        </p:nvSpPr>
        <p:spPr>
          <a:xfrm>
            <a:off x="5974700" y="2768751"/>
            <a:ext cx="2288100" cy="8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7" name="Google Shape;257;p26"/>
          <p:cNvSpPr txBox="1">
            <a:spLocks noGrp="1"/>
          </p:cNvSpPr>
          <p:nvPr>
            <p:ph type="subTitle" idx="4"/>
          </p:nvPr>
        </p:nvSpPr>
        <p:spPr>
          <a:xfrm>
            <a:off x="881225" y="2250275"/>
            <a:ext cx="2288100" cy="66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258" name="Google Shape;258;p26"/>
          <p:cNvSpPr txBox="1">
            <a:spLocks noGrp="1"/>
          </p:cNvSpPr>
          <p:nvPr>
            <p:ph type="subTitle" idx="5"/>
          </p:nvPr>
        </p:nvSpPr>
        <p:spPr>
          <a:xfrm>
            <a:off x="3427954" y="2250275"/>
            <a:ext cx="2288100" cy="66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259" name="Google Shape;259;p26"/>
          <p:cNvSpPr txBox="1">
            <a:spLocks noGrp="1"/>
          </p:cNvSpPr>
          <p:nvPr>
            <p:ph type="subTitle" idx="6"/>
          </p:nvPr>
        </p:nvSpPr>
        <p:spPr>
          <a:xfrm>
            <a:off x="5974700" y="2250275"/>
            <a:ext cx="2288100" cy="66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1" name="Google Shape;261;p27"/>
          <p:cNvGrpSpPr/>
          <p:nvPr/>
        </p:nvGrpSpPr>
        <p:grpSpPr>
          <a:xfrm>
            <a:off x="-519458" y="2674710"/>
            <a:ext cx="10224210" cy="2744938"/>
            <a:chOff x="-519458" y="2674710"/>
            <a:chExt cx="10224210" cy="2744938"/>
          </a:xfrm>
        </p:grpSpPr>
        <p:sp>
          <p:nvSpPr>
            <p:cNvPr id="262" name="Google Shape;262;p27"/>
            <p:cNvSpPr/>
            <p:nvPr/>
          </p:nvSpPr>
          <p:spPr>
            <a:xfrm rot="10800000" flipH="1">
              <a:off x="-118698" y="308477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7"/>
            <p:cNvSpPr/>
            <p:nvPr/>
          </p:nvSpPr>
          <p:spPr>
            <a:xfrm rot="10800000" flipH="1">
              <a:off x="-519458" y="2674710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7"/>
            <p:cNvSpPr/>
            <p:nvPr/>
          </p:nvSpPr>
          <p:spPr>
            <a:xfrm>
              <a:off x="-519448" y="3955710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7"/>
            <p:cNvSpPr/>
            <p:nvPr/>
          </p:nvSpPr>
          <p:spPr>
            <a:xfrm>
              <a:off x="21392" y="445152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7"/>
            <p:cNvSpPr/>
            <p:nvPr/>
          </p:nvSpPr>
          <p:spPr>
            <a:xfrm rot="10800000">
              <a:off x="8465282" y="308477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7"/>
            <p:cNvSpPr/>
            <p:nvPr/>
          </p:nvSpPr>
          <p:spPr>
            <a:xfrm rot="10800000">
              <a:off x="8866042" y="2674710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7"/>
            <p:cNvSpPr/>
            <p:nvPr/>
          </p:nvSpPr>
          <p:spPr>
            <a:xfrm flipH="1">
              <a:off x="8866032" y="3955710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7"/>
            <p:cNvSpPr/>
            <p:nvPr/>
          </p:nvSpPr>
          <p:spPr>
            <a:xfrm flipH="1">
              <a:off x="8325192" y="445152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0" name="Google Shape;270;p2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71" name="Google Shape;271;p27"/>
          <p:cNvSpPr txBox="1">
            <a:spLocks noGrp="1"/>
          </p:cNvSpPr>
          <p:nvPr>
            <p:ph type="subTitle" idx="1"/>
          </p:nvPr>
        </p:nvSpPr>
        <p:spPr>
          <a:xfrm>
            <a:off x="1142950" y="2219063"/>
            <a:ext cx="3251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2" name="Google Shape;272;p27"/>
          <p:cNvSpPr txBox="1">
            <a:spLocks noGrp="1"/>
          </p:cNvSpPr>
          <p:nvPr>
            <p:ph type="subTitle" idx="2"/>
          </p:nvPr>
        </p:nvSpPr>
        <p:spPr>
          <a:xfrm>
            <a:off x="4749341" y="2219063"/>
            <a:ext cx="3251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3" name="Google Shape;273;p27"/>
          <p:cNvSpPr txBox="1">
            <a:spLocks noGrp="1"/>
          </p:cNvSpPr>
          <p:nvPr>
            <p:ph type="subTitle" idx="3"/>
          </p:nvPr>
        </p:nvSpPr>
        <p:spPr>
          <a:xfrm>
            <a:off x="1142950" y="4010313"/>
            <a:ext cx="3251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4" name="Google Shape;274;p27"/>
          <p:cNvSpPr txBox="1">
            <a:spLocks noGrp="1"/>
          </p:cNvSpPr>
          <p:nvPr>
            <p:ph type="subTitle" idx="4"/>
          </p:nvPr>
        </p:nvSpPr>
        <p:spPr>
          <a:xfrm>
            <a:off x="4749341" y="4010313"/>
            <a:ext cx="3251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5" name="Google Shape;275;p27"/>
          <p:cNvSpPr txBox="1">
            <a:spLocks noGrp="1"/>
          </p:cNvSpPr>
          <p:nvPr>
            <p:ph type="subTitle" idx="5"/>
          </p:nvPr>
        </p:nvSpPr>
        <p:spPr>
          <a:xfrm>
            <a:off x="1142962" y="1860588"/>
            <a:ext cx="32517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276" name="Google Shape;276;p27"/>
          <p:cNvSpPr txBox="1">
            <a:spLocks noGrp="1"/>
          </p:cNvSpPr>
          <p:nvPr>
            <p:ph type="subTitle" idx="6"/>
          </p:nvPr>
        </p:nvSpPr>
        <p:spPr>
          <a:xfrm>
            <a:off x="1142962" y="3651938"/>
            <a:ext cx="32517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277" name="Google Shape;277;p27"/>
          <p:cNvSpPr txBox="1">
            <a:spLocks noGrp="1"/>
          </p:cNvSpPr>
          <p:nvPr>
            <p:ph type="subTitle" idx="7"/>
          </p:nvPr>
        </p:nvSpPr>
        <p:spPr>
          <a:xfrm>
            <a:off x="4749338" y="1860588"/>
            <a:ext cx="32517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278" name="Google Shape;278;p27"/>
          <p:cNvSpPr txBox="1">
            <a:spLocks noGrp="1"/>
          </p:cNvSpPr>
          <p:nvPr>
            <p:ph type="subTitle" idx="8"/>
          </p:nvPr>
        </p:nvSpPr>
        <p:spPr>
          <a:xfrm>
            <a:off x="4749338" y="3651938"/>
            <a:ext cx="32517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5" r:id="rId2"/>
    <p:sldLayoutId id="2147483658" r:id="rId3"/>
    <p:sldLayoutId id="2147483659" r:id="rId4"/>
    <p:sldLayoutId id="2147483660" r:id="rId5"/>
    <p:sldLayoutId id="2147483670" r:id="rId6"/>
    <p:sldLayoutId id="2147483671" r:id="rId7"/>
    <p:sldLayoutId id="2147483672" r:id="rId8"/>
    <p:sldLayoutId id="2147483673" r:id="rId9"/>
    <p:sldLayoutId id="2147483677" r:id="rId10"/>
    <p:sldLayoutId id="214748367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imgres?q=mongodb%20logo%20transparent&amp;imgurl=https%3A%2F%2Fassets.stickpng.com%2Fimages%2F58481021cef1014c0b5e494b.png&amp;imgrefurl=https%3A%2F%2Fwww.stickpng.com%2Fimg%2Ficons-logos-emojis%2Ftech-companies%2Fmongodb-logo&amp;docid=GTEyO3jn27SJWM&amp;tbnid=544DQzImLE77pM&amp;vet=12ahUKEwiF-qDApYeLAxXSVKQEHb7LN2AQM3oECBwQAA..i&amp;w=1796&amp;h=512&amp;hcb=2&amp;ved=2ahUKEwiF-qDApYeLAxXSVKQEHb7LN2AQM3oECBwQAA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hyperlink" Target="https://www.google.com/imgres?q=aws%20svg&amp;imgurl=https%3A%2F%2Fupload.wikimedia.org%2Fwikipedia%2Fcommons%2F9%2F93%2FAmazon_Web_Services_Logo.svg&amp;imgrefurl=https%3A%2F%2Ffr.m.wikipedia.org%2Fwiki%2FFichier%3AAmazon_Web_Services_Logo.svg&amp;docid=Ozqv_pfvSb9LlM&amp;tbnid=FB3B89WhUh9TUM&amp;vet=12ahUKEwj-ptr5pYeLAxXlUaQEHQbVO1cQM3oECBsQAA..i&amp;w=800&amp;h=479&amp;hcb=2&amp;ved=2ahUKEwj-ptr5pYeLAxXlUaQEHQbVO1cQM3oECBsQAA" TargetMode="Externa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imgres?q=mongodb%20logo%20png&amp;imgurl=https%3A%2F%2Fcdn.iconscout.com%2Ficon%2Ffree%2Fpng-256%2Ffree-mongodb-logo-icon-download-in-svg-png-gif-file-formats--wordmark-programming-langugae-freebies-pack-logos-icons-1175140.png%3Ff%3Dwebp&amp;imgrefurl=https%3A%2F%2Ficonscout.com%2Ffree-icon%2Fmongodb-5&amp;docid=6YqqrsaOnJMYOM&amp;tbnid=QcMjvfDNiLQbBM&amp;vet=12ahUKEwij_ePal4mLAxUiU6QEHR5_LngQM3oECBYQAA..i&amp;w=256&amp;h=256&amp;hcb=2&amp;ved=2ahUKEwij_ePal4mLAxUiU6QEHR5_LngQM3oECBYQAA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png"/><Relationship Id="rId5" Type="http://schemas.openxmlformats.org/officeDocument/2006/relationships/hyperlink" Target="https://www.google.com/imgres?q=docker%20logo%20png&amp;imgurl=https%3A%2F%2Flogos-world.net%2Fwp-content%2Fuploads%2F2021%2F02%2FDocker-Logo.png&amp;imgrefurl=https%3A%2F%2Flogos-world.net%2Fdocker-logo%2F&amp;docid=eyij__gzxxjm_M&amp;tbnid=lilC7mFo5ndS2M&amp;vet=12ahUKEwis9LqQl4mLAxULU6QEHfv0FZAQM3oECF0QAA..i&amp;w=3840&amp;h=2160&amp;hcb=2&amp;ved=2ahUKEwis9LqQl4mLAxULU6QEHfv0FZAQM3oECF0QAA" TargetMode="Externa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5.png"/><Relationship Id="rId7" Type="http://schemas.openxmlformats.org/officeDocument/2006/relationships/hyperlink" Target="https://www.google.com/imgres?q=logo%20fichier%20csv&amp;imgurl=https%3A%2F%2Fcdn-icons-png.flaticon.com%2F512%2F28%2F28842.png&amp;imgrefurl=https%3A%2F%2Fwww.flaticon.com%2Ffr%2Ficone-gratuite%2Fextension-de-format-de-fichier-csv_28842&amp;docid=AdlPowXPY2op3M&amp;tbnid=MWqNwKcTMbYrDM&amp;vet=12ahUKEwi32biShomLAxUWcaQEHb_BJCoQM3oECGQQAA..i&amp;w=512&amp;h=512&amp;hcb=2&amp;ved=2ahUKEwi32biShomLAxUWcaQEHb_BJCoQM3oECGQQAA" TargetMode="External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hyperlink" Target="https://www.google.com/imgres?q=python%20pandas%20logo&amp;imgurl=https%3A%2F%2Fmiro.medium.com%2Fv2%2Fresize%3Afit%3A770%2F1*pJnfAWcDbz7qnQr7at3jkw.png&amp;imgrefurl=https%3A%2F%2Fpython.plainenglish.io%2Fan-introduction-to-pandas-pythons-data-analysis-library-cc484a426f3&amp;docid=IKVKwnT7cmRt-M&amp;tbnid=rnXVRLk2yy4IKM&amp;vet=12ahUKEwi74a2ovImLAxX_VKQEHdQ4LgAQM3oECCMQAA..i&amp;w=770&amp;h=322&amp;hcb=2&amp;ved=2ahUKEwi74a2ovImLAxX_VKQEHdQ4LgAQM3oECCMQAA" TargetMode="External"/><Relationship Id="rId5" Type="http://schemas.openxmlformats.org/officeDocument/2006/relationships/image" Target="../media/image6.jpeg"/><Relationship Id="rId10" Type="http://schemas.openxmlformats.org/officeDocument/2006/relationships/image" Target="../media/image10.png"/><Relationship Id="rId4" Type="http://schemas.openxmlformats.org/officeDocument/2006/relationships/hyperlink" Target="https://www.google.com/imgres?q=pymongo%20logo&amp;imgurl=https%3A%2F%2Fmiro.medium.com%2Fv2%2Fresize%3Afit%3A1400%2F1*mzKL8BkwcgYyIb2u1KeV5w.jpeg&amp;imgrefurl=https%3A%2F%2Fmedium.com%2F%40justifyester%2Flibrary-pymongo-python-collaboration-with-mongodb-database-af1f3bddaa6d&amp;docid=2jl68ghwh1Yu7M&amp;tbnid=ne-gRFbSb2AFGM&amp;vet=12ahUKEwi3rODrhImLAxUMLPsDHY-eKsAQM3oECGMQAA..i&amp;w=1280&amp;h=720&amp;hcb=2&amp;ved=2ahUKEwi3rODrhImLAxUMLPsDHY-eKsAQM3oECGMQAA" TargetMode="External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google.com/imgres?q=mongodb%20logo%20png&amp;imgurl=https%3A%2F%2Fupload.wikimedia.org%2Fwikipedia%2Ffr%2Fthumb%2F4%2F45%2FMongoDB-Logo.svg%2F1200px-MongoDB-Logo.svg.png&amp;imgrefurl=https%3A%2F%2Ffr.wikipedia.org%2Fwiki%2FFichier%3AMongoDB-Logo.svg&amp;docid=55COQ1w9PjwK0M&amp;tbnid=jAo6YY6o88nKCM&amp;vet=12ahUKEwij_ePal4mLAxUiU6QEHR5_LngQM3oECBwQAA..i&amp;w=1200&amp;h=326&amp;hcb=2&amp;ved=2ahUKEwij_ePal4mLAxUiU6QEHR5_LngQM3oECBwQAA" TargetMode="External"/><Relationship Id="rId3" Type="http://schemas.openxmlformats.org/officeDocument/2006/relationships/image" Target="../media/image12.png"/><Relationship Id="rId7" Type="http://schemas.openxmlformats.org/officeDocument/2006/relationships/image" Target="../media/image1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6" Type="http://schemas.openxmlformats.org/officeDocument/2006/relationships/hyperlink" Target="https://www.google.com/imgres?q=python%20logo%20png&amp;imgurl=https%3A%2F%2Fupload.wikimedia.org%2Fwikipedia%2Fcommons%2Fthumb%2Fc%2Fc3%2FPython-logo-notext.svg%2F1869px-Python-logo-notext.svg.png&amp;imgrefurl=https%3A%2F%2Fen.m.wikipedia.org%2Fwiki%2FFile%3APython-logo-notext.svg&amp;docid=ptris1JEOCEvDM&amp;tbnid=dphP3wpJ5T3XMM&amp;vet=12ahUKEwiE1Ki9l4mLAxV9UqQEHT03M-8QM3oECBgQAA..i&amp;w=1869&amp;h=2051&amp;hcb=2&amp;ved=2ahUKEwiE1Ki9l4mLAxV9UqQEHT03M-8QM3oECBgQAA" TargetMode="External"/><Relationship Id="rId5" Type="http://schemas.openxmlformats.org/officeDocument/2006/relationships/image" Target="../media/image4.png"/><Relationship Id="rId4" Type="http://schemas.openxmlformats.org/officeDocument/2006/relationships/hyperlink" Target="https://www.google.com/imgres?q=docker%20logo%20png&amp;imgurl=https%3A%2F%2Flogos-world.net%2Fwp-content%2Fuploads%2F2021%2F02%2FDocker-Logo.png&amp;imgrefurl=https%3A%2F%2Flogos-world.net%2Fdocker-logo%2F&amp;docid=eyij__gzxxjm_M&amp;tbnid=lilC7mFo5ndS2M&amp;vet=12ahUKEwis9LqQl4mLAxULU6QEHfv0FZAQM3oECF0QAA..i&amp;w=3840&amp;h=2160&amp;hcb=2&amp;ved=2ahUKEwis9LqQl4mLAxULU6QEHfv0FZAQM3oECF0QAA" TargetMode="External"/><Relationship Id="rId9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8.png"/><Relationship Id="rId7" Type="http://schemas.openxmlformats.org/officeDocument/2006/relationships/hyperlink" Target="https://www.google.com/imgres?q=Cost%20Optimization%20Icon&amp;imgurl=https%3A%2F%2Fimg.freepik.com%2Fpremium-vector%2Fcost-optimization-icon-vector-image-can-be-used-mass-production_120816-47082.jpg&amp;imgrefurl=https%3A%2F%2Fwww.freepik.com%2Fpremium-vector%2Fcost-optimization-icon-vector-image-can-be-used-mass-production_151439941.htm&amp;docid=UHrkOtMHpUDDBM&amp;tbnid=BQMIsPXkBML9lM&amp;vet=12ahUKEwiKg-2-1YmLAxVXU6QEHfYgDlgQM3oFCIIBEAA..i&amp;w=626&amp;h=626&amp;hcb=2&amp;ved=2ahUKEwiKg-2-1YmLAxVXU6QEHfYgDlgQM3oFCIIBEAA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0.png"/><Relationship Id="rId5" Type="http://schemas.openxmlformats.org/officeDocument/2006/relationships/hyperlink" Target="https://www.google.com/imgres?q=Cloud%20Redundancy%20Icon&amp;imgurl=https%3A%2F%2Ft4.ftcdn.net%2Fjpg%2F09%2F99%2F97%2F29%2F360_F_999972910_8p7nRNfjNJzZZrMNuN8cCB8rwh675l3p.jpg&amp;imgrefurl=https%3A%2F%2Fstock.adobe.com%2Fsearch%3Fk%3Dredundancy%2Bicon&amp;docid=YIIBTljBStRy2M&amp;tbnid=lX7ZRlo3MgQlCM&amp;vet=12ahUKEwjLvLWU1YmLAxXnRaQEHX-jNzAQM3oECBoQAA..i&amp;w=360&amp;h=360&amp;hcb=2&amp;ved=2ahUKEwjLvLWU1YmLAxXnRaQEHX-jNzAQM3oECBoQAA" TargetMode="External"/><Relationship Id="rId10" Type="http://schemas.openxmlformats.org/officeDocument/2006/relationships/image" Target="../media/image2.png"/><Relationship Id="rId4" Type="http://schemas.openxmlformats.org/officeDocument/2006/relationships/image" Target="../media/image19.png"/><Relationship Id="rId9" Type="http://schemas.openxmlformats.org/officeDocument/2006/relationships/hyperlink" Target="https://www.google.com/imgres?q=aws%20svg&amp;imgurl=https%3A%2F%2Fupload.wikimedia.org%2Fwikipedia%2Fcommons%2F9%2F93%2FAmazon_Web_Services_Logo.svg&amp;imgrefurl=https%3A%2F%2Ffr.m.wikipedia.org%2Fwiki%2FFichier%3AAmazon_Web_Services_Logo.svg&amp;docid=Ozqv_pfvSb9LlM&amp;tbnid=FB3B89WhUh9TUM&amp;vet=12ahUKEwj-ptr5pYeLAxXlUaQEHQbVO1cQM3oECBsQAA..i&amp;w=800&amp;h=479&amp;hcb=2&amp;ved=2ahUKEwj-ptr5pYeLAxXlUaQEHQbVO1cQM3oECBsQAA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imgres?q=aws%20svg&amp;imgurl=https%3A%2F%2Fupload.wikimedia.org%2Fwikipedia%2Fcommons%2F9%2F93%2FAmazon_Web_Services_Logo.svg&amp;imgrefurl=https%3A%2F%2Ffr.m.wikipedia.org%2Fwiki%2FFichier%3AAmazon_Web_Services_Logo.svg&amp;docid=Ozqv_pfvSb9LlM&amp;tbnid=FB3B89WhUh9TUM&amp;vet=12ahUKEwj-ptr5pYeLAxXlUaQEHQbVO1cQM3oECBsQAA..i&amp;w=800&amp;h=479&amp;hcb=2&amp;ved=2ahUKEwj-ptr5pYeLAxXlUaQEHQbVO1cQM3oECBsQAA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36"/>
          <p:cNvSpPr txBox="1">
            <a:spLocks noGrp="1"/>
          </p:cNvSpPr>
          <p:nvPr>
            <p:ph type="ctrTitle"/>
          </p:nvPr>
        </p:nvSpPr>
        <p:spPr>
          <a:xfrm>
            <a:off x="724132" y="409100"/>
            <a:ext cx="4832602" cy="238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200" b="1" dirty="0"/>
              <a:t>Migration des données vers   </a:t>
            </a:r>
            <a:br>
              <a:rPr lang="fr-FR" sz="3200" b="1" dirty="0"/>
            </a:br>
            <a:r>
              <a:rPr lang="fr-FR" sz="3200" b="1" dirty="0"/>
              <a:t>et déploiement sur </a:t>
            </a:r>
            <a:endParaRPr lang="en-US" dirty="0"/>
          </a:p>
        </p:txBody>
      </p:sp>
      <p:sp>
        <p:nvSpPr>
          <p:cNvPr id="345" name="Google Shape;345;p36"/>
          <p:cNvSpPr txBox="1">
            <a:spLocks noGrp="1"/>
          </p:cNvSpPr>
          <p:nvPr>
            <p:ph type="subTitle" idx="1"/>
          </p:nvPr>
        </p:nvSpPr>
        <p:spPr>
          <a:xfrm>
            <a:off x="724132" y="3043178"/>
            <a:ext cx="4160700" cy="4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Lyuta NAKATA</a:t>
            </a:r>
            <a:endParaRPr dirty="0"/>
          </a:p>
        </p:txBody>
      </p:sp>
      <p:cxnSp>
        <p:nvCxnSpPr>
          <p:cNvPr id="346" name="Google Shape;346;p36"/>
          <p:cNvCxnSpPr/>
          <p:nvPr/>
        </p:nvCxnSpPr>
        <p:spPr>
          <a:xfrm>
            <a:off x="823425" y="987213"/>
            <a:ext cx="3735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47" name="Google Shape;347;p36"/>
          <p:cNvGrpSpPr/>
          <p:nvPr/>
        </p:nvGrpSpPr>
        <p:grpSpPr>
          <a:xfrm>
            <a:off x="5115337" y="-428624"/>
            <a:ext cx="4275118" cy="6450405"/>
            <a:chOff x="5115337" y="-428624"/>
            <a:chExt cx="4275118" cy="6450405"/>
          </a:xfrm>
        </p:grpSpPr>
        <p:sp>
          <p:nvSpPr>
            <p:cNvPr id="348" name="Google Shape;348;p36"/>
            <p:cNvSpPr/>
            <p:nvPr/>
          </p:nvSpPr>
          <p:spPr>
            <a:xfrm rot="10800000" flipH="1">
              <a:off x="8492525" y="-19272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6"/>
            <p:cNvSpPr/>
            <p:nvPr/>
          </p:nvSpPr>
          <p:spPr>
            <a:xfrm>
              <a:off x="8551745" y="326783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36"/>
            <p:cNvSpPr/>
            <p:nvPr/>
          </p:nvSpPr>
          <p:spPr>
            <a:xfrm>
              <a:off x="6606686" y="254737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36"/>
            <p:cNvSpPr/>
            <p:nvPr/>
          </p:nvSpPr>
          <p:spPr>
            <a:xfrm>
              <a:off x="7103477" y="-15337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36"/>
            <p:cNvSpPr/>
            <p:nvPr/>
          </p:nvSpPr>
          <p:spPr>
            <a:xfrm>
              <a:off x="6684072" y="318466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36"/>
            <p:cNvSpPr/>
            <p:nvPr/>
          </p:nvSpPr>
          <p:spPr>
            <a:xfrm>
              <a:off x="6109895" y="1194084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36"/>
            <p:cNvSpPr/>
            <p:nvPr/>
          </p:nvSpPr>
          <p:spPr>
            <a:xfrm>
              <a:off x="6109895" y="697741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36"/>
            <p:cNvSpPr/>
            <p:nvPr/>
          </p:nvSpPr>
          <p:spPr>
            <a:xfrm>
              <a:off x="7587339" y="119407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36"/>
            <p:cNvSpPr/>
            <p:nvPr/>
          </p:nvSpPr>
          <p:spPr>
            <a:xfrm>
              <a:off x="5634170" y="-428624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6"/>
            <p:cNvSpPr/>
            <p:nvPr/>
          </p:nvSpPr>
          <p:spPr>
            <a:xfrm>
              <a:off x="7017892" y="207505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6"/>
            <p:cNvSpPr/>
            <p:nvPr/>
          </p:nvSpPr>
          <p:spPr>
            <a:xfrm>
              <a:off x="5193798" y="1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6"/>
            <p:cNvSpPr/>
            <p:nvPr/>
          </p:nvSpPr>
          <p:spPr>
            <a:xfrm>
              <a:off x="8068891" y="162220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6"/>
            <p:cNvSpPr/>
            <p:nvPr/>
          </p:nvSpPr>
          <p:spPr>
            <a:xfrm rot="10800000" flipH="1">
              <a:off x="5115337" y="365597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6"/>
            <p:cNvSpPr/>
            <p:nvPr/>
          </p:nvSpPr>
          <p:spPr>
            <a:xfrm rot="10800000" flipH="1">
              <a:off x="6606680" y="3924700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6"/>
            <p:cNvSpPr/>
            <p:nvPr/>
          </p:nvSpPr>
          <p:spPr>
            <a:xfrm rot="10800000" flipH="1">
              <a:off x="5983934" y="5053660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6"/>
            <p:cNvSpPr/>
            <p:nvPr/>
          </p:nvSpPr>
          <p:spPr>
            <a:xfrm rot="10800000" flipH="1">
              <a:off x="7178797" y="3533340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6"/>
            <p:cNvSpPr/>
            <p:nvPr/>
          </p:nvSpPr>
          <p:spPr>
            <a:xfrm rot="10800000" flipH="1">
              <a:off x="6606686" y="4609409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6"/>
            <p:cNvSpPr/>
            <p:nvPr/>
          </p:nvSpPr>
          <p:spPr>
            <a:xfrm rot="10800000" flipH="1">
              <a:off x="5526543" y="4128300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6"/>
            <p:cNvSpPr/>
            <p:nvPr/>
          </p:nvSpPr>
          <p:spPr>
            <a:xfrm>
              <a:off x="8117298" y="285223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6"/>
            <p:cNvSpPr/>
            <p:nvPr/>
          </p:nvSpPr>
          <p:spPr>
            <a:xfrm>
              <a:off x="8172542" y="30360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26" name="Picture 2" descr="MongoDB Logo transparent PNG - StickPNG">
            <a:hlinkClick r:id="rId3"/>
            <a:extLst>
              <a:ext uri="{FF2B5EF4-FFF2-40B4-BE49-F238E27FC236}">
                <a16:creationId xmlns:a16="http://schemas.microsoft.com/office/drawing/2014/main" id="{6189ACAC-2091-0E37-DA90-8173EB0C83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6517" y="1659358"/>
            <a:ext cx="2023844" cy="576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hlinkClick r:id="rId5"/>
            <a:extLst>
              <a:ext uri="{FF2B5EF4-FFF2-40B4-BE49-F238E27FC236}">
                <a16:creationId xmlns:a16="http://schemas.microsoft.com/office/drawing/2014/main" id="{2A1534D7-7DFF-F39A-BFAE-4F11F104A7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6042" y="2340529"/>
            <a:ext cx="767756" cy="460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4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</a:t>
            </a:r>
            <a:endParaRPr dirty="0"/>
          </a:p>
        </p:txBody>
      </p:sp>
      <p:sp>
        <p:nvSpPr>
          <p:cNvPr id="7" name="Sous-titre 6">
            <a:extLst>
              <a:ext uri="{FF2B5EF4-FFF2-40B4-BE49-F238E27FC236}">
                <a16:creationId xmlns:a16="http://schemas.microsoft.com/office/drawing/2014/main" id="{B65A0ACA-B222-C66A-9C4A-6A8179AF8D35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1148750" y="1902441"/>
            <a:ext cx="7385650" cy="2551026"/>
          </a:xfrm>
        </p:spPr>
        <p:txBody>
          <a:bodyPr/>
          <a:lstStyle/>
          <a:p>
            <a:pPr algn="l"/>
            <a:r>
              <a:rPr lang="fr-FR" b="1" dirty="0"/>
              <a:t>Migration des Données Médicales : </a:t>
            </a:r>
          </a:p>
          <a:p>
            <a:pPr algn="l"/>
            <a:r>
              <a:rPr lang="fr-FR" dirty="0"/>
              <a:t>	Le </a:t>
            </a:r>
            <a:r>
              <a:rPr lang="fr-FR" dirty="0" err="1"/>
              <a:t>dataset</a:t>
            </a:r>
            <a:r>
              <a:rPr lang="fr-FR" dirty="0"/>
              <a:t> a été migré vers MongoDB à l'aide de Docker pour une conteneurisation efficace et une gestion optimale des données médicales.</a:t>
            </a:r>
          </a:p>
          <a:p>
            <a:pPr algn="l"/>
            <a:endParaRPr lang="fr-FR" dirty="0"/>
          </a:p>
          <a:p>
            <a:pPr algn="l"/>
            <a:r>
              <a:rPr lang="fr-FR" b="1" dirty="0"/>
              <a:t>Solutions Cloud : </a:t>
            </a:r>
          </a:p>
          <a:p>
            <a:pPr algn="l"/>
            <a:r>
              <a:rPr lang="fr-FR" b="1" dirty="0"/>
              <a:t>	</a:t>
            </a:r>
            <a:r>
              <a:rPr lang="fr-FR" dirty="0"/>
              <a:t>Le choix d'Amazon Web Services (AWS) pour le déploiement cloud permet d'assurer la scalabilité, la sécurité et la flexibilité, répondant aux besoins d'un environnement dynamique et en constante évolution.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39"/>
          <p:cNvSpPr txBox="1">
            <a:spLocks noGrp="1"/>
          </p:cNvSpPr>
          <p:nvPr>
            <p:ph type="title"/>
          </p:nvPr>
        </p:nvSpPr>
        <p:spPr>
          <a:xfrm>
            <a:off x="3980804" y="249247"/>
            <a:ext cx="4977342" cy="72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Introduction</a:t>
            </a:r>
            <a:endParaRPr sz="3600" dirty="0"/>
          </a:p>
        </p:txBody>
      </p:sp>
      <p:sp>
        <p:nvSpPr>
          <p:cNvPr id="405" name="Google Shape;405;p39"/>
          <p:cNvSpPr txBox="1">
            <a:spLocks noGrp="1"/>
          </p:cNvSpPr>
          <p:nvPr>
            <p:ph type="subTitle" idx="1"/>
          </p:nvPr>
        </p:nvSpPr>
        <p:spPr>
          <a:xfrm>
            <a:off x="2666118" y="1445236"/>
            <a:ext cx="6490284" cy="31862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b="1" u="sng" dirty="0"/>
              <a:t>Contexte:</a:t>
            </a:r>
            <a:r>
              <a:rPr lang="fr-FR" dirty="0"/>
              <a:t> L’entreprise fait face à des problèmes de scalabilité avec leurs tâches quotidiennes liées à la gestion de données médicales.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-F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b="1" u="sng" dirty="0"/>
              <a:t>Problématique:</a:t>
            </a:r>
            <a:r>
              <a:rPr lang="fr-FR" b="1" dirty="0"/>
              <a:t> </a:t>
            </a:r>
            <a:r>
              <a:rPr lang="fr-FR" dirty="0"/>
              <a:t>L'entreprise souhaite migrer ses données vers une solution Big Data scalable pour améliorer la gestion et la performance.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-F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b="1" u="sng" dirty="0"/>
              <a:t>Objectif:</a:t>
            </a:r>
            <a:r>
              <a:rPr lang="fr-FR" b="1" dirty="0"/>
              <a:t> </a:t>
            </a:r>
            <a:r>
              <a:rPr lang="fr-FR" dirty="0"/>
              <a:t>Migrer les données médicales vers MongoDB en utilisant Docker pour la conteneurisation et un possible déploiement Cloud vers AWS.</a:t>
            </a:r>
          </a:p>
        </p:txBody>
      </p:sp>
      <p:grpSp>
        <p:nvGrpSpPr>
          <p:cNvPr id="406" name="Google Shape;406;p39"/>
          <p:cNvGrpSpPr/>
          <p:nvPr/>
        </p:nvGrpSpPr>
        <p:grpSpPr>
          <a:xfrm>
            <a:off x="-1470001" y="-473834"/>
            <a:ext cx="4136119" cy="6091167"/>
            <a:chOff x="-541907" y="-622274"/>
            <a:chExt cx="4136119" cy="6091167"/>
          </a:xfrm>
        </p:grpSpPr>
        <p:sp>
          <p:nvSpPr>
            <p:cNvPr id="407" name="Google Shape;407;p39"/>
            <p:cNvSpPr/>
            <p:nvPr/>
          </p:nvSpPr>
          <p:spPr>
            <a:xfrm rot="10800000">
              <a:off x="84193" y="4041766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9"/>
            <p:cNvSpPr/>
            <p:nvPr/>
          </p:nvSpPr>
          <p:spPr>
            <a:xfrm rot="10800000">
              <a:off x="993581" y="456941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9"/>
            <p:cNvSpPr/>
            <p:nvPr/>
          </p:nvSpPr>
          <p:spPr>
            <a:xfrm rot="10800000">
              <a:off x="2040588" y="96213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9"/>
            <p:cNvSpPr/>
            <p:nvPr/>
          </p:nvSpPr>
          <p:spPr>
            <a:xfrm rot="10800000">
              <a:off x="-541907" y="962141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9"/>
            <p:cNvSpPr/>
            <p:nvPr/>
          </p:nvSpPr>
          <p:spPr>
            <a:xfrm flipH="1">
              <a:off x="993584" y="3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39"/>
            <p:cNvSpPr/>
            <p:nvPr/>
          </p:nvSpPr>
          <p:spPr>
            <a:xfrm flipH="1">
              <a:off x="713235" y="227519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9"/>
            <p:cNvSpPr/>
            <p:nvPr/>
          </p:nvSpPr>
          <p:spPr>
            <a:xfrm flipH="1">
              <a:off x="421473" y="1778853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9"/>
            <p:cNvSpPr/>
            <p:nvPr/>
          </p:nvSpPr>
          <p:spPr>
            <a:xfrm flipH="1">
              <a:off x="1611716" y="147497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9"/>
            <p:cNvSpPr/>
            <p:nvPr/>
          </p:nvSpPr>
          <p:spPr>
            <a:xfrm flipH="1">
              <a:off x="2597873" y="-622274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9"/>
            <p:cNvSpPr/>
            <p:nvPr/>
          </p:nvSpPr>
          <p:spPr>
            <a:xfrm flipH="1">
              <a:off x="1260177" y="265125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9"/>
            <p:cNvSpPr/>
            <p:nvPr/>
          </p:nvSpPr>
          <p:spPr>
            <a:xfrm flipH="1">
              <a:off x="2180770" y="-13821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9"/>
            <p:cNvSpPr/>
            <p:nvPr/>
          </p:nvSpPr>
          <p:spPr>
            <a:xfrm rot="10800000">
              <a:off x="1759176" y="404513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9"/>
            <p:cNvSpPr/>
            <p:nvPr/>
          </p:nvSpPr>
          <p:spPr>
            <a:xfrm rot="10800000">
              <a:off x="2367643" y="2651241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9"/>
            <p:cNvSpPr/>
            <p:nvPr/>
          </p:nvSpPr>
          <p:spPr>
            <a:xfrm rot="10800000">
              <a:off x="503546" y="3557703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9"/>
            <p:cNvSpPr/>
            <p:nvPr/>
          </p:nvSpPr>
          <p:spPr>
            <a:xfrm rot="10800000">
              <a:off x="1759170" y="4500771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9"/>
            <p:cNvSpPr/>
            <p:nvPr/>
          </p:nvSpPr>
          <p:spPr>
            <a:xfrm flipH="1">
              <a:off x="-125473" y="539494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9"/>
            <p:cNvSpPr/>
            <p:nvPr/>
          </p:nvSpPr>
          <p:spPr>
            <a:xfrm flipH="1">
              <a:off x="2755502" y="319475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24" name="Google Shape;424;p39"/>
          <p:cNvCxnSpPr/>
          <p:nvPr/>
        </p:nvCxnSpPr>
        <p:spPr>
          <a:xfrm>
            <a:off x="4085229" y="249247"/>
            <a:ext cx="3735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3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389" name="Google Shape;389;p38"/>
          <p:cNvSpPr txBox="1">
            <a:spLocks noGrp="1"/>
          </p:cNvSpPr>
          <p:nvPr>
            <p:ph type="title" idx="8"/>
          </p:nvPr>
        </p:nvSpPr>
        <p:spPr>
          <a:xfrm>
            <a:off x="1505400" y="2939527"/>
            <a:ext cx="7347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03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390" name="Google Shape;390;p38"/>
          <p:cNvSpPr txBox="1">
            <a:spLocks noGrp="1"/>
          </p:cNvSpPr>
          <p:nvPr>
            <p:ph type="title" idx="9"/>
          </p:nvPr>
        </p:nvSpPr>
        <p:spPr>
          <a:xfrm>
            <a:off x="2968537" y="1206926"/>
            <a:ext cx="7347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01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391" name="Google Shape;391;p38"/>
          <p:cNvSpPr txBox="1">
            <a:spLocks noGrp="1"/>
          </p:cNvSpPr>
          <p:nvPr>
            <p:ph type="title" idx="13"/>
          </p:nvPr>
        </p:nvSpPr>
        <p:spPr>
          <a:xfrm>
            <a:off x="4204671" y="2939527"/>
            <a:ext cx="7347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04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392" name="Google Shape;392;p38"/>
          <p:cNvSpPr txBox="1">
            <a:spLocks noGrp="1"/>
          </p:cNvSpPr>
          <p:nvPr>
            <p:ph type="title" idx="14"/>
          </p:nvPr>
        </p:nvSpPr>
        <p:spPr>
          <a:xfrm>
            <a:off x="5667816" y="1206926"/>
            <a:ext cx="7347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02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393" name="Google Shape;393;p38"/>
          <p:cNvSpPr txBox="1">
            <a:spLocks noGrp="1"/>
          </p:cNvSpPr>
          <p:nvPr>
            <p:ph type="title" idx="15"/>
          </p:nvPr>
        </p:nvSpPr>
        <p:spPr>
          <a:xfrm>
            <a:off x="6903950" y="2939527"/>
            <a:ext cx="7347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05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395" name="Google Shape;395;p38"/>
          <p:cNvSpPr txBox="1">
            <a:spLocks noGrp="1"/>
          </p:cNvSpPr>
          <p:nvPr>
            <p:ph type="subTitle" idx="17"/>
          </p:nvPr>
        </p:nvSpPr>
        <p:spPr>
          <a:xfrm>
            <a:off x="4882416" y="1637215"/>
            <a:ext cx="2305500" cy="126686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dirty="0"/>
              <a:t>Migration des données vers MongoDB</a:t>
            </a:r>
          </a:p>
        </p:txBody>
      </p:sp>
      <p:sp>
        <p:nvSpPr>
          <p:cNvPr id="396" name="Google Shape;396;p38"/>
          <p:cNvSpPr txBox="1">
            <a:spLocks noGrp="1"/>
          </p:cNvSpPr>
          <p:nvPr>
            <p:ph type="subTitle" idx="18"/>
          </p:nvPr>
        </p:nvSpPr>
        <p:spPr>
          <a:xfrm>
            <a:off x="720000" y="4037453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dirty="0" err="1"/>
              <a:t>Dockerisation</a:t>
            </a:r>
            <a:r>
              <a:rPr lang="fr-FR" sz="2000" dirty="0"/>
              <a:t> avec Docker</a:t>
            </a:r>
          </a:p>
        </p:txBody>
      </p:sp>
      <p:sp>
        <p:nvSpPr>
          <p:cNvPr id="20" name="Google Shape;395;p38">
            <a:extLst>
              <a:ext uri="{FF2B5EF4-FFF2-40B4-BE49-F238E27FC236}">
                <a16:creationId xmlns:a16="http://schemas.microsoft.com/office/drawing/2014/main" id="{F09A8733-0C4A-5A7B-0556-563FD36800A1}"/>
              </a:ext>
            </a:extLst>
          </p:cNvPr>
          <p:cNvSpPr txBox="1">
            <a:spLocks/>
          </p:cNvSpPr>
          <p:nvPr/>
        </p:nvSpPr>
        <p:spPr>
          <a:xfrm>
            <a:off x="2183141" y="1570541"/>
            <a:ext cx="2305500" cy="1266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/>
            <a:r>
              <a:rPr lang="fr-FR" sz="2000" dirty="0"/>
              <a:t>Pourquoi MongoDB et Docker ?</a:t>
            </a:r>
          </a:p>
        </p:txBody>
      </p:sp>
      <p:sp>
        <p:nvSpPr>
          <p:cNvPr id="21" name="Google Shape;396;p38">
            <a:extLst>
              <a:ext uri="{FF2B5EF4-FFF2-40B4-BE49-F238E27FC236}">
                <a16:creationId xmlns:a16="http://schemas.microsoft.com/office/drawing/2014/main" id="{36A99480-5840-47BE-341A-9C4A651A0413}"/>
              </a:ext>
            </a:extLst>
          </p:cNvPr>
          <p:cNvSpPr txBox="1">
            <a:spLocks/>
          </p:cNvSpPr>
          <p:nvPr/>
        </p:nvSpPr>
        <p:spPr>
          <a:xfrm>
            <a:off x="3503916" y="4213675"/>
            <a:ext cx="23055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/>
            <a:r>
              <a:rPr lang="fr-FR" sz="2000" dirty="0"/>
              <a:t>Authentification et rôles utilisateurs</a:t>
            </a:r>
          </a:p>
        </p:txBody>
      </p:sp>
      <p:sp>
        <p:nvSpPr>
          <p:cNvPr id="22" name="Google Shape;396;p38">
            <a:extLst>
              <a:ext uri="{FF2B5EF4-FFF2-40B4-BE49-F238E27FC236}">
                <a16:creationId xmlns:a16="http://schemas.microsoft.com/office/drawing/2014/main" id="{CA3E9D3E-F253-248F-D9D7-9BE7C8B42206}"/>
              </a:ext>
            </a:extLst>
          </p:cNvPr>
          <p:cNvSpPr txBox="1">
            <a:spLocks/>
          </p:cNvSpPr>
          <p:nvPr/>
        </p:nvSpPr>
        <p:spPr>
          <a:xfrm>
            <a:off x="6118550" y="3942316"/>
            <a:ext cx="23055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/>
            <a:r>
              <a:rPr lang="fr-FR" sz="2000" dirty="0"/>
              <a:t>Déploiement Cloud avec AWS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455;p41">
            <a:extLst>
              <a:ext uri="{FF2B5EF4-FFF2-40B4-BE49-F238E27FC236}">
                <a16:creationId xmlns:a16="http://schemas.microsoft.com/office/drawing/2014/main" id="{4916D169-91FE-AA03-19DB-40D85FD2E7D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14766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dirty="0"/>
              <a:t>Pourquoi MongoDB et Docker ?</a:t>
            </a:r>
            <a:endParaRPr sz="2400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74A5C66B-AA28-113E-E234-F516C5842FE6}"/>
              </a:ext>
            </a:extLst>
          </p:cNvPr>
          <p:cNvSpPr txBox="1"/>
          <p:nvPr/>
        </p:nvSpPr>
        <p:spPr>
          <a:xfrm>
            <a:off x="1422067" y="1030499"/>
            <a:ext cx="7010399" cy="720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buClr>
                <a:schemeClr val="dk1"/>
              </a:buClr>
              <a:buSzPts val="1400"/>
            </a:pPr>
            <a:r>
              <a:rPr lang="fr-FR" sz="1200" dirty="0">
                <a:solidFill>
                  <a:schemeClr val="dk1"/>
                </a:solidFill>
                <a:latin typeface="DM Sans"/>
                <a:sym typeface="DM Sans"/>
              </a:rPr>
              <a:t>Idéal pour les données semi-structurées comme celles présentes dans le </a:t>
            </a:r>
            <a:r>
              <a:rPr lang="fr-FR" sz="1200" dirty="0" err="1">
                <a:solidFill>
                  <a:schemeClr val="dk1"/>
                </a:solidFill>
                <a:latin typeface="DM Sans"/>
                <a:sym typeface="DM Sans"/>
              </a:rPr>
              <a:t>dataset</a:t>
            </a:r>
            <a:r>
              <a:rPr lang="fr-FR" sz="1200" dirty="0">
                <a:solidFill>
                  <a:schemeClr val="dk1"/>
                </a:solidFill>
                <a:latin typeface="DM Sans"/>
                <a:sym typeface="DM Sans"/>
              </a:rPr>
              <a:t> (par exemple, la colonne "Hospital" pouvant contenir plusieurs valeurs).</a:t>
            </a:r>
          </a:p>
          <a:p>
            <a:pPr>
              <a:lnSpc>
                <a:spcPct val="115000"/>
              </a:lnSpc>
              <a:buClr>
                <a:schemeClr val="dk1"/>
              </a:buClr>
              <a:buSzPts val="1400"/>
            </a:pPr>
            <a:r>
              <a:rPr lang="fr-FR" sz="1200" dirty="0">
                <a:solidFill>
                  <a:schemeClr val="dk1"/>
                </a:solidFill>
                <a:latin typeface="DM Sans"/>
                <a:sym typeface="DM Sans"/>
              </a:rPr>
              <a:t>Scalabilité horizontale permettant une gestion optimale de grandes quantités de données.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FA04E1D6-E415-C698-B241-415B4C845EC1}"/>
              </a:ext>
            </a:extLst>
          </p:cNvPr>
          <p:cNvSpPr txBox="1"/>
          <p:nvPr/>
        </p:nvSpPr>
        <p:spPr>
          <a:xfrm>
            <a:off x="1532136" y="3135457"/>
            <a:ext cx="7010399" cy="720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buClr>
                <a:schemeClr val="dk1"/>
              </a:buClr>
              <a:buSzPts val="1400"/>
            </a:pPr>
            <a:r>
              <a:rPr lang="fr-FR" sz="1200" dirty="0">
                <a:solidFill>
                  <a:schemeClr val="dk1"/>
                </a:solidFill>
                <a:latin typeface="DM Sans"/>
                <a:sym typeface="DM Sans"/>
              </a:rPr>
              <a:t>Conteneurisation des services (MongoDB + script python) pour garantir portabilité et isolation des environnements.</a:t>
            </a:r>
          </a:p>
          <a:p>
            <a:pPr>
              <a:lnSpc>
                <a:spcPct val="115000"/>
              </a:lnSpc>
              <a:buClr>
                <a:schemeClr val="dk1"/>
              </a:buClr>
              <a:buSzPts val="1400"/>
            </a:pPr>
            <a:r>
              <a:rPr lang="fr-FR" sz="1200" dirty="0">
                <a:solidFill>
                  <a:schemeClr val="dk1"/>
                </a:solidFill>
                <a:latin typeface="DM Sans"/>
                <a:sym typeface="DM Sans"/>
              </a:rPr>
              <a:t>Facilite le déploiement, la mise à jour, et la gestion des services de manière indépendante.</a:t>
            </a:r>
          </a:p>
        </p:txBody>
      </p:sp>
      <p:cxnSp>
        <p:nvCxnSpPr>
          <p:cNvPr id="15" name="Google Shape;450;p40">
            <a:extLst>
              <a:ext uri="{FF2B5EF4-FFF2-40B4-BE49-F238E27FC236}">
                <a16:creationId xmlns:a16="http://schemas.microsoft.com/office/drawing/2014/main" id="{6CA0E8C7-878A-5553-181A-3FDD21340405}"/>
              </a:ext>
            </a:extLst>
          </p:cNvPr>
          <p:cNvCxnSpPr>
            <a:cxnSpLocks/>
          </p:cNvCxnSpPr>
          <p:nvPr/>
        </p:nvCxnSpPr>
        <p:spPr>
          <a:xfrm>
            <a:off x="900519" y="2909850"/>
            <a:ext cx="373075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4100" name="Picture 4" descr="Free Mongodb Icon - Free Download Logos Icons | IconScout">
            <a:hlinkClick r:id="rId3"/>
            <a:extLst>
              <a:ext uri="{FF2B5EF4-FFF2-40B4-BE49-F238E27FC236}">
                <a16:creationId xmlns:a16="http://schemas.microsoft.com/office/drawing/2014/main" id="{0AFFEE16-DCDE-751F-3452-12CC9389FB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850" y="1325454"/>
            <a:ext cx="1186785" cy="1186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6" descr="Docker Logo, symbol, meaning, history, PNG, brand">
            <a:hlinkClick r:id="rId5"/>
            <a:extLst>
              <a:ext uri="{FF2B5EF4-FFF2-40B4-BE49-F238E27FC236}">
                <a16:creationId xmlns:a16="http://schemas.microsoft.com/office/drawing/2014/main" id="{02C4C70B-BA7D-DE5F-CC86-75A3EB3004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82" y="3244926"/>
            <a:ext cx="1388021" cy="777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57833586-164C-B419-2B1F-16C69F705013}"/>
              </a:ext>
            </a:extLst>
          </p:cNvPr>
          <p:cNvSpPr txBox="1"/>
          <p:nvPr/>
        </p:nvSpPr>
        <p:spPr>
          <a:xfrm>
            <a:off x="1209583" y="0"/>
            <a:ext cx="10296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4655"/>
              </a:buClr>
              <a:buSzPts val="3000"/>
              <a:buFont typeface="Outfit"/>
              <a:buNone/>
              <a:tabLst/>
              <a:defRPr/>
            </a:pPr>
            <a:r>
              <a:rPr kumimoji="0" lang="en" sz="4800" b="1" i="0" u="none" strike="noStrike" kern="0" cap="none" spc="0" normalizeH="0" baseline="0" noProof="0" dirty="0">
                <a:ln>
                  <a:noFill/>
                </a:ln>
                <a:solidFill>
                  <a:srgbClr val="68DAF8"/>
                </a:solidFill>
                <a:effectLst/>
                <a:uLnTx/>
                <a:uFillTx/>
                <a:latin typeface="Outfit"/>
                <a:sym typeface="Outfit"/>
              </a:rPr>
              <a:t>01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17A7B156-96B1-22A2-2377-C3D13149BD3F}"/>
              </a:ext>
            </a:extLst>
          </p:cNvPr>
          <p:cNvSpPr txBox="1"/>
          <p:nvPr/>
        </p:nvSpPr>
        <p:spPr>
          <a:xfrm>
            <a:off x="1422067" y="1863627"/>
            <a:ext cx="7010399" cy="720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buClr>
                <a:schemeClr val="dk1"/>
              </a:buClr>
              <a:buSzPts val="1400"/>
            </a:pPr>
            <a:r>
              <a:rPr lang="fr-FR" sz="1200" dirty="0">
                <a:solidFill>
                  <a:schemeClr val="dk1"/>
                </a:solidFill>
                <a:latin typeface="DM Sans"/>
                <a:sym typeface="DM Sans"/>
              </a:rPr>
              <a:t>Limites :</a:t>
            </a:r>
          </a:p>
          <a:p>
            <a:pPr>
              <a:lnSpc>
                <a:spcPct val="115000"/>
              </a:lnSpc>
              <a:buClr>
                <a:schemeClr val="dk1"/>
              </a:buClr>
              <a:buSzPts val="1400"/>
            </a:pPr>
            <a:r>
              <a:rPr lang="fr-FR" sz="1200" dirty="0">
                <a:solidFill>
                  <a:schemeClr val="dk1"/>
                </a:solidFill>
                <a:latin typeface="DM Sans"/>
                <a:sym typeface="DM Sans"/>
              </a:rPr>
              <a:t>Consommation mémoire parfois élevée.</a:t>
            </a:r>
          </a:p>
          <a:p>
            <a:pPr>
              <a:lnSpc>
                <a:spcPct val="115000"/>
              </a:lnSpc>
              <a:buClr>
                <a:schemeClr val="dk1"/>
              </a:buClr>
              <a:buSzPts val="1400"/>
            </a:pPr>
            <a:r>
              <a:rPr lang="fr-FR" sz="1200" dirty="0">
                <a:solidFill>
                  <a:schemeClr val="dk1"/>
                </a:solidFill>
                <a:latin typeface="DM Sans"/>
                <a:sym typeface="DM Sans"/>
              </a:rPr>
              <a:t>Complexité dans la gestion des transactions par rapport à une base relationnelle.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47B33637-4751-CC7C-4A9B-832EAC5FA442}"/>
              </a:ext>
            </a:extLst>
          </p:cNvPr>
          <p:cNvSpPr txBox="1"/>
          <p:nvPr/>
        </p:nvSpPr>
        <p:spPr>
          <a:xfrm>
            <a:off x="1567603" y="3997130"/>
            <a:ext cx="7010399" cy="720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buClr>
                <a:schemeClr val="dk1"/>
              </a:buClr>
              <a:buSzPts val="1400"/>
            </a:pPr>
            <a:r>
              <a:rPr lang="fr-FR" sz="1200" dirty="0">
                <a:solidFill>
                  <a:schemeClr val="dk1"/>
                </a:solidFill>
                <a:latin typeface="DM Sans"/>
                <a:sym typeface="DM Sans"/>
              </a:rPr>
              <a:t>Limites :</a:t>
            </a:r>
          </a:p>
          <a:p>
            <a:pPr>
              <a:lnSpc>
                <a:spcPct val="115000"/>
              </a:lnSpc>
              <a:buClr>
                <a:schemeClr val="dk1"/>
              </a:buClr>
              <a:buSzPts val="1400"/>
            </a:pPr>
            <a:r>
              <a:rPr lang="fr-FR" sz="1200" dirty="0">
                <a:solidFill>
                  <a:schemeClr val="dk1"/>
                </a:solidFill>
                <a:latin typeface="DM Sans"/>
                <a:sym typeface="DM Sans"/>
              </a:rPr>
              <a:t>Courbe d'apprentissage pour les nouveaux utilisateurs.</a:t>
            </a:r>
          </a:p>
          <a:p>
            <a:pPr>
              <a:lnSpc>
                <a:spcPct val="115000"/>
              </a:lnSpc>
              <a:buClr>
                <a:schemeClr val="dk1"/>
              </a:buClr>
              <a:buSzPts val="1400"/>
            </a:pPr>
            <a:r>
              <a:rPr lang="fr-FR" sz="1200" dirty="0">
                <a:solidFill>
                  <a:schemeClr val="dk1"/>
                </a:solidFill>
                <a:latin typeface="DM Sans"/>
                <a:sym typeface="DM Sans"/>
              </a:rPr>
              <a:t>Nécessité de bien monitorer les ressources (CPU/mémoire) en production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41"/>
          <p:cNvSpPr txBox="1">
            <a:spLocks noGrp="1"/>
          </p:cNvSpPr>
          <p:nvPr>
            <p:ph type="title"/>
          </p:nvPr>
        </p:nvSpPr>
        <p:spPr>
          <a:xfrm>
            <a:off x="720000" y="14766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dirty="0"/>
              <a:t>Étape 1 : Migration des données vers MongoDB</a:t>
            </a:r>
            <a:endParaRPr sz="2400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83967A54-6057-8BD2-95A6-21885F4A1D1D}"/>
              </a:ext>
            </a:extLst>
          </p:cNvPr>
          <p:cNvSpPr txBox="1"/>
          <p:nvPr/>
        </p:nvSpPr>
        <p:spPr>
          <a:xfrm>
            <a:off x="2106056" y="1391441"/>
            <a:ext cx="29877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u="sng" dirty="0">
                <a:solidFill>
                  <a:schemeClr val="tx1"/>
                </a:solidFill>
                <a:latin typeface="DM Sans"/>
                <a:sym typeface="DM Sans"/>
              </a:rPr>
              <a:t>Collecte et transformation des données: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EA3C315-D7BC-EB0B-24D2-806258C13ED9}"/>
              </a:ext>
            </a:extLst>
          </p:cNvPr>
          <p:cNvSpPr txBox="1"/>
          <p:nvPr/>
        </p:nvSpPr>
        <p:spPr>
          <a:xfrm>
            <a:off x="6385932" y="1244892"/>
            <a:ext cx="20249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fr-FR" sz="1200" b="1" i="0" u="sng" strike="noStrike" kern="0" cap="none" spc="0" normalizeH="0" baseline="0" noProof="0" dirty="0">
                <a:ln>
                  <a:noFill/>
                </a:ln>
                <a:solidFill>
                  <a:srgbClr val="384655"/>
                </a:solidFill>
                <a:effectLst/>
                <a:uLnTx/>
                <a:uFillTx/>
                <a:latin typeface="DM Sans"/>
                <a:sym typeface="DM Sans"/>
              </a:rPr>
              <a:t>Insertion dans MongoDB:</a:t>
            </a:r>
            <a:endParaRPr lang="fr-FR" sz="1200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7365BF75-A72B-A8DC-B41C-2499583C23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5247" y="2986594"/>
            <a:ext cx="4409397" cy="969842"/>
          </a:xfrm>
          <a:prstGeom prst="rect">
            <a:avLst/>
          </a:prstGeom>
        </p:spPr>
      </p:pic>
      <p:pic>
        <p:nvPicPr>
          <p:cNvPr id="2054" name="Picture 6" descr="Library PyMongo: Python Collaboration with MongoDB Database for Analysis |  by Justify Ester Pasaribu | Medium">
            <a:hlinkClick r:id="rId4"/>
            <a:extLst>
              <a:ext uri="{FF2B5EF4-FFF2-40B4-BE49-F238E27FC236}">
                <a16:creationId xmlns:a16="http://schemas.microsoft.com/office/drawing/2014/main" id="{CFF723B4-CEF0-EA29-6AEC-74BADBE6FF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3538" y="1757234"/>
            <a:ext cx="1611921" cy="902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4983C7E1-CF23-A031-6343-1ED89D7B96E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96185" y="2975995"/>
            <a:ext cx="2720197" cy="991040"/>
          </a:xfrm>
          <a:prstGeom prst="rect">
            <a:avLst/>
          </a:prstGeom>
        </p:spPr>
      </p:pic>
      <p:pic>
        <p:nvPicPr>
          <p:cNvPr id="2056" name="Picture 8" descr="Extension de format de fichier csv - Icônes interface gratuites">
            <a:hlinkClick r:id="rId7"/>
            <a:extLst>
              <a:ext uri="{FF2B5EF4-FFF2-40B4-BE49-F238E27FC236}">
                <a16:creationId xmlns:a16="http://schemas.microsoft.com/office/drawing/2014/main" id="{6151BDB3-6264-5771-676C-11F5D71468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593" y="1966352"/>
            <a:ext cx="690682" cy="690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E16819DC-3877-A7DA-B1D9-C7FA4EEE510C}"/>
              </a:ext>
            </a:extLst>
          </p:cNvPr>
          <p:cNvSpPr txBox="1"/>
          <p:nvPr/>
        </p:nvSpPr>
        <p:spPr>
          <a:xfrm>
            <a:off x="505072" y="1576107"/>
            <a:ext cx="8017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u="sng" dirty="0" err="1">
                <a:solidFill>
                  <a:schemeClr val="tx1"/>
                </a:solidFill>
                <a:latin typeface="DM Sans"/>
                <a:sym typeface="DM Sans"/>
              </a:rPr>
              <a:t>Dataset</a:t>
            </a:r>
            <a:endParaRPr lang="fr-FR" sz="1200" b="1" u="sng" dirty="0">
              <a:solidFill>
                <a:schemeClr val="tx1"/>
              </a:solidFill>
              <a:latin typeface="DM Sans"/>
              <a:sym typeface="DM Sans"/>
            </a:endParaRPr>
          </a:p>
        </p:txBody>
      </p:sp>
      <p:sp>
        <p:nvSpPr>
          <p:cNvPr id="12" name="Flèche : droite 11">
            <a:extLst>
              <a:ext uri="{FF2B5EF4-FFF2-40B4-BE49-F238E27FC236}">
                <a16:creationId xmlns:a16="http://schemas.microsoft.com/office/drawing/2014/main" id="{DE7C9BCE-375F-EB20-AA81-7C5059529B4D}"/>
              </a:ext>
            </a:extLst>
          </p:cNvPr>
          <p:cNvSpPr/>
          <p:nvPr/>
        </p:nvSpPr>
        <p:spPr>
          <a:xfrm>
            <a:off x="1396412" y="2218168"/>
            <a:ext cx="709056" cy="239217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3" name="Flèche : droite 12">
            <a:extLst>
              <a:ext uri="{FF2B5EF4-FFF2-40B4-BE49-F238E27FC236}">
                <a16:creationId xmlns:a16="http://schemas.microsoft.com/office/drawing/2014/main" id="{9DDB4E34-F0DC-8F1D-B31E-CA3BDA2A2080}"/>
              </a:ext>
            </a:extLst>
          </p:cNvPr>
          <p:cNvSpPr/>
          <p:nvPr/>
        </p:nvSpPr>
        <p:spPr>
          <a:xfrm>
            <a:off x="3994645" y="2218182"/>
            <a:ext cx="709056" cy="239217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4" name="Flèche : droite 13">
            <a:extLst>
              <a:ext uri="{FF2B5EF4-FFF2-40B4-BE49-F238E27FC236}">
                <a16:creationId xmlns:a16="http://schemas.microsoft.com/office/drawing/2014/main" id="{5B4AD492-0563-44DB-91C3-EA38384F8BF0}"/>
              </a:ext>
            </a:extLst>
          </p:cNvPr>
          <p:cNvSpPr/>
          <p:nvPr/>
        </p:nvSpPr>
        <p:spPr>
          <a:xfrm>
            <a:off x="5804644" y="2217889"/>
            <a:ext cx="709056" cy="239217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pic>
        <p:nvPicPr>
          <p:cNvPr id="15" name="Picture 8" descr="Extension de format de fichier csv - Icônes interface gratuites">
            <a:hlinkClick r:id="rId7"/>
            <a:extLst>
              <a:ext uri="{FF2B5EF4-FFF2-40B4-BE49-F238E27FC236}">
                <a16:creationId xmlns:a16="http://schemas.microsoft.com/office/drawing/2014/main" id="{D22237A7-5FA0-E2CE-CD08-EFFFF9DBF0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1603" y="1966352"/>
            <a:ext cx="690682" cy="690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ADD275F8-0D46-FF8E-67FA-17F8B028B460}"/>
              </a:ext>
            </a:extLst>
          </p:cNvPr>
          <p:cNvSpPr txBox="1"/>
          <p:nvPr/>
        </p:nvSpPr>
        <p:spPr>
          <a:xfrm>
            <a:off x="4836670" y="1448064"/>
            <a:ext cx="8017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u="sng" dirty="0" err="1">
                <a:solidFill>
                  <a:schemeClr val="tx1"/>
                </a:solidFill>
                <a:latin typeface="DM Sans"/>
                <a:sym typeface="DM Sans"/>
              </a:rPr>
              <a:t>Cleaned</a:t>
            </a:r>
            <a:r>
              <a:rPr lang="fr-FR" sz="1200" b="1" u="sng" dirty="0">
                <a:solidFill>
                  <a:schemeClr val="tx1"/>
                </a:solidFill>
                <a:latin typeface="DM Sans"/>
                <a:sym typeface="DM Sans"/>
              </a:rPr>
              <a:t> </a:t>
            </a:r>
            <a:r>
              <a:rPr lang="fr-FR" sz="1200" b="1" u="sng" dirty="0" err="1">
                <a:solidFill>
                  <a:schemeClr val="tx1"/>
                </a:solidFill>
                <a:latin typeface="DM Sans"/>
                <a:sym typeface="DM Sans"/>
              </a:rPr>
              <a:t>Dataset</a:t>
            </a:r>
            <a:endParaRPr lang="fr-FR" sz="1200" b="1" u="sng" dirty="0">
              <a:solidFill>
                <a:schemeClr val="tx1"/>
              </a:solidFill>
              <a:latin typeface="DM Sans"/>
              <a:sym typeface="DM Sans"/>
            </a:endParaRPr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id="{A51C2FB7-6068-EEDD-6649-F6B610D0E6B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58137" y="3992493"/>
            <a:ext cx="5006774" cy="205758"/>
          </a:xfrm>
          <a:prstGeom prst="rect">
            <a:avLst/>
          </a:prstGeom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6FD2AFE5-BDEE-AC81-6ED6-CE51EAF0F45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34343" y="4549198"/>
            <a:ext cx="4854361" cy="175275"/>
          </a:xfrm>
          <a:prstGeom prst="rect">
            <a:avLst/>
          </a:prstGeom>
        </p:spPr>
      </p:pic>
      <p:sp>
        <p:nvSpPr>
          <p:cNvPr id="25" name="Flèche : droite 24">
            <a:extLst>
              <a:ext uri="{FF2B5EF4-FFF2-40B4-BE49-F238E27FC236}">
                <a16:creationId xmlns:a16="http://schemas.microsoft.com/office/drawing/2014/main" id="{9C8827F7-721D-343F-EE63-43A5F326AE1A}"/>
              </a:ext>
            </a:extLst>
          </p:cNvPr>
          <p:cNvSpPr/>
          <p:nvPr/>
        </p:nvSpPr>
        <p:spPr>
          <a:xfrm rot="5400000">
            <a:off x="2925216" y="4248102"/>
            <a:ext cx="268421" cy="240835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pic>
        <p:nvPicPr>
          <p:cNvPr id="2058" name="Picture 10" descr="An Introduction to pandas — Python's Data Analysis Library | by Gaurav Garg  | Python in Plain English">
            <a:hlinkClick r:id="rId11"/>
            <a:extLst>
              <a:ext uri="{FF2B5EF4-FFF2-40B4-BE49-F238E27FC236}">
                <a16:creationId xmlns:a16="http://schemas.microsoft.com/office/drawing/2014/main" id="{9BB5619F-2ABF-CB80-3B7D-9DE6AE4126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2990" y="1966613"/>
            <a:ext cx="1652876" cy="690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ZoneTexte 25">
            <a:extLst>
              <a:ext uri="{FF2B5EF4-FFF2-40B4-BE49-F238E27FC236}">
                <a16:creationId xmlns:a16="http://schemas.microsoft.com/office/drawing/2014/main" id="{08C10382-3D0F-F13E-B0BE-42A6C7DAB4D2}"/>
              </a:ext>
            </a:extLst>
          </p:cNvPr>
          <p:cNvSpPr txBox="1"/>
          <p:nvPr/>
        </p:nvSpPr>
        <p:spPr>
          <a:xfrm>
            <a:off x="104655" y="167777"/>
            <a:ext cx="10296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4655"/>
              </a:buClr>
              <a:buSzPts val="3000"/>
              <a:buFont typeface="Outfit"/>
              <a:buNone/>
              <a:tabLst/>
              <a:defRPr/>
            </a:pPr>
            <a:r>
              <a:rPr kumimoji="0" lang="en" sz="4800" b="1" i="0" u="none" strike="noStrike" kern="0" cap="none" spc="0" normalizeH="0" baseline="0" noProof="0" dirty="0">
                <a:ln>
                  <a:noFill/>
                </a:ln>
                <a:solidFill>
                  <a:srgbClr val="68DAF8"/>
                </a:solidFill>
                <a:effectLst/>
                <a:uLnTx/>
                <a:uFillTx/>
                <a:latin typeface="Outfit"/>
                <a:sym typeface="Outfit"/>
              </a:rPr>
              <a:t>02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4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dirty="0"/>
              <a:t>Étape 2 : Conteneurisation avec Docker</a:t>
            </a:r>
            <a:endParaRPr sz="2400" dirty="0"/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02320D36-5144-1EC8-864B-10CDFDBF29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00" y="1124056"/>
            <a:ext cx="7399867" cy="3810429"/>
          </a:xfrm>
          <a:prstGeom prst="rect">
            <a:avLst/>
          </a:prstGeom>
        </p:spPr>
      </p:pic>
      <p:pic>
        <p:nvPicPr>
          <p:cNvPr id="3078" name="Picture 6" descr="Docker Logo, symbol, meaning, history, PNG, brand">
            <a:hlinkClick r:id="rId4"/>
            <a:extLst>
              <a:ext uri="{FF2B5EF4-FFF2-40B4-BE49-F238E27FC236}">
                <a16:creationId xmlns:a16="http://schemas.microsoft.com/office/drawing/2014/main" id="{C102B70D-2F99-2784-2020-6B57E029F2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7359" y="895934"/>
            <a:ext cx="1726713" cy="966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hlinkClick r:id="rId6"/>
            <a:extLst>
              <a:ext uri="{FF2B5EF4-FFF2-40B4-BE49-F238E27FC236}">
                <a16:creationId xmlns:a16="http://schemas.microsoft.com/office/drawing/2014/main" id="{6A505145-46DD-14DE-B7F0-3651B96498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5391" y="1621252"/>
            <a:ext cx="736741" cy="809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>
            <a:hlinkClick r:id="rId8"/>
            <a:extLst>
              <a:ext uri="{FF2B5EF4-FFF2-40B4-BE49-F238E27FC236}">
                <a16:creationId xmlns:a16="http://schemas.microsoft.com/office/drawing/2014/main" id="{A741A440-04D5-3903-53DC-EC7ADDB792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1924" y="3048000"/>
            <a:ext cx="1358684" cy="368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31FFA133-7F51-F62C-57A5-BCE99150090A}"/>
              </a:ext>
            </a:extLst>
          </p:cNvPr>
          <p:cNvSpPr txBox="1"/>
          <p:nvPr/>
        </p:nvSpPr>
        <p:spPr>
          <a:xfrm>
            <a:off x="591515" y="331684"/>
            <a:ext cx="10296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4655"/>
              </a:buClr>
              <a:buSzPts val="3000"/>
              <a:buFont typeface="Outfit"/>
              <a:buNone/>
              <a:tabLst/>
              <a:defRPr/>
            </a:pPr>
            <a:r>
              <a:rPr kumimoji="0" lang="en" sz="4800" b="1" i="0" u="none" strike="noStrike" kern="0" cap="none" spc="0" normalizeH="0" baseline="0" noProof="0" dirty="0">
                <a:ln>
                  <a:noFill/>
                </a:ln>
                <a:solidFill>
                  <a:srgbClr val="68DAF8"/>
                </a:solidFill>
                <a:effectLst/>
                <a:uLnTx/>
                <a:uFillTx/>
                <a:latin typeface="Outfit"/>
                <a:sym typeface="Outfit"/>
              </a:rPr>
              <a:t>03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34646D7-83D1-B27A-9079-FDE206255639}"/>
              </a:ext>
            </a:extLst>
          </p:cNvPr>
          <p:cNvSpPr/>
          <p:nvPr/>
        </p:nvSpPr>
        <p:spPr>
          <a:xfrm>
            <a:off x="3454397" y="1797170"/>
            <a:ext cx="736741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00" dirty="0"/>
              <a:t>Pymongo</a:t>
            </a:r>
          </a:p>
          <a:p>
            <a:pPr algn="ctr"/>
            <a:r>
              <a:rPr lang="fr-FR" sz="1000" dirty="0"/>
              <a:t>Pandas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45"/>
          <p:cNvSpPr txBox="1">
            <a:spLocks noGrp="1"/>
          </p:cNvSpPr>
          <p:nvPr>
            <p:ph type="title"/>
          </p:nvPr>
        </p:nvSpPr>
        <p:spPr>
          <a:xfrm>
            <a:off x="1143333" y="158674"/>
            <a:ext cx="8161534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Authentification et rôles utilisateurs</a:t>
            </a:r>
            <a:endParaRPr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F3F2874B-1993-E6C9-EA30-238A92CBBE23}"/>
              </a:ext>
            </a:extLst>
          </p:cNvPr>
          <p:cNvSpPr txBox="1"/>
          <p:nvPr/>
        </p:nvSpPr>
        <p:spPr>
          <a:xfrm>
            <a:off x="345983" y="158674"/>
            <a:ext cx="10296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4655"/>
              </a:buClr>
              <a:buSzPts val="3000"/>
              <a:buFont typeface="Outfit"/>
              <a:buNone/>
              <a:tabLst/>
              <a:defRPr/>
            </a:pPr>
            <a:r>
              <a:rPr kumimoji="0" lang="en" sz="4800" b="1" i="0" u="none" strike="noStrike" kern="0" cap="none" spc="0" normalizeH="0" baseline="0" noProof="0" dirty="0">
                <a:ln>
                  <a:noFill/>
                </a:ln>
                <a:solidFill>
                  <a:srgbClr val="68DAF8"/>
                </a:solidFill>
                <a:effectLst/>
                <a:uLnTx/>
                <a:uFillTx/>
                <a:latin typeface="Outfit"/>
                <a:sym typeface="Outfit"/>
              </a:rPr>
              <a:t>04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8F5DF75A-4BE7-AA33-15C3-A8DC263C6B97}"/>
              </a:ext>
            </a:extLst>
          </p:cNvPr>
          <p:cNvSpPr txBox="1"/>
          <p:nvPr/>
        </p:nvSpPr>
        <p:spPr>
          <a:xfrm>
            <a:off x="860827" y="1123632"/>
            <a:ext cx="7010399" cy="3905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buClr>
                <a:schemeClr val="dk1"/>
              </a:buClr>
              <a:buSzPts val="1400"/>
            </a:pPr>
            <a:r>
              <a:rPr lang="fr-FR" sz="1200" b="1" dirty="0">
                <a:solidFill>
                  <a:schemeClr val="dk1"/>
                </a:solidFill>
                <a:latin typeface="DM Sans"/>
                <a:sym typeface="DM Sans"/>
              </a:rPr>
              <a:t>Mise en place d’un système d’authentification afin de contrôler l’accès à ces données sensibles avec différents rôles:</a:t>
            </a:r>
          </a:p>
          <a:p>
            <a:pPr>
              <a:lnSpc>
                <a:spcPct val="115000"/>
              </a:lnSpc>
              <a:buClr>
                <a:schemeClr val="dk1"/>
              </a:buClr>
              <a:buSzPts val="1400"/>
            </a:pPr>
            <a:endParaRPr lang="fr-FR" sz="1200" dirty="0">
              <a:solidFill>
                <a:schemeClr val="dk1"/>
              </a:solidFill>
              <a:latin typeface="DM Sans"/>
              <a:sym typeface="DM Sans"/>
            </a:endParaRPr>
          </a:p>
          <a:p>
            <a:pPr>
              <a:lnSpc>
                <a:spcPct val="115000"/>
              </a:lnSpc>
              <a:buClr>
                <a:schemeClr val="dk1"/>
              </a:buClr>
              <a:buSzPts val="1400"/>
            </a:pPr>
            <a:r>
              <a:rPr lang="fr-FR" sz="1200" u="sng" dirty="0">
                <a:solidFill>
                  <a:schemeClr val="dk1"/>
                </a:solidFill>
                <a:latin typeface="DM Sans"/>
                <a:sym typeface="DM Sans"/>
              </a:rPr>
              <a:t>Admin:</a:t>
            </a:r>
          </a:p>
          <a:p>
            <a:pPr>
              <a:lnSpc>
                <a:spcPct val="115000"/>
              </a:lnSpc>
              <a:buClr>
                <a:schemeClr val="dk1"/>
              </a:buClr>
              <a:buSzPts val="1400"/>
            </a:pPr>
            <a:r>
              <a:rPr lang="fr-FR" sz="1200" dirty="0">
                <a:solidFill>
                  <a:schemeClr val="dk1"/>
                </a:solidFill>
                <a:latin typeface="DM Sans"/>
                <a:sym typeface="DM Sans"/>
              </a:rPr>
              <a:t>-Gère les utilisateurs et leurs permissions</a:t>
            </a:r>
          </a:p>
          <a:p>
            <a:pPr>
              <a:lnSpc>
                <a:spcPct val="115000"/>
              </a:lnSpc>
              <a:buClr>
                <a:schemeClr val="dk1"/>
              </a:buClr>
              <a:buSzPts val="1400"/>
            </a:pPr>
            <a:r>
              <a:rPr lang="fr-FR" sz="1200" dirty="0">
                <a:solidFill>
                  <a:schemeClr val="dk1"/>
                </a:solidFill>
                <a:latin typeface="DM Sans"/>
                <a:sym typeface="DM Sans"/>
              </a:rPr>
              <a:t>-A tous les droits sur toutes les bases de données</a:t>
            </a:r>
          </a:p>
          <a:p>
            <a:pPr>
              <a:lnSpc>
                <a:spcPct val="115000"/>
              </a:lnSpc>
              <a:buClr>
                <a:schemeClr val="dk1"/>
              </a:buClr>
              <a:buSzPts val="1400"/>
            </a:pPr>
            <a:endParaRPr lang="fr-FR" sz="1200" dirty="0">
              <a:solidFill>
                <a:schemeClr val="dk1"/>
              </a:solidFill>
              <a:latin typeface="DM Sans"/>
              <a:sym typeface="DM Sans"/>
            </a:endParaRPr>
          </a:p>
          <a:p>
            <a:pPr>
              <a:lnSpc>
                <a:spcPct val="115000"/>
              </a:lnSpc>
              <a:buClr>
                <a:schemeClr val="dk1"/>
              </a:buClr>
              <a:buSzPts val="1400"/>
            </a:pPr>
            <a:r>
              <a:rPr lang="fr-FR" sz="1200" u="sng" dirty="0">
                <a:solidFill>
                  <a:schemeClr val="dk1"/>
                </a:solidFill>
                <a:latin typeface="DM Sans"/>
                <a:sym typeface="DM Sans"/>
              </a:rPr>
              <a:t>Lecture seule:</a:t>
            </a:r>
          </a:p>
          <a:p>
            <a:pPr>
              <a:lnSpc>
                <a:spcPct val="115000"/>
              </a:lnSpc>
              <a:buClr>
                <a:schemeClr val="dk1"/>
              </a:buClr>
              <a:buSzPts val="1400"/>
            </a:pPr>
            <a:r>
              <a:rPr lang="fr-FR" sz="1200" dirty="0">
                <a:solidFill>
                  <a:schemeClr val="dk1"/>
                </a:solidFill>
                <a:latin typeface="DM Sans"/>
                <a:sym typeface="DM Sans"/>
              </a:rPr>
              <a:t>-Accès restreint à la base « Projet4 »</a:t>
            </a:r>
          </a:p>
          <a:p>
            <a:pPr>
              <a:lnSpc>
                <a:spcPct val="115000"/>
              </a:lnSpc>
              <a:buClr>
                <a:schemeClr val="dk1"/>
              </a:buClr>
              <a:buSzPts val="1400"/>
            </a:pPr>
            <a:r>
              <a:rPr lang="fr-FR" sz="1200" dirty="0">
                <a:solidFill>
                  <a:schemeClr val="dk1"/>
                </a:solidFill>
                <a:latin typeface="DM Sans"/>
                <a:sym typeface="DM Sans"/>
              </a:rPr>
              <a:t>-Permet seulement de consulter les informations</a:t>
            </a:r>
          </a:p>
          <a:p>
            <a:pPr>
              <a:lnSpc>
                <a:spcPct val="115000"/>
              </a:lnSpc>
              <a:buClr>
                <a:schemeClr val="dk1"/>
              </a:buClr>
              <a:buSzPts val="1400"/>
            </a:pPr>
            <a:r>
              <a:rPr lang="fr-FR" sz="1200" dirty="0">
                <a:solidFill>
                  <a:schemeClr val="dk1"/>
                </a:solidFill>
                <a:latin typeface="DM Sans"/>
                <a:sym typeface="DM Sans"/>
              </a:rPr>
              <a:t>-Limite les risques de modifications</a:t>
            </a:r>
          </a:p>
          <a:p>
            <a:pPr>
              <a:lnSpc>
                <a:spcPct val="115000"/>
              </a:lnSpc>
              <a:buClr>
                <a:schemeClr val="dk1"/>
              </a:buClr>
              <a:buSzPts val="1400"/>
            </a:pPr>
            <a:endParaRPr lang="fr-FR" sz="1200" dirty="0">
              <a:solidFill>
                <a:schemeClr val="dk1"/>
              </a:solidFill>
              <a:latin typeface="DM Sans"/>
              <a:sym typeface="DM Sans"/>
            </a:endParaRPr>
          </a:p>
          <a:p>
            <a:pPr>
              <a:lnSpc>
                <a:spcPct val="115000"/>
              </a:lnSpc>
              <a:buClr>
                <a:schemeClr val="dk1"/>
              </a:buClr>
              <a:buSzPts val="1400"/>
            </a:pPr>
            <a:r>
              <a:rPr lang="fr-FR" sz="1200" b="1" dirty="0">
                <a:solidFill>
                  <a:schemeClr val="dk1"/>
                </a:solidFill>
                <a:latin typeface="DM Sans"/>
                <a:sym typeface="DM Sans"/>
              </a:rPr>
              <a:t>Protection des mots de passes:</a:t>
            </a:r>
          </a:p>
          <a:p>
            <a:pPr>
              <a:lnSpc>
                <a:spcPct val="115000"/>
              </a:lnSpc>
              <a:buClr>
                <a:schemeClr val="dk1"/>
              </a:buClr>
              <a:buSzPts val="1400"/>
            </a:pPr>
            <a:endParaRPr lang="fr-FR" sz="1200" b="1" dirty="0">
              <a:solidFill>
                <a:schemeClr val="dk1"/>
              </a:solidFill>
              <a:latin typeface="DM Sans"/>
              <a:sym typeface="DM Sans"/>
            </a:endParaRPr>
          </a:p>
          <a:p>
            <a:pPr>
              <a:lnSpc>
                <a:spcPct val="115000"/>
              </a:lnSpc>
              <a:buClr>
                <a:schemeClr val="dk1"/>
              </a:buClr>
              <a:buSzPts val="1400"/>
            </a:pPr>
            <a:r>
              <a:rPr lang="fr-FR" sz="1200" dirty="0">
                <a:solidFill>
                  <a:schemeClr val="dk1"/>
                </a:solidFill>
                <a:latin typeface="DM Sans"/>
                <a:sym typeface="DM Sans"/>
              </a:rPr>
              <a:t>Par défaut, MongoDB utilise hachage de mot de passe (SCRAM)</a:t>
            </a:r>
          </a:p>
          <a:p>
            <a:pPr>
              <a:lnSpc>
                <a:spcPct val="115000"/>
              </a:lnSpc>
              <a:buClr>
                <a:schemeClr val="dk1"/>
              </a:buClr>
              <a:buSzPts val="1400"/>
            </a:pPr>
            <a:r>
              <a:rPr lang="fr-FR" sz="1200" dirty="0">
                <a:solidFill>
                  <a:schemeClr val="dk1"/>
                </a:solidFill>
                <a:latin typeface="DM Sans"/>
                <a:sym typeface="DM Sans"/>
              </a:rPr>
              <a:t>Utilisation de variables .</a:t>
            </a:r>
            <a:r>
              <a:rPr lang="fr-FR" sz="1200" dirty="0" err="1">
                <a:solidFill>
                  <a:schemeClr val="dk1"/>
                </a:solidFill>
                <a:latin typeface="DM Sans"/>
                <a:sym typeface="DM Sans"/>
              </a:rPr>
              <a:t>env</a:t>
            </a:r>
            <a:r>
              <a:rPr lang="fr-FR" sz="1200" dirty="0">
                <a:solidFill>
                  <a:schemeClr val="dk1"/>
                </a:solidFill>
                <a:latin typeface="DM Sans"/>
                <a:sym typeface="DM Sans"/>
              </a:rPr>
              <a:t> dans le code </a:t>
            </a:r>
          </a:p>
          <a:p>
            <a:pPr>
              <a:lnSpc>
                <a:spcPct val="115000"/>
              </a:lnSpc>
              <a:buClr>
                <a:schemeClr val="dk1"/>
              </a:buClr>
              <a:buSzPts val="1400"/>
            </a:pPr>
            <a:endParaRPr lang="fr-FR" sz="1200" b="1" dirty="0">
              <a:solidFill>
                <a:schemeClr val="dk1"/>
              </a:solidFill>
              <a:latin typeface="DM Sans"/>
              <a:sym typeface="DM Sans"/>
            </a:endParaRPr>
          </a:p>
          <a:p>
            <a:pPr>
              <a:lnSpc>
                <a:spcPct val="115000"/>
              </a:lnSpc>
              <a:buClr>
                <a:schemeClr val="dk1"/>
              </a:buClr>
              <a:buSzPts val="1400"/>
            </a:pPr>
            <a:endParaRPr lang="fr-FR" sz="1200" dirty="0">
              <a:solidFill>
                <a:schemeClr val="dk1"/>
              </a:solidFill>
              <a:latin typeface="DM Sans"/>
              <a:sym typeface="DM Sans"/>
            </a:endParaRPr>
          </a:p>
        </p:txBody>
      </p:sp>
      <p:pic>
        <p:nvPicPr>
          <p:cNvPr id="27" name="Image 26">
            <a:extLst>
              <a:ext uri="{FF2B5EF4-FFF2-40B4-BE49-F238E27FC236}">
                <a16:creationId xmlns:a16="http://schemas.microsoft.com/office/drawing/2014/main" id="{96DCA266-B8D9-84A7-49C5-A553339356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5345" y="1605436"/>
            <a:ext cx="4023709" cy="800169"/>
          </a:xfrm>
          <a:prstGeom prst="rect">
            <a:avLst/>
          </a:prstGeom>
        </p:spPr>
      </p:pic>
      <p:pic>
        <p:nvPicPr>
          <p:cNvPr id="29" name="Image 28">
            <a:extLst>
              <a:ext uri="{FF2B5EF4-FFF2-40B4-BE49-F238E27FC236}">
                <a16:creationId xmlns:a16="http://schemas.microsoft.com/office/drawing/2014/main" id="{D114A4F9-9160-47B8-3D09-839F35A91C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4598" y="4014151"/>
            <a:ext cx="2560542" cy="739204"/>
          </a:xfrm>
          <a:prstGeom prst="rect">
            <a:avLst/>
          </a:prstGeom>
        </p:spPr>
      </p:pic>
      <p:pic>
        <p:nvPicPr>
          <p:cNvPr id="31" name="Image 30">
            <a:extLst>
              <a:ext uri="{FF2B5EF4-FFF2-40B4-BE49-F238E27FC236}">
                <a16:creationId xmlns:a16="http://schemas.microsoft.com/office/drawing/2014/main" id="{A1D9EB1C-DE6F-FC8D-1D49-0820F5620B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95345" y="2737896"/>
            <a:ext cx="3063505" cy="84589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5">
          <a:extLst>
            <a:ext uri="{FF2B5EF4-FFF2-40B4-BE49-F238E27FC236}">
              <a16:creationId xmlns:a16="http://schemas.microsoft.com/office/drawing/2014/main" id="{45190D5E-C563-C601-3EDD-87CB5D3616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45">
            <a:extLst>
              <a:ext uri="{FF2B5EF4-FFF2-40B4-BE49-F238E27FC236}">
                <a16:creationId xmlns:a16="http://schemas.microsoft.com/office/drawing/2014/main" id="{6E5BD63C-8DCF-8F03-DEE2-4EABBF8211C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26400" y="445024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Déploiement Cloud via </a:t>
            </a:r>
            <a:endParaRPr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38D08326-006E-FCF0-B72F-E5ABE80DAE71}"/>
              </a:ext>
            </a:extLst>
          </p:cNvPr>
          <p:cNvSpPr txBox="1"/>
          <p:nvPr/>
        </p:nvSpPr>
        <p:spPr>
          <a:xfrm>
            <a:off x="913249" y="315876"/>
            <a:ext cx="10296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4655"/>
              </a:buClr>
              <a:buSzPts val="3000"/>
              <a:buFont typeface="Outfit"/>
              <a:buNone/>
              <a:tabLst/>
              <a:defRPr/>
            </a:pPr>
            <a:r>
              <a:rPr kumimoji="0" lang="en" sz="4800" b="1" i="0" u="none" strike="noStrike" kern="0" cap="none" spc="0" normalizeH="0" baseline="0" noProof="0" dirty="0">
                <a:ln>
                  <a:noFill/>
                </a:ln>
                <a:solidFill>
                  <a:srgbClr val="68DAF8"/>
                </a:solidFill>
                <a:effectLst/>
                <a:uLnTx/>
                <a:uFillTx/>
                <a:latin typeface="Outfit"/>
                <a:sym typeface="Outfit"/>
              </a:rPr>
              <a:t>05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4E6915A1-E7C1-5C04-5E31-D8065FA16BD3}"/>
              </a:ext>
            </a:extLst>
          </p:cNvPr>
          <p:cNvSpPr txBox="1"/>
          <p:nvPr/>
        </p:nvSpPr>
        <p:spPr>
          <a:xfrm>
            <a:off x="2507099" y="1348797"/>
            <a:ext cx="7010399" cy="4987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buClr>
                <a:schemeClr val="dk1"/>
              </a:buClr>
              <a:buSzPts val="1400"/>
            </a:pPr>
            <a:r>
              <a:rPr lang="fr-FR" sz="2400" b="1" dirty="0">
                <a:solidFill>
                  <a:schemeClr val="dk1"/>
                </a:solidFill>
                <a:latin typeface="DM Sans"/>
                <a:sym typeface="DM Sans"/>
              </a:rPr>
              <a:t>Pourquoi ?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A33625B-414D-D9C6-FB79-4D6535C92B5B}"/>
              </a:ext>
            </a:extLst>
          </p:cNvPr>
          <p:cNvSpPr txBox="1"/>
          <p:nvPr/>
        </p:nvSpPr>
        <p:spPr>
          <a:xfrm>
            <a:off x="729099" y="2950193"/>
            <a:ext cx="1778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>
                <a:solidFill>
                  <a:schemeClr val="dk1"/>
                </a:solidFill>
                <a:latin typeface="DM Sans"/>
              </a:rPr>
              <a:t>Scalabilité &amp; flexibilité</a:t>
            </a:r>
          </a:p>
          <a:p>
            <a:r>
              <a:rPr lang="fr-FR" sz="1200" dirty="0">
                <a:solidFill>
                  <a:schemeClr val="dk1"/>
                </a:solidFill>
                <a:latin typeface="DM Sans"/>
              </a:rPr>
              <a:t>Pic de trafic ou croissance continue de données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3D5F513-B4EC-CAB3-800A-BBA32A2023A0}"/>
              </a:ext>
            </a:extLst>
          </p:cNvPr>
          <p:cNvSpPr txBox="1"/>
          <p:nvPr/>
        </p:nvSpPr>
        <p:spPr>
          <a:xfrm>
            <a:off x="2623513" y="4124750"/>
            <a:ext cx="177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>
                <a:solidFill>
                  <a:schemeClr val="dk1"/>
                </a:solidFill>
                <a:latin typeface="DM Sans"/>
              </a:rPr>
              <a:t>Sécurité avancée</a:t>
            </a:r>
          </a:p>
          <a:p>
            <a:r>
              <a:rPr lang="fr-FR" sz="1200" dirty="0">
                <a:solidFill>
                  <a:schemeClr val="dk1"/>
                </a:solidFill>
                <a:latin typeface="DM Sans"/>
              </a:rPr>
              <a:t>Chiffrements et gestion des accès</a:t>
            </a:r>
          </a:p>
        </p:txBody>
      </p:sp>
      <p:pic>
        <p:nvPicPr>
          <p:cNvPr id="6146" name="Picture 2" descr="Sécurité - Icônes sécurité gratuites">
            <a:extLst>
              <a:ext uri="{FF2B5EF4-FFF2-40B4-BE49-F238E27FC236}">
                <a16:creationId xmlns:a16="http://schemas.microsoft.com/office/drawing/2014/main" id="{32B8E01C-3BE2-88ED-3663-DA00D8F7A4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0998" y="3092257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Flexibility Scalability icon SVG Vector &amp; PNG Free Download ...">
            <a:extLst>
              <a:ext uri="{FF2B5EF4-FFF2-40B4-BE49-F238E27FC236}">
                <a16:creationId xmlns:a16="http://schemas.microsoft.com/office/drawing/2014/main" id="{F00BB772-6BC3-1954-CE52-CACEE3B3DE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400" y="1836060"/>
            <a:ext cx="1029689" cy="996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9" name="Picture 5" descr="Redundancy Icon Images – Browse 2,586 Stock Photos, Vectors, and Video |  Adobe Stock">
            <a:hlinkClick r:id="rId5"/>
            <a:extLst>
              <a:ext uri="{FF2B5EF4-FFF2-40B4-BE49-F238E27FC236}">
                <a16:creationId xmlns:a16="http://schemas.microsoft.com/office/drawing/2014/main" id="{E65D3EB9-C857-50B2-8B45-B52562F76E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8819" y="1847588"/>
            <a:ext cx="1204647" cy="1204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A4E9B62A-A0DC-0E5B-AD94-45A17DC23C4D}"/>
              </a:ext>
            </a:extLst>
          </p:cNvPr>
          <p:cNvSpPr txBox="1"/>
          <p:nvPr/>
        </p:nvSpPr>
        <p:spPr>
          <a:xfrm>
            <a:off x="4376115" y="3031828"/>
            <a:ext cx="1778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>
                <a:solidFill>
                  <a:schemeClr val="dk1"/>
                </a:solidFill>
                <a:latin typeface="DM Sans"/>
              </a:rPr>
              <a:t>Haute disponibilité &amp; fiabilité</a:t>
            </a:r>
          </a:p>
          <a:p>
            <a:r>
              <a:rPr lang="fr-FR" sz="1200" dirty="0">
                <a:solidFill>
                  <a:schemeClr val="dk1"/>
                </a:solidFill>
                <a:latin typeface="DM Sans"/>
              </a:rPr>
              <a:t>Plusieurs zones de disponibilité et sauvegarde automatique</a:t>
            </a:r>
          </a:p>
        </p:txBody>
      </p:sp>
      <p:pic>
        <p:nvPicPr>
          <p:cNvPr id="6151" name="Picture 7" descr="Premium Vector | Cost Optimization icon vector image Can be used for Mass  Production">
            <a:hlinkClick r:id="rId7"/>
            <a:extLst>
              <a:ext uri="{FF2B5EF4-FFF2-40B4-BE49-F238E27FC236}">
                <a16:creationId xmlns:a16="http://schemas.microsoft.com/office/drawing/2014/main" id="{DFA6D648-4206-2FB3-7A4E-FC19008848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763" y="2942882"/>
            <a:ext cx="996039" cy="996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D34CB773-4F77-E127-D9E7-6CFBADE4BA37}"/>
              </a:ext>
            </a:extLst>
          </p:cNvPr>
          <p:cNvSpPr txBox="1"/>
          <p:nvPr/>
        </p:nvSpPr>
        <p:spPr>
          <a:xfrm>
            <a:off x="6329800" y="4070919"/>
            <a:ext cx="19675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>
                <a:solidFill>
                  <a:schemeClr val="dk1"/>
                </a:solidFill>
                <a:latin typeface="DM Sans"/>
              </a:rPr>
              <a:t>Optimisation des couts</a:t>
            </a:r>
          </a:p>
          <a:p>
            <a:r>
              <a:rPr lang="fr-FR" sz="1200" dirty="0">
                <a:solidFill>
                  <a:schemeClr val="dk1"/>
                </a:solidFill>
                <a:latin typeface="DM Sans"/>
              </a:rPr>
              <a:t>Paiement à l’usage</a:t>
            </a:r>
          </a:p>
          <a:p>
            <a:r>
              <a:rPr lang="fr-FR" sz="1200" dirty="0">
                <a:solidFill>
                  <a:schemeClr val="dk1"/>
                </a:solidFill>
                <a:latin typeface="DM Sans"/>
              </a:rPr>
              <a:t>Pas d’investissement initial</a:t>
            </a:r>
          </a:p>
        </p:txBody>
      </p:sp>
      <p:pic>
        <p:nvPicPr>
          <p:cNvPr id="12" name="Picture 4">
            <a:hlinkClick r:id="rId9"/>
            <a:extLst>
              <a:ext uri="{FF2B5EF4-FFF2-40B4-BE49-F238E27FC236}">
                <a16:creationId xmlns:a16="http://schemas.microsoft.com/office/drawing/2014/main" id="{A1ECFD84-A841-6579-4A9D-B4BD195E23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8868" y="606494"/>
            <a:ext cx="1114835" cy="66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21590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5">
          <a:extLst>
            <a:ext uri="{FF2B5EF4-FFF2-40B4-BE49-F238E27FC236}">
              <a16:creationId xmlns:a16="http://schemas.microsoft.com/office/drawing/2014/main" id="{D318D979-65CB-777C-615D-5E586BCC91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45">
            <a:extLst>
              <a:ext uri="{FF2B5EF4-FFF2-40B4-BE49-F238E27FC236}">
                <a16:creationId xmlns:a16="http://schemas.microsoft.com/office/drawing/2014/main" id="{CDF2FF19-9870-AD36-CD8E-06C0A6A97B5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26400" y="445024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Déploiement Cloud via </a:t>
            </a:r>
            <a:endParaRPr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9FAECA31-5072-7DCC-72F6-58092611D5ED}"/>
              </a:ext>
            </a:extLst>
          </p:cNvPr>
          <p:cNvSpPr txBox="1"/>
          <p:nvPr/>
        </p:nvSpPr>
        <p:spPr>
          <a:xfrm>
            <a:off x="913249" y="315876"/>
            <a:ext cx="10296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4655"/>
              </a:buClr>
              <a:buSzPts val="3000"/>
              <a:buFont typeface="Outfit"/>
              <a:buNone/>
              <a:tabLst/>
              <a:defRPr/>
            </a:pPr>
            <a:r>
              <a:rPr kumimoji="0" lang="en" sz="4800" b="1" i="0" u="none" strike="noStrike" kern="0" cap="none" spc="0" normalizeH="0" baseline="0" noProof="0" dirty="0">
                <a:ln>
                  <a:noFill/>
                </a:ln>
                <a:solidFill>
                  <a:srgbClr val="68DAF8"/>
                </a:solidFill>
                <a:effectLst/>
                <a:uLnTx/>
                <a:uFillTx/>
                <a:latin typeface="Outfit"/>
                <a:sym typeface="Outfit"/>
              </a:rPr>
              <a:t>05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86AF9158-F807-598A-D214-1A936E6AD7E9}"/>
              </a:ext>
            </a:extLst>
          </p:cNvPr>
          <p:cNvSpPr txBox="1"/>
          <p:nvPr/>
        </p:nvSpPr>
        <p:spPr>
          <a:xfrm>
            <a:off x="913249" y="1321177"/>
            <a:ext cx="7010399" cy="3268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buClr>
                <a:schemeClr val="dk1"/>
              </a:buClr>
              <a:buSzPts val="1400"/>
            </a:pPr>
            <a:r>
              <a:rPr lang="fr-FR" sz="1200" b="1" dirty="0">
                <a:solidFill>
                  <a:schemeClr val="dk1"/>
                </a:solidFill>
                <a:latin typeface="DM Sans"/>
                <a:sym typeface="DM Sans"/>
              </a:rPr>
              <a:t>Amazon S3</a:t>
            </a:r>
          </a:p>
          <a:p>
            <a:pPr>
              <a:lnSpc>
                <a:spcPct val="115000"/>
              </a:lnSpc>
              <a:buClr>
                <a:schemeClr val="dk1"/>
              </a:buClr>
              <a:buSzPts val="1400"/>
            </a:pPr>
            <a:r>
              <a:rPr lang="fr-FR" sz="1200" dirty="0">
                <a:solidFill>
                  <a:schemeClr val="dk1"/>
                </a:solidFill>
                <a:latin typeface="DM Sans"/>
                <a:sym typeface="DM Sans"/>
              </a:rPr>
              <a:t>Stockage évolutif, durable et sécurisé.</a:t>
            </a:r>
          </a:p>
          <a:p>
            <a:pPr>
              <a:lnSpc>
                <a:spcPct val="115000"/>
              </a:lnSpc>
              <a:buClr>
                <a:schemeClr val="dk1"/>
              </a:buClr>
              <a:buSzPts val="1400"/>
            </a:pPr>
            <a:r>
              <a:rPr lang="fr-FR" sz="1200" dirty="0">
                <a:solidFill>
                  <a:schemeClr val="dk1"/>
                </a:solidFill>
                <a:latin typeface="DM Sans"/>
                <a:sym typeface="DM Sans"/>
              </a:rPr>
              <a:t>Accès depuis n’importe où.</a:t>
            </a:r>
          </a:p>
          <a:p>
            <a:pPr>
              <a:lnSpc>
                <a:spcPct val="115000"/>
              </a:lnSpc>
              <a:buClr>
                <a:schemeClr val="dk1"/>
              </a:buClr>
              <a:buSzPts val="1400"/>
            </a:pPr>
            <a:endParaRPr lang="fr-FR" sz="1200" dirty="0">
              <a:solidFill>
                <a:schemeClr val="dk1"/>
              </a:solidFill>
              <a:latin typeface="DM Sans"/>
              <a:sym typeface="DM Sans"/>
            </a:endParaRPr>
          </a:p>
          <a:p>
            <a:pPr>
              <a:lnSpc>
                <a:spcPct val="115000"/>
              </a:lnSpc>
              <a:buClr>
                <a:schemeClr val="dk1"/>
              </a:buClr>
              <a:buSzPts val="1400"/>
            </a:pPr>
            <a:r>
              <a:rPr lang="fr-FR" sz="1200" b="1" dirty="0">
                <a:solidFill>
                  <a:schemeClr val="dk1"/>
                </a:solidFill>
                <a:latin typeface="DM Sans"/>
                <a:sym typeface="DM Sans"/>
              </a:rPr>
              <a:t>Amazon ECS (</a:t>
            </a:r>
            <a:r>
              <a:rPr lang="fr-FR" sz="1200" b="1" dirty="0" err="1">
                <a:solidFill>
                  <a:schemeClr val="dk1"/>
                </a:solidFill>
                <a:latin typeface="DM Sans"/>
                <a:sym typeface="DM Sans"/>
              </a:rPr>
              <a:t>Elastic</a:t>
            </a:r>
            <a:r>
              <a:rPr lang="fr-FR" sz="1200" b="1" dirty="0">
                <a:solidFill>
                  <a:schemeClr val="dk1"/>
                </a:solidFill>
                <a:latin typeface="DM Sans"/>
                <a:sym typeface="DM Sans"/>
              </a:rPr>
              <a:t> Container Service)</a:t>
            </a:r>
          </a:p>
          <a:p>
            <a:pPr>
              <a:lnSpc>
                <a:spcPct val="115000"/>
              </a:lnSpc>
              <a:buClr>
                <a:schemeClr val="dk1"/>
              </a:buClr>
              <a:buSzPts val="1400"/>
            </a:pPr>
            <a:r>
              <a:rPr lang="fr-FR" sz="1200" dirty="0">
                <a:solidFill>
                  <a:schemeClr val="dk1"/>
                </a:solidFill>
                <a:latin typeface="DM Sans"/>
                <a:sym typeface="DM Sans"/>
              </a:rPr>
              <a:t>Facilite la gestion des conteneurs</a:t>
            </a:r>
          </a:p>
          <a:p>
            <a:pPr>
              <a:lnSpc>
                <a:spcPct val="115000"/>
              </a:lnSpc>
              <a:buClr>
                <a:schemeClr val="dk1"/>
              </a:buClr>
              <a:buSzPts val="1400"/>
            </a:pPr>
            <a:r>
              <a:rPr lang="fr-FR" sz="1200" dirty="0">
                <a:solidFill>
                  <a:schemeClr val="dk1"/>
                </a:solidFill>
                <a:latin typeface="DM Sans"/>
                <a:sym typeface="DM Sans"/>
              </a:rPr>
              <a:t>Auto-</a:t>
            </a:r>
            <a:r>
              <a:rPr lang="fr-FR" sz="1200" dirty="0" err="1">
                <a:solidFill>
                  <a:schemeClr val="dk1"/>
                </a:solidFill>
                <a:latin typeface="DM Sans"/>
                <a:sym typeface="DM Sans"/>
              </a:rPr>
              <a:t>scaling</a:t>
            </a:r>
            <a:r>
              <a:rPr lang="fr-FR" sz="1200" dirty="0">
                <a:solidFill>
                  <a:schemeClr val="dk1"/>
                </a:solidFill>
                <a:latin typeface="DM Sans"/>
                <a:sym typeface="DM Sans"/>
              </a:rPr>
              <a:t> pour répondre aux pics de charge</a:t>
            </a:r>
          </a:p>
          <a:p>
            <a:pPr>
              <a:lnSpc>
                <a:spcPct val="115000"/>
              </a:lnSpc>
              <a:buClr>
                <a:schemeClr val="dk1"/>
              </a:buClr>
              <a:buSzPts val="1400"/>
            </a:pPr>
            <a:r>
              <a:rPr lang="fr-FR" sz="1200" dirty="0">
                <a:solidFill>
                  <a:schemeClr val="dk1"/>
                </a:solidFill>
                <a:latin typeface="DM Sans"/>
                <a:sym typeface="DM Sans"/>
              </a:rPr>
              <a:t>Isolation réseau et gestion des permissions par conteneur.</a:t>
            </a:r>
          </a:p>
          <a:p>
            <a:pPr>
              <a:lnSpc>
                <a:spcPct val="115000"/>
              </a:lnSpc>
              <a:buClr>
                <a:schemeClr val="dk1"/>
              </a:buClr>
              <a:buSzPts val="1400"/>
            </a:pPr>
            <a:endParaRPr lang="fr-FR" sz="1200" dirty="0">
              <a:solidFill>
                <a:schemeClr val="dk1"/>
              </a:solidFill>
              <a:latin typeface="DM Sans"/>
              <a:sym typeface="DM Sans"/>
            </a:endParaRPr>
          </a:p>
          <a:p>
            <a:pPr>
              <a:lnSpc>
                <a:spcPct val="115000"/>
              </a:lnSpc>
              <a:buClr>
                <a:schemeClr val="dk1"/>
              </a:buClr>
              <a:buSzPts val="1400"/>
            </a:pPr>
            <a:endParaRPr lang="fr-FR" sz="1200" dirty="0">
              <a:solidFill>
                <a:schemeClr val="dk1"/>
              </a:solidFill>
              <a:latin typeface="DM Sans"/>
              <a:sym typeface="DM Sans"/>
            </a:endParaRPr>
          </a:p>
          <a:p>
            <a:pPr>
              <a:lnSpc>
                <a:spcPct val="115000"/>
              </a:lnSpc>
              <a:buClr>
                <a:schemeClr val="dk1"/>
              </a:buClr>
              <a:buSzPts val="1400"/>
            </a:pPr>
            <a:r>
              <a:rPr lang="fr-FR" sz="1200" b="1" dirty="0">
                <a:solidFill>
                  <a:schemeClr val="dk1"/>
                </a:solidFill>
                <a:latin typeface="DM Sans"/>
                <a:sym typeface="DM Sans"/>
              </a:rPr>
              <a:t>Amazon RDS :</a:t>
            </a:r>
          </a:p>
          <a:p>
            <a:pPr>
              <a:lnSpc>
                <a:spcPct val="115000"/>
              </a:lnSpc>
              <a:buClr>
                <a:schemeClr val="dk1"/>
              </a:buClr>
              <a:buSzPts val="1400"/>
            </a:pPr>
            <a:r>
              <a:rPr lang="fr-FR" sz="1200" dirty="0">
                <a:solidFill>
                  <a:schemeClr val="dk1"/>
                </a:solidFill>
                <a:latin typeface="DM Sans"/>
                <a:sym typeface="DM Sans"/>
              </a:rPr>
              <a:t>Gestion simplifiée : prend en charge les tâches d'administration courantes telles que les sauvegardes, les mises à jour logicielles et la surveillance.</a:t>
            </a:r>
          </a:p>
          <a:p>
            <a:pPr>
              <a:lnSpc>
                <a:spcPct val="115000"/>
              </a:lnSpc>
              <a:buClr>
                <a:schemeClr val="dk1"/>
              </a:buClr>
              <a:buSzPts val="1400"/>
            </a:pPr>
            <a:r>
              <a:rPr lang="fr-FR" sz="1200" dirty="0">
                <a:solidFill>
                  <a:schemeClr val="dk1"/>
                </a:solidFill>
                <a:latin typeface="DM Sans"/>
                <a:sym typeface="DM Sans"/>
              </a:rPr>
              <a:t>Assure une tolérance aux pannes et une récupération rapide.</a:t>
            </a:r>
          </a:p>
          <a:p>
            <a:pPr>
              <a:lnSpc>
                <a:spcPct val="115000"/>
              </a:lnSpc>
              <a:buClr>
                <a:schemeClr val="dk1"/>
              </a:buClr>
              <a:buSzPts val="1400"/>
            </a:pPr>
            <a:r>
              <a:rPr lang="fr-FR" sz="1200" dirty="0">
                <a:solidFill>
                  <a:schemeClr val="dk1"/>
                </a:solidFill>
                <a:latin typeface="DM Sans"/>
                <a:sym typeface="DM Sans"/>
              </a:rPr>
              <a:t>Ajuste les ressources de votre base de données en fonction des besoins de votre application.</a:t>
            </a:r>
          </a:p>
        </p:txBody>
      </p:sp>
      <p:pic>
        <p:nvPicPr>
          <p:cNvPr id="4" name="Picture 4">
            <a:hlinkClick r:id="rId3"/>
            <a:extLst>
              <a:ext uri="{FF2B5EF4-FFF2-40B4-BE49-F238E27FC236}">
                <a16:creationId xmlns:a16="http://schemas.microsoft.com/office/drawing/2014/main" id="{CC0D4A44-EC72-9011-99F0-54AA79BC71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5410" y="619328"/>
            <a:ext cx="1088735" cy="653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2581537"/>
      </p:ext>
    </p:extLst>
  </p:cSld>
  <p:clrMapOvr>
    <a:masterClrMapping/>
  </p:clrMapOvr>
</p:sld>
</file>

<file path=ppt/theme/theme1.xml><?xml version="1.0" encoding="utf-8"?>
<a:theme xmlns:a="http://schemas.openxmlformats.org/drawingml/2006/main" name="Data Collection and Analysis - Master of Science in Community Health and Prevention Research by Slidesgo">
  <a:themeElements>
    <a:clrScheme name="Simple Light">
      <a:dk1>
        <a:srgbClr val="384655"/>
      </a:dk1>
      <a:lt1>
        <a:srgbClr val="FFFFFF"/>
      </a:lt1>
      <a:dk2>
        <a:srgbClr val="AFC7FF"/>
      </a:dk2>
      <a:lt2>
        <a:srgbClr val="9FCBFD"/>
      </a:lt2>
      <a:accent1>
        <a:srgbClr val="68DAF8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8465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419</TotalTime>
  <Words>562</Words>
  <Application>Microsoft Office PowerPoint</Application>
  <PresentationFormat>Affichage à l'écran (16:9)</PresentationFormat>
  <Paragraphs>92</Paragraphs>
  <Slides>10</Slides>
  <Notes>10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4" baseType="lpstr">
      <vt:lpstr>Outfit</vt:lpstr>
      <vt:lpstr>DM Sans</vt:lpstr>
      <vt:lpstr>Arial</vt:lpstr>
      <vt:lpstr>Data Collection and Analysis - Master of Science in Community Health and Prevention Research by Slidesgo</vt:lpstr>
      <vt:lpstr>Migration des données vers    et déploiement sur </vt:lpstr>
      <vt:lpstr>Introduction</vt:lpstr>
      <vt:lpstr>Table of contents</vt:lpstr>
      <vt:lpstr>Pourquoi MongoDB et Docker ?</vt:lpstr>
      <vt:lpstr>Étape 1 : Migration des données vers MongoDB</vt:lpstr>
      <vt:lpstr>Étape 2 : Conteneurisation avec Docker</vt:lpstr>
      <vt:lpstr>Authentification et rôles utilisateurs</vt:lpstr>
      <vt:lpstr>Déploiement Cloud via </vt:lpstr>
      <vt:lpstr>Déploiement Cloud via 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ryu nakata</dc:creator>
  <cp:lastModifiedBy>ryu nakata</cp:lastModifiedBy>
  <cp:revision>4</cp:revision>
  <dcterms:modified xsi:type="dcterms:W3CDTF">2025-01-24T16:13:12Z</dcterms:modified>
</cp:coreProperties>
</file>