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77" d="100"/>
          <a:sy n="77"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4260" y="-1"/>
            <a:ext cx="7559898" cy="6272011"/>
          </a:xfrm>
          <a:prstGeom prst="rect">
            <a:avLst/>
          </a:prstGeom>
        </p:spPr>
      </p:pic>
    </p:spTree>
    <p:extLst>
      <p:ext uri="{BB962C8B-B14F-4D97-AF65-F5344CB8AC3E}">
        <p14:creationId xmlns:p14="http://schemas.microsoft.com/office/powerpoint/2010/main" val="168096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23448"/>
          </a:xfrm>
        </p:spPr>
        <p:txBody>
          <a:bodyPr/>
          <a:lstStyle/>
          <a:p>
            <a:r>
              <a:rPr lang="en-US" b="1" u="sng" dirty="0"/>
              <a:t>Table of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5007892"/>
              </p:ext>
            </p:extLst>
          </p:nvPr>
        </p:nvGraphicFramePr>
        <p:xfrm>
          <a:off x="1916482" y="2091844"/>
          <a:ext cx="8091814" cy="3908122"/>
        </p:xfrm>
        <a:graphic>
          <a:graphicData uri="http://schemas.openxmlformats.org/drawingml/2006/table">
            <a:tbl>
              <a:tblPr firstRow="1" firstCol="1" bandRow="1">
                <a:tableStyleId>{5C22544A-7EE6-4342-B048-85BDC9FD1C3A}</a:tableStyleId>
              </a:tblPr>
              <a:tblGrid>
                <a:gridCol w="8091814">
                  <a:extLst>
                    <a:ext uri="{9D8B030D-6E8A-4147-A177-3AD203B41FA5}">
                      <a16:colId xmlns:a16="http://schemas.microsoft.com/office/drawing/2014/main" val="2589897597"/>
                    </a:ext>
                  </a:extLst>
                </a:gridCol>
              </a:tblGrid>
              <a:tr h="625300">
                <a:tc>
                  <a:txBody>
                    <a:bodyPr/>
                    <a:lstStyle/>
                    <a:p>
                      <a:pPr marL="0" marR="0" algn="ctr">
                        <a:lnSpc>
                          <a:spcPct val="115000"/>
                        </a:lnSpc>
                        <a:spcBef>
                          <a:spcPts val="0"/>
                        </a:spcBef>
                        <a:spcAft>
                          <a:spcPts val="0"/>
                        </a:spcAft>
                      </a:pPr>
                      <a:r>
                        <a:rPr lang="en-US" sz="1600" kern="1200">
                          <a:effectLst/>
                        </a:rPr>
                        <a:t>Topic</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7450430"/>
                  </a:ext>
                </a:extLst>
              </a:tr>
              <a:tr h="547137">
                <a:tc>
                  <a:txBody>
                    <a:bodyPr/>
                    <a:lstStyle/>
                    <a:p>
                      <a:pPr marL="0" marR="0" algn="ctr">
                        <a:lnSpc>
                          <a:spcPct val="115000"/>
                        </a:lnSpc>
                        <a:spcBef>
                          <a:spcPts val="0"/>
                        </a:spcBef>
                        <a:spcAft>
                          <a:spcPts val="0"/>
                        </a:spcAft>
                      </a:pPr>
                      <a:r>
                        <a:rPr lang="en-US" sz="1400" kern="1200">
                          <a:effectLst/>
                        </a:rPr>
                        <a:t>Introduction section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219271"/>
                  </a:ext>
                </a:extLst>
              </a:tr>
              <a:tr h="547137">
                <a:tc>
                  <a:txBody>
                    <a:bodyPr/>
                    <a:lstStyle/>
                    <a:p>
                      <a:pPr marL="0" marR="0" algn="ctr">
                        <a:lnSpc>
                          <a:spcPct val="115000"/>
                        </a:lnSpc>
                        <a:spcBef>
                          <a:spcPts val="0"/>
                        </a:spcBef>
                        <a:spcAft>
                          <a:spcPts val="0"/>
                        </a:spcAft>
                      </a:pPr>
                      <a:r>
                        <a:rPr lang="en-US" sz="1400" kern="1200">
                          <a:effectLst/>
                        </a:rPr>
                        <a:t>Data section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862428"/>
                  </a:ext>
                </a:extLst>
              </a:tr>
              <a:tr h="547137">
                <a:tc>
                  <a:txBody>
                    <a:bodyPr/>
                    <a:lstStyle/>
                    <a:p>
                      <a:pPr marL="0" marR="0" algn="ctr">
                        <a:lnSpc>
                          <a:spcPct val="115000"/>
                        </a:lnSpc>
                        <a:spcBef>
                          <a:spcPts val="0"/>
                        </a:spcBef>
                        <a:spcAft>
                          <a:spcPts val="0"/>
                        </a:spcAft>
                      </a:pPr>
                      <a:r>
                        <a:rPr lang="en-US" sz="1400" kern="1200">
                          <a:effectLst/>
                        </a:rPr>
                        <a:t>Methodology section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07978"/>
                  </a:ext>
                </a:extLst>
              </a:tr>
              <a:tr h="547137">
                <a:tc>
                  <a:txBody>
                    <a:bodyPr/>
                    <a:lstStyle/>
                    <a:p>
                      <a:pPr marL="0" marR="0" algn="ctr">
                        <a:lnSpc>
                          <a:spcPct val="115000"/>
                        </a:lnSpc>
                        <a:spcBef>
                          <a:spcPts val="0"/>
                        </a:spcBef>
                        <a:spcAft>
                          <a:spcPts val="0"/>
                        </a:spcAft>
                      </a:pPr>
                      <a:r>
                        <a:rPr lang="en-US" sz="1400" kern="1200">
                          <a:effectLst/>
                        </a:rPr>
                        <a:t>Result section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827290"/>
                  </a:ext>
                </a:extLst>
              </a:tr>
              <a:tr h="547137">
                <a:tc>
                  <a:txBody>
                    <a:bodyPr/>
                    <a:lstStyle/>
                    <a:p>
                      <a:pPr marL="0" marR="0" algn="ctr">
                        <a:lnSpc>
                          <a:spcPct val="115000"/>
                        </a:lnSpc>
                        <a:spcBef>
                          <a:spcPts val="0"/>
                        </a:spcBef>
                        <a:spcAft>
                          <a:spcPts val="0"/>
                        </a:spcAft>
                      </a:pPr>
                      <a:r>
                        <a:rPr lang="en-US" sz="1400" kern="1200">
                          <a:effectLst/>
                        </a:rPr>
                        <a:t>Discussion section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387641"/>
                  </a:ext>
                </a:extLst>
              </a:tr>
              <a:tr h="547137">
                <a:tc>
                  <a:txBody>
                    <a:bodyPr/>
                    <a:lstStyle/>
                    <a:p>
                      <a:pPr marL="0" marR="0" algn="ctr">
                        <a:lnSpc>
                          <a:spcPct val="115000"/>
                        </a:lnSpc>
                        <a:spcBef>
                          <a:spcPts val="0"/>
                        </a:spcBef>
                        <a:spcAft>
                          <a:spcPts val="0"/>
                        </a:spcAft>
                      </a:pPr>
                      <a:r>
                        <a:rPr lang="en-US" sz="1400" kern="1200" dirty="0">
                          <a:effectLst/>
                        </a:rPr>
                        <a:t>Conclusion section</a:t>
                      </a:r>
                      <a:endParaRPr lang="en-US" sz="115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804808"/>
                  </a:ext>
                </a:extLst>
              </a:tr>
            </a:tbl>
          </a:graphicData>
        </a:graphic>
      </p:graphicFrame>
    </p:spTree>
    <p:extLst>
      <p:ext uri="{BB962C8B-B14F-4D97-AF65-F5344CB8AC3E}">
        <p14:creationId xmlns:p14="http://schemas.microsoft.com/office/powerpoint/2010/main" val="292660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340286"/>
            <a:ext cx="9603275" cy="4126060"/>
          </a:xfrm>
        </p:spPr>
        <p:txBody>
          <a:bodyPr>
            <a:normAutofit/>
          </a:bodyPr>
          <a:lstStyle/>
          <a:p>
            <a:pPr lvl="0"/>
            <a:r>
              <a:rPr lang="en-US" b="1" dirty="0" smtClean="0"/>
              <a:t>INTRODUCTION</a:t>
            </a:r>
            <a:endParaRPr lang="en-US" dirty="0"/>
          </a:p>
          <a:p>
            <a:r>
              <a:rPr lang="en-US" b="1" dirty="0"/>
              <a:t>Problem background: </a:t>
            </a:r>
            <a:endParaRPr lang="en-US" dirty="0"/>
          </a:p>
          <a:p>
            <a:pPr marL="0" indent="0">
              <a:buNone/>
            </a:pPr>
            <a:r>
              <a:rPr lang="en-US" dirty="0"/>
              <a:t>Abuja is the capital city of Nigeria located in the </a:t>
            </a:r>
            <a:r>
              <a:rPr lang="en-US" dirty="0" err="1"/>
              <a:t>centre</a:t>
            </a:r>
            <a:r>
              <a:rPr lang="en-US" dirty="0"/>
              <a:t> of the country within the Federal Capital Territory (FCT). It is a planned city and was built mainly in the 1980s, replacing the country's most populous city of Lagos as the capital on 12 December 1991. Abuja's geography is defined by </a:t>
            </a:r>
            <a:r>
              <a:rPr lang="en-US" dirty="0" err="1"/>
              <a:t>Aso</a:t>
            </a:r>
            <a:r>
              <a:rPr lang="en-US" dirty="0"/>
              <a:t> Rock, a 400-metre (1,300 </a:t>
            </a:r>
            <a:r>
              <a:rPr lang="en-US" dirty="0" err="1"/>
              <a:t>ft</a:t>
            </a:r>
            <a:r>
              <a:rPr lang="en-US" dirty="0"/>
              <a:t>) monolith left by water erosion. The Presidential Complex, National Assembly, Supreme Court and much of the city extend to the south of the rock. Zuma Rock, a 792-metre (2,598 </a:t>
            </a:r>
            <a:r>
              <a:rPr lang="en-US" dirty="0" err="1"/>
              <a:t>ft</a:t>
            </a:r>
            <a:r>
              <a:rPr lang="en-US" dirty="0"/>
              <a:t>) monolith, lies just north of the city on the expressway to Kaduna.</a:t>
            </a:r>
          </a:p>
          <a:p>
            <a:endParaRPr lang="en-US" dirty="0"/>
          </a:p>
        </p:txBody>
      </p:sp>
    </p:spTree>
    <p:extLst>
      <p:ext uri="{BB962C8B-B14F-4D97-AF65-F5344CB8AC3E}">
        <p14:creationId xmlns:p14="http://schemas.microsoft.com/office/powerpoint/2010/main" val="39297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977030" y="1853754"/>
            <a:ext cx="10847539" cy="3945797"/>
          </a:xfrm>
        </p:spPr>
        <p:txBody>
          <a:bodyPr>
            <a:normAutofit/>
          </a:bodyPr>
          <a:lstStyle/>
          <a:p>
            <a:r>
              <a:rPr lang="en-US" b="1" dirty="0"/>
              <a:t>Data requirements: </a:t>
            </a:r>
            <a:endParaRPr lang="en-US" dirty="0"/>
          </a:p>
          <a:p>
            <a:r>
              <a:rPr lang="en-US" dirty="0"/>
              <a:t>To find a solution to the questions and build a recommender model, we need data and lots of data. Data can answer question which are unimaginable and non-answerable by humans because humans do not have the tendency to analyze such large dataset and produce analytics to find a solutions.</a:t>
            </a:r>
          </a:p>
          <a:p>
            <a:r>
              <a:rPr lang="en-US" dirty="0"/>
              <a:t>Collecting geographical coordinates is not difficult but after googling for more than 2 days, it was not available on open source data websites such as Wikipedia, Nigeria </a:t>
            </a:r>
            <a:r>
              <a:rPr lang="en-US" dirty="0" err="1"/>
              <a:t>gov</a:t>
            </a:r>
            <a:r>
              <a:rPr lang="en-US" dirty="0"/>
              <a:t> website, census report websites etc. So I decided to use Google maps API to fetch latitude and longitude but google API has limited number of calls that I could make with my free account. So it would take around 15 - 20 days to fetch location of all the neighborhoods in Abuja.</a:t>
            </a:r>
          </a:p>
          <a:p>
            <a:endParaRPr lang="en-US" dirty="0"/>
          </a:p>
        </p:txBody>
      </p:sp>
    </p:spTree>
    <p:extLst>
      <p:ext uri="{BB962C8B-B14F-4D97-AF65-F5344CB8AC3E}">
        <p14:creationId xmlns:p14="http://schemas.microsoft.com/office/powerpoint/2010/main" val="53927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br>
              <a:rPr lang="en-US" dirty="0" smtClean="0"/>
            </a:br>
            <a:endParaRPr lang="en-US" dirty="0"/>
          </a:p>
        </p:txBody>
      </p:sp>
      <p:sp>
        <p:nvSpPr>
          <p:cNvPr id="3" name="Content Placeholder 2"/>
          <p:cNvSpPr>
            <a:spLocks noGrp="1"/>
          </p:cNvSpPr>
          <p:nvPr>
            <p:ph idx="1"/>
          </p:nvPr>
        </p:nvSpPr>
        <p:spPr>
          <a:xfrm>
            <a:off x="87683" y="1853754"/>
            <a:ext cx="5999966" cy="3612591"/>
          </a:xfrm>
        </p:spPr>
        <p:txBody>
          <a:bodyPr>
            <a:normAutofit fontScale="85000" lnSpcReduction="10000"/>
          </a:bodyPr>
          <a:lstStyle/>
          <a:p>
            <a:r>
              <a:rPr lang="en-US" b="1" dirty="0"/>
              <a:t>Exploratory analysis:</a:t>
            </a:r>
            <a:endParaRPr lang="en-US" dirty="0"/>
          </a:p>
          <a:p>
            <a:r>
              <a:rPr lang="en-US" dirty="0"/>
              <a:t>Scrapping the data from different sources and then combining it to form a single-ton dataset is a difficult task. To do so, we need to explore the current state of dataset and then list up all the features needed to be fetched.</a:t>
            </a:r>
          </a:p>
          <a:p>
            <a:r>
              <a:rPr lang="en-US" dirty="0"/>
              <a:t>Exploring the dataset is important because it gives you initial insights and may help you to get partial idea of the answers that you are looking to find out from the data.</a:t>
            </a:r>
          </a:p>
          <a:p>
            <a:r>
              <a:rPr lang="en-US" dirty="0"/>
              <a:t>While exploring the dataset, I found out that that </a:t>
            </a:r>
            <a:r>
              <a:rPr lang="en-US" dirty="0" err="1"/>
              <a:t>Nyanya</a:t>
            </a:r>
            <a:r>
              <a:rPr lang="en-US" dirty="0"/>
              <a:t>, </a:t>
            </a:r>
            <a:r>
              <a:rPr lang="en-US" dirty="0" err="1"/>
              <a:t>Bwari</a:t>
            </a:r>
            <a:r>
              <a:rPr lang="en-US" dirty="0"/>
              <a:t>, Gumbo and </a:t>
            </a:r>
            <a:r>
              <a:rPr lang="en-US" dirty="0" err="1"/>
              <a:t>Kwali</a:t>
            </a:r>
            <a:r>
              <a:rPr lang="en-US" dirty="0"/>
              <a:t> had the  most number of venues while </a:t>
            </a:r>
            <a:r>
              <a:rPr lang="en-US" dirty="0" err="1"/>
              <a:t>Gwagwalada</a:t>
            </a:r>
            <a:r>
              <a:rPr lang="en-US" dirty="0"/>
              <a:t> and </a:t>
            </a:r>
            <a:r>
              <a:rPr lang="en-US" dirty="0" err="1"/>
              <a:t>Dafa</a:t>
            </a:r>
            <a:r>
              <a:rPr lang="en-US" dirty="0"/>
              <a:t> had the least.</a:t>
            </a:r>
            <a:endParaRPr lang="en-US" dirty="0"/>
          </a:p>
        </p:txBody>
      </p:sp>
      <p:pic>
        <p:nvPicPr>
          <p:cNvPr id="4" name="Picture 3" descr="C:\Users\DATA ANALYST NAT4\Pictures\Screenshots\Screenshot (58).png"/>
          <p:cNvPicPr/>
          <p:nvPr/>
        </p:nvPicPr>
        <p:blipFill>
          <a:blip r:embed="rId2">
            <a:extLst>
              <a:ext uri="{28A0092B-C50C-407E-A947-70E740481C1C}">
                <a14:useLocalDpi xmlns:a14="http://schemas.microsoft.com/office/drawing/2010/main" val="0"/>
              </a:ext>
            </a:extLst>
          </a:blip>
          <a:srcRect/>
          <a:stretch>
            <a:fillRect/>
          </a:stretch>
        </p:blipFill>
        <p:spPr bwMode="auto">
          <a:xfrm>
            <a:off x="6150279" y="2004165"/>
            <a:ext cx="5574082" cy="3958224"/>
          </a:xfrm>
          <a:prstGeom prst="rect">
            <a:avLst/>
          </a:prstGeom>
          <a:noFill/>
          <a:ln>
            <a:noFill/>
          </a:ln>
        </p:spPr>
      </p:pic>
    </p:spTree>
    <p:extLst>
      <p:ext uri="{BB962C8B-B14F-4D97-AF65-F5344CB8AC3E}">
        <p14:creationId xmlns:p14="http://schemas.microsoft.com/office/powerpoint/2010/main" val="278123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977030" y="2015733"/>
            <a:ext cx="10709753" cy="1479029"/>
          </a:xfrm>
        </p:spPr>
        <p:txBody>
          <a:bodyPr>
            <a:normAutofit fontScale="77500" lnSpcReduction="20000"/>
          </a:bodyPr>
          <a:lstStyle/>
          <a:p>
            <a:r>
              <a:rPr lang="en-US" dirty="0"/>
              <a:t>The result of the recommender system is that it produces a list of top restaurants and the most common venue item that the user can enjoy. During the runtime of the model, a simulation was done by taking ‘</a:t>
            </a:r>
            <a:r>
              <a:rPr lang="en-US" dirty="0" err="1"/>
              <a:t>Nyanya</a:t>
            </a:r>
            <a:r>
              <a:rPr lang="en-US" dirty="0"/>
              <a:t>’ as the neighborhood and then processed through our model so that it could recommend neighborhoods with similar characters as that of ‘</a:t>
            </a:r>
            <a:r>
              <a:rPr lang="en-US" dirty="0" err="1"/>
              <a:t>Nyanya</a:t>
            </a:r>
            <a:r>
              <a:rPr lang="en-US" dirty="0"/>
              <a:t>’.</a:t>
            </a:r>
          </a:p>
          <a:p>
            <a:r>
              <a:rPr lang="en-US" dirty="0"/>
              <a:t>The following image shows the result: </a:t>
            </a:r>
          </a:p>
          <a:p>
            <a:endParaRPr lang="en-US" dirty="0"/>
          </a:p>
        </p:txBody>
      </p:sp>
      <p:pic>
        <p:nvPicPr>
          <p:cNvPr id="4" name="Picture 3" descr="C:\Users\DATA ANALYST NAT4\Pictures\Screenshots\Screenshot (62).png"/>
          <p:cNvPicPr/>
          <p:nvPr/>
        </p:nvPicPr>
        <p:blipFill>
          <a:blip r:embed="rId2">
            <a:extLst>
              <a:ext uri="{28A0092B-C50C-407E-A947-70E740481C1C}">
                <a14:useLocalDpi xmlns:a14="http://schemas.microsoft.com/office/drawing/2010/main" val="0"/>
              </a:ext>
            </a:extLst>
          </a:blip>
          <a:srcRect/>
          <a:stretch>
            <a:fillRect/>
          </a:stretch>
        </p:blipFill>
        <p:spPr bwMode="auto">
          <a:xfrm>
            <a:off x="2254685" y="3181611"/>
            <a:ext cx="7465511" cy="2680570"/>
          </a:xfrm>
          <a:prstGeom prst="rect">
            <a:avLst/>
          </a:prstGeom>
          <a:noFill/>
          <a:ln>
            <a:noFill/>
          </a:ln>
        </p:spPr>
      </p:pic>
    </p:spTree>
    <p:extLst>
      <p:ext uri="{BB962C8B-B14F-4D97-AF65-F5344CB8AC3E}">
        <p14:creationId xmlns:p14="http://schemas.microsoft.com/office/powerpoint/2010/main" val="252660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7890" y="2015732"/>
            <a:ext cx="11837095" cy="1328717"/>
          </a:xfrm>
        </p:spPr>
        <p:txBody>
          <a:bodyPr>
            <a:normAutofit fontScale="85000" lnSpcReduction="20000"/>
          </a:bodyPr>
          <a:lstStyle/>
          <a:p>
            <a:r>
              <a:rPr lang="en-US"/>
              <a:t>Since there was a nonlinear relationship between income and population, it can be concluded that we must always perform inferential approach to find relationship among different set of features. </a:t>
            </a:r>
            <a:r>
              <a:rPr lang="en-US" dirty="0"/>
              <a:t>Also during clustering, similar neighborhoods must be dumped into the right cluster.</a:t>
            </a:r>
          </a:p>
          <a:p>
            <a:r>
              <a:rPr lang="en-US" dirty="0"/>
              <a:t>The following graph shows the clusters:</a:t>
            </a:r>
          </a:p>
          <a:p>
            <a:endParaRPr lang="en-US" dirty="0"/>
          </a:p>
        </p:txBody>
      </p:sp>
      <p:pic>
        <p:nvPicPr>
          <p:cNvPr id="4" name="Picture 3" descr="C:\Users\DATA ANALYST NAT4\Pictures\Screenshots\Screenshot (65).png"/>
          <p:cNvPicPr/>
          <p:nvPr/>
        </p:nvPicPr>
        <p:blipFill>
          <a:blip r:embed="rId2">
            <a:extLst>
              <a:ext uri="{28A0092B-C50C-407E-A947-70E740481C1C}">
                <a14:useLocalDpi xmlns:a14="http://schemas.microsoft.com/office/drawing/2010/main" val="0"/>
              </a:ext>
            </a:extLst>
          </a:blip>
          <a:srcRect/>
          <a:stretch>
            <a:fillRect/>
          </a:stretch>
        </p:blipFill>
        <p:spPr bwMode="auto">
          <a:xfrm>
            <a:off x="4208745" y="2680090"/>
            <a:ext cx="6846109" cy="3470189"/>
          </a:xfrm>
          <a:prstGeom prst="rect">
            <a:avLst/>
          </a:prstGeom>
          <a:noFill/>
          <a:ln>
            <a:noFill/>
          </a:ln>
        </p:spPr>
      </p:pic>
    </p:spTree>
    <p:extLst>
      <p:ext uri="{BB962C8B-B14F-4D97-AF65-F5344CB8AC3E}">
        <p14:creationId xmlns:p14="http://schemas.microsoft.com/office/powerpoint/2010/main" val="99257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451579" y="2015732"/>
            <a:ext cx="9603275" cy="3157517"/>
          </a:xfrm>
        </p:spPr>
        <p:txBody>
          <a:bodyPr/>
          <a:lstStyle/>
          <a:p>
            <a:r>
              <a:rPr lang="en-US" dirty="0"/>
              <a:t>The recommender system is a system that considers factors such as population, income and makes use of Foursquare API to determine nearby venues. It is a powerful data driven model whose efficiency may decrease with more data but accuracy will increase. It will help users to finish their hunger by providing the best recommendation to fulfil all their needs.</a:t>
            </a:r>
          </a:p>
          <a:p>
            <a:endParaRPr lang="en-US" dirty="0"/>
          </a:p>
        </p:txBody>
      </p:sp>
    </p:spTree>
    <p:extLst>
      <p:ext uri="{BB962C8B-B14F-4D97-AF65-F5344CB8AC3E}">
        <p14:creationId xmlns:p14="http://schemas.microsoft.com/office/powerpoint/2010/main" val="6450574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TotalTime>
  <Words>582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Times New Roman</vt:lpstr>
      <vt:lpstr>Tw Cen MT</vt:lpstr>
      <vt:lpstr>Gallery</vt:lpstr>
      <vt:lpstr>PowerPoint Presentation</vt:lpstr>
      <vt:lpstr>Table of contents</vt:lpstr>
      <vt:lpstr>PowerPoint Presentation</vt:lpstr>
      <vt:lpstr>Data</vt:lpstr>
      <vt:lpstr>Methodology </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ANALYST NAT4</dc:creator>
  <cp:lastModifiedBy>DATA ANALYST NAT4</cp:lastModifiedBy>
  <cp:revision>2</cp:revision>
  <dcterms:created xsi:type="dcterms:W3CDTF">2020-04-07T15:51:36Z</dcterms:created>
  <dcterms:modified xsi:type="dcterms:W3CDTF">2020-04-07T16:06:07Z</dcterms:modified>
</cp:coreProperties>
</file>