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58" r:id="rId4"/>
    <p:sldId id="261" r:id="rId5"/>
    <p:sldId id="259" r:id="rId6"/>
    <p:sldId id="260" r:id="rId7"/>
    <p:sldId id="262" r:id="rId8"/>
    <p:sldId id="263" r:id="rId9"/>
    <p:sldId id="264" r:id="rId10"/>
    <p:sldId id="265" r:id="rId11"/>
    <p:sldId id="268" r:id="rId12"/>
    <p:sldId id="266" r:id="rId13"/>
    <p:sldId id="267" r:id="rId14"/>
    <p:sldId id="269" r:id="rId15"/>
    <p:sldId id="270" r:id="rId16"/>
    <p:sldId id="271" r:id="rId17"/>
    <p:sldId id="272" r:id="rId18"/>
    <p:sldId id="280" r:id="rId19"/>
    <p:sldId id="273" r:id="rId20"/>
    <p:sldId id="274" r:id="rId21"/>
    <p:sldId id="275" r:id="rId22"/>
    <p:sldId id="276" r:id="rId23"/>
    <p:sldId id="277" r:id="rId24"/>
    <p:sldId id="278" r:id="rId25"/>
    <p:sldId id="279"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8BB0F74-0157-4149-89F2-7621B8E94C62}">
          <p14:sldIdLst>
            <p14:sldId id="256"/>
            <p14:sldId id="257"/>
            <p14:sldId id="258"/>
            <p14:sldId id="261"/>
            <p14:sldId id="259"/>
            <p14:sldId id="260"/>
            <p14:sldId id="262"/>
            <p14:sldId id="263"/>
            <p14:sldId id="264"/>
            <p14:sldId id="265"/>
            <p14:sldId id="268"/>
            <p14:sldId id="266"/>
            <p14:sldId id="267"/>
            <p14:sldId id="269"/>
            <p14:sldId id="270"/>
            <p14:sldId id="271"/>
            <p14:sldId id="272"/>
            <p14:sldId id="280"/>
            <p14:sldId id="273"/>
            <p14:sldId id="274"/>
            <p14:sldId id="275"/>
            <p14:sldId id="276"/>
            <p14:sldId id="277"/>
            <p14:sldId id="278"/>
            <p14:sldId id="279"/>
            <p14:sldId id="281"/>
            <p14:sldId id="282"/>
            <p14:sldId id="28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102" y="4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C63E1E-9FB2-4497-A150-A1D4E81D0FBC}" type="datetimeFigureOut">
              <a:rPr lang="en-US" smtClean="0"/>
              <a:t>3/6/2021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D19E3B-8492-4A73-89D9-0ADB0A6B2491}" type="slidenum">
              <a:rPr lang="en-US" smtClean="0"/>
              <a:t>‹#›</a:t>
            </a:fld>
            <a:endParaRPr lang="en-US"/>
          </a:p>
        </p:txBody>
      </p:sp>
    </p:spTree>
    <p:extLst>
      <p:ext uri="{BB962C8B-B14F-4D97-AF65-F5344CB8AC3E}">
        <p14:creationId xmlns:p14="http://schemas.microsoft.com/office/powerpoint/2010/main" val="3072820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D19E3B-8492-4A73-89D9-0ADB0A6B2491}" type="slidenum">
              <a:rPr lang="en-US" smtClean="0"/>
              <a:t>27</a:t>
            </a:fld>
            <a:endParaRPr lang="en-US"/>
          </a:p>
        </p:txBody>
      </p:sp>
    </p:spTree>
    <p:extLst>
      <p:ext uri="{BB962C8B-B14F-4D97-AF65-F5344CB8AC3E}">
        <p14:creationId xmlns:p14="http://schemas.microsoft.com/office/powerpoint/2010/main" val="3932191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2BD68F-3C11-43C2-A5D2-CA8D720C21BC}"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BA9AF-7EDF-493A-BA1B-B5C43D0CE605}" type="slidenum">
              <a:rPr lang="en-US" smtClean="0"/>
              <a:t>‹#›</a:t>
            </a:fld>
            <a:endParaRPr lang="en-US"/>
          </a:p>
        </p:txBody>
      </p:sp>
    </p:spTree>
    <p:extLst>
      <p:ext uri="{BB962C8B-B14F-4D97-AF65-F5344CB8AC3E}">
        <p14:creationId xmlns:p14="http://schemas.microsoft.com/office/powerpoint/2010/main" val="2138758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2BD68F-3C11-43C2-A5D2-CA8D720C21BC}"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BA9AF-7EDF-493A-BA1B-B5C43D0CE605}" type="slidenum">
              <a:rPr lang="en-US" smtClean="0"/>
              <a:t>‹#›</a:t>
            </a:fld>
            <a:endParaRPr lang="en-US"/>
          </a:p>
        </p:txBody>
      </p:sp>
    </p:spTree>
    <p:extLst>
      <p:ext uri="{BB962C8B-B14F-4D97-AF65-F5344CB8AC3E}">
        <p14:creationId xmlns:p14="http://schemas.microsoft.com/office/powerpoint/2010/main" val="2399235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2BD68F-3C11-43C2-A5D2-CA8D720C21BC}"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BA9AF-7EDF-493A-BA1B-B5C43D0CE60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05260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2BD68F-3C11-43C2-A5D2-CA8D720C21BC}"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BA9AF-7EDF-493A-BA1B-B5C43D0CE605}" type="slidenum">
              <a:rPr lang="en-US" smtClean="0"/>
              <a:t>‹#›</a:t>
            </a:fld>
            <a:endParaRPr lang="en-US"/>
          </a:p>
        </p:txBody>
      </p:sp>
    </p:spTree>
    <p:extLst>
      <p:ext uri="{BB962C8B-B14F-4D97-AF65-F5344CB8AC3E}">
        <p14:creationId xmlns:p14="http://schemas.microsoft.com/office/powerpoint/2010/main" val="2927760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2BD68F-3C11-43C2-A5D2-CA8D720C21BC}"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BA9AF-7EDF-493A-BA1B-B5C43D0CE60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645162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2BD68F-3C11-43C2-A5D2-CA8D720C21BC}"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BA9AF-7EDF-493A-BA1B-B5C43D0CE605}" type="slidenum">
              <a:rPr lang="en-US" smtClean="0"/>
              <a:t>‹#›</a:t>
            </a:fld>
            <a:endParaRPr lang="en-US"/>
          </a:p>
        </p:txBody>
      </p:sp>
    </p:spTree>
    <p:extLst>
      <p:ext uri="{BB962C8B-B14F-4D97-AF65-F5344CB8AC3E}">
        <p14:creationId xmlns:p14="http://schemas.microsoft.com/office/powerpoint/2010/main" val="3033328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2BD68F-3C11-43C2-A5D2-CA8D720C21BC}"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BA9AF-7EDF-493A-BA1B-B5C43D0CE605}" type="slidenum">
              <a:rPr lang="en-US" smtClean="0"/>
              <a:t>‹#›</a:t>
            </a:fld>
            <a:endParaRPr lang="en-US"/>
          </a:p>
        </p:txBody>
      </p:sp>
    </p:spTree>
    <p:extLst>
      <p:ext uri="{BB962C8B-B14F-4D97-AF65-F5344CB8AC3E}">
        <p14:creationId xmlns:p14="http://schemas.microsoft.com/office/powerpoint/2010/main" val="4968639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2BD68F-3C11-43C2-A5D2-CA8D720C21BC}"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BA9AF-7EDF-493A-BA1B-B5C43D0CE605}" type="slidenum">
              <a:rPr lang="en-US" smtClean="0"/>
              <a:t>‹#›</a:t>
            </a:fld>
            <a:endParaRPr lang="en-US"/>
          </a:p>
        </p:txBody>
      </p:sp>
    </p:spTree>
    <p:extLst>
      <p:ext uri="{BB962C8B-B14F-4D97-AF65-F5344CB8AC3E}">
        <p14:creationId xmlns:p14="http://schemas.microsoft.com/office/powerpoint/2010/main" val="228641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2BD68F-3C11-43C2-A5D2-CA8D720C21BC}"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BA9AF-7EDF-493A-BA1B-B5C43D0CE605}" type="slidenum">
              <a:rPr lang="en-US" smtClean="0"/>
              <a:t>‹#›</a:t>
            </a:fld>
            <a:endParaRPr lang="en-US"/>
          </a:p>
        </p:txBody>
      </p:sp>
    </p:spTree>
    <p:extLst>
      <p:ext uri="{BB962C8B-B14F-4D97-AF65-F5344CB8AC3E}">
        <p14:creationId xmlns:p14="http://schemas.microsoft.com/office/powerpoint/2010/main" val="635545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2BD68F-3C11-43C2-A5D2-CA8D720C21BC}"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BA9AF-7EDF-493A-BA1B-B5C43D0CE605}" type="slidenum">
              <a:rPr lang="en-US" smtClean="0"/>
              <a:t>‹#›</a:t>
            </a:fld>
            <a:endParaRPr lang="en-US"/>
          </a:p>
        </p:txBody>
      </p:sp>
    </p:spTree>
    <p:extLst>
      <p:ext uri="{BB962C8B-B14F-4D97-AF65-F5344CB8AC3E}">
        <p14:creationId xmlns:p14="http://schemas.microsoft.com/office/powerpoint/2010/main" val="3165313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2BD68F-3C11-43C2-A5D2-CA8D720C21BC}" type="datetimeFigureOut">
              <a:rPr lang="en-US" smtClean="0"/>
              <a:t>3/6/2021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BA9AF-7EDF-493A-BA1B-B5C43D0CE605}" type="slidenum">
              <a:rPr lang="en-US" smtClean="0"/>
              <a:t>‹#›</a:t>
            </a:fld>
            <a:endParaRPr lang="en-US"/>
          </a:p>
        </p:txBody>
      </p:sp>
    </p:spTree>
    <p:extLst>
      <p:ext uri="{BB962C8B-B14F-4D97-AF65-F5344CB8AC3E}">
        <p14:creationId xmlns:p14="http://schemas.microsoft.com/office/powerpoint/2010/main" val="871192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2BD68F-3C11-43C2-A5D2-CA8D720C21BC}" type="datetimeFigureOut">
              <a:rPr lang="en-US" smtClean="0"/>
              <a:t>3/6/2021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5BA9AF-7EDF-493A-BA1B-B5C43D0CE605}" type="slidenum">
              <a:rPr lang="en-US" smtClean="0"/>
              <a:t>‹#›</a:t>
            </a:fld>
            <a:endParaRPr lang="en-US"/>
          </a:p>
        </p:txBody>
      </p:sp>
    </p:spTree>
    <p:extLst>
      <p:ext uri="{BB962C8B-B14F-4D97-AF65-F5344CB8AC3E}">
        <p14:creationId xmlns:p14="http://schemas.microsoft.com/office/powerpoint/2010/main" val="2289937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2BD68F-3C11-43C2-A5D2-CA8D720C21BC}" type="datetimeFigureOut">
              <a:rPr lang="en-US" smtClean="0"/>
              <a:t>3/6/2021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5BA9AF-7EDF-493A-BA1B-B5C43D0CE605}" type="slidenum">
              <a:rPr lang="en-US" smtClean="0"/>
              <a:t>‹#›</a:t>
            </a:fld>
            <a:endParaRPr lang="en-US"/>
          </a:p>
        </p:txBody>
      </p:sp>
    </p:spTree>
    <p:extLst>
      <p:ext uri="{BB962C8B-B14F-4D97-AF65-F5344CB8AC3E}">
        <p14:creationId xmlns:p14="http://schemas.microsoft.com/office/powerpoint/2010/main" val="2475316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2BD68F-3C11-43C2-A5D2-CA8D720C21BC}" type="datetimeFigureOut">
              <a:rPr lang="en-US" smtClean="0"/>
              <a:t>3/6/2021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5BA9AF-7EDF-493A-BA1B-B5C43D0CE605}" type="slidenum">
              <a:rPr lang="en-US" smtClean="0"/>
              <a:t>‹#›</a:t>
            </a:fld>
            <a:endParaRPr lang="en-US"/>
          </a:p>
        </p:txBody>
      </p:sp>
    </p:spTree>
    <p:extLst>
      <p:ext uri="{BB962C8B-B14F-4D97-AF65-F5344CB8AC3E}">
        <p14:creationId xmlns:p14="http://schemas.microsoft.com/office/powerpoint/2010/main" val="1352128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2BD68F-3C11-43C2-A5D2-CA8D720C21BC}" type="datetimeFigureOut">
              <a:rPr lang="en-US" smtClean="0"/>
              <a:t>3/6/2021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BA9AF-7EDF-493A-BA1B-B5C43D0CE605}" type="slidenum">
              <a:rPr lang="en-US" smtClean="0"/>
              <a:t>‹#›</a:t>
            </a:fld>
            <a:endParaRPr lang="en-US"/>
          </a:p>
        </p:txBody>
      </p:sp>
    </p:spTree>
    <p:extLst>
      <p:ext uri="{BB962C8B-B14F-4D97-AF65-F5344CB8AC3E}">
        <p14:creationId xmlns:p14="http://schemas.microsoft.com/office/powerpoint/2010/main" val="3349742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2BD68F-3C11-43C2-A5D2-CA8D720C21BC}" type="datetimeFigureOut">
              <a:rPr lang="en-US" smtClean="0"/>
              <a:t>3/6/2021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BA9AF-7EDF-493A-BA1B-B5C43D0CE605}" type="slidenum">
              <a:rPr lang="en-US" smtClean="0"/>
              <a:t>‹#›</a:t>
            </a:fld>
            <a:endParaRPr lang="en-US"/>
          </a:p>
        </p:txBody>
      </p:sp>
    </p:spTree>
    <p:extLst>
      <p:ext uri="{BB962C8B-B14F-4D97-AF65-F5344CB8AC3E}">
        <p14:creationId xmlns:p14="http://schemas.microsoft.com/office/powerpoint/2010/main" val="4288022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22BD68F-3C11-43C2-A5D2-CA8D720C21BC}" type="datetimeFigureOut">
              <a:rPr lang="en-US" smtClean="0"/>
              <a:t>3/6/2021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5BA9AF-7EDF-493A-BA1B-B5C43D0CE605}" type="slidenum">
              <a:rPr lang="en-US" smtClean="0"/>
              <a:t>‹#›</a:t>
            </a:fld>
            <a:endParaRPr lang="en-US"/>
          </a:p>
        </p:txBody>
      </p:sp>
    </p:spTree>
    <p:extLst>
      <p:ext uri="{BB962C8B-B14F-4D97-AF65-F5344CB8AC3E}">
        <p14:creationId xmlns:p14="http://schemas.microsoft.com/office/powerpoint/2010/main" val="41436478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localhost:8888/notebooks/Desktop/ThinkStats2-master/term%20project/Mohammed%20majjaj%20Students%E2%80%99%20Performance%20EDA.ipynb#calculating-the-fraction-of-scores-less-then-50-and-80--for-the-three-group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spscientist/students-performance-in-exam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2DFC1-50E7-4359-BEF9-1E87A62C8A8C}"/>
              </a:ext>
            </a:extLst>
          </p:cNvPr>
          <p:cNvSpPr>
            <a:spLocks noGrp="1"/>
          </p:cNvSpPr>
          <p:nvPr>
            <p:ph type="ctrTitle"/>
          </p:nvPr>
        </p:nvSpPr>
        <p:spPr/>
        <p:txBody>
          <a:bodyPr>
            <a:normAutofit/>
          </a:bodyPr>
          <a:lstStyle/>
          <a:p>
            <a:r>
              <a:rPr lang="en-US" sz="4000" b="1" i="0" dirty="0">
                <a:solidFill>
                  <a:srgbClr val="000000"/>
                </a:solidFill>
                <a:effectLst/>
                <a:latin typeface="Helvetica Neue"/>
              </a:rPr>
              <a:t>Term project:</a:t>
            </a:r>
            <a:br>
              <a:rPr lang="en-US" sz="4000" b="1" i="0" dirty="0">
                <a:solidFill>
                  <a:srgbClr val="000000"/>
                </a:solidFill>
                <a:effectLst/>
                <a:latin typeface="Helvetica Neue"/>
              </a:rPr>
            </a:br>
            <a:r>
              <a:rPr lang="en-US" sz="3600" b="1" i="0" dirty="0">
                <a:solidFill>
                  <a:srgbClr val="000000"/>
                </a:solidFill>
                <a:effectLst/>
                <a:latin typeface="Helvetica Neue"/>
              </a:rPr>
              <a:t>Students’ Performance EDA</a:t>
            </a:r>
            <a:endParaRPr lang="en-US" b="1" i="0" dirty="0">
              <a:solidFill>
                <a:srgbClr val="000000"/>
              </a:solidFill>
              <a:effectLst/>
              <a:latin typeface="Helvetica Neue"/>
            </a:endParaRPr>
          </a:p>
        </p:txBody>
      </p:sp>
      <p:sp>
        <p:nvSpPr>
          <p:cNvPr id="3" name="Subtitle 2">
            <a:extLst>
              <a:ext uri="{FF2B5EF4-FFF2-40B4-BE49-F238E27FC236}">
                <a16:creationId xmlns:a16="http://schemas.microsoft.com/office/drawing/2014/main" id="{FA2F0814-44FD-41BC-BC0B-1956A2786762}"/>
              </a:ext>
            </a:extLst>
          </p:cNvPr>
          <p:cNvSpPr>
            <a:spLocks noGrp="1"/>
          </p:cNvSpPr>
          <p:nvPr>
            <p:ph type="subTitle" idx="1"/>
          </p:nvPr>
        </p:nvSpPr>
        <p:spPr/>
        <p:txBody>
          <a:bodyPr/>
          <a:lstStyle/>
          <a:p>
            <a:r>
              <a:rPr lang="en-US" b="1" i="0" dirty="0">
                <a:solidFill>
                  <a:srgbClr val="000000"/>
                </a:solidFill>
                <a:effectLst/>
                <a:latin typeface="Helvetica Neue"/>
              </a:rPr>
              <a:t>Mohammed majjaj</a:t>
            </a:r>
          </a:p>
          <a:p>
            <a:r>
              <a:rPr lang="en-US" dirty="0"/>
              <a:t>DSC530-T303 Data Exploration and Analysis (2213-1)</a:t>
            </a:r>
          </a:p>
        </p:txBody>
      </p:sp>
    </p:spTree>
    <p:extLst>
      <p:ext uri="{BB962C8B-B14F-4D97-AF65-F5344CB8AC3E}">
        <p14:creationId xmlns:p14="http://schemas.microsoft.com/office/powerpoint/2010/main" val="2126984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80F7C-E373-419C-A14C-433DA2FC91F1}"/>
              </a:ext>
            </a:extLst>
          </p:cNvPr>
          <p:cNvSpPr>
            <a:spLocks noGrp="1"/>
          </p:cNvSpPr>
          <p:nvPr>
            <p:ph type="title"/>
          </p:nvPr>
        </p:nvSpPr>
        <p:spPr/>
        <p:txBody>
          <a:bodyPr/>
          <a:lstStyle/>
          <a:p>
            <a:r>
              <a:rPr lang="en-US" dirty="0"/>
              <a:t>avg score Histogram</a:t>
            </a:r>
            <a:br>
              <a:rPr lang="en-US" b="1" i="0" dirty="0">
                <a:solidFill>
                  <a:srgbClr val="000000"/>
                </a:solidFill>
                <a:effectLst/>
                <a:latin typeface="Helvetica Neue"/>
              </a:rPr>
            </a:br>
            <a:endParaRPr lang="en-US" dirty="0"/>
          </a:p>
        </p:txBody>
      </p:sp>
      <p:sp>
        <p:nvSpPr>
          <p:cNvPr id="3" name="Content Placeholder 2">
            <a:extLst>
              <a:ext uri="{FF2B5EF4-FFF2-40B4-BE49-F238E27FC236}">
                <a16:creationId xmlns:a16="http://schemas.microsoft.com/office/drawing/2014/main" id="{72DDA948-8742-4DF0-9F52-181B7AABAF7F}"/>
              </a:ext>
            </a:extLst>
          </p:cNvPr>
          <p:cNvSpPr>
            <a:spLocks noGrp="1"/>
          </p:cNvSpPr>
          <p:nvPr>
            <p:ph idx="1"/>
          </p:nvPr>
        </p:nvSpPr>
        <p:spPr/>
        <p:txBody>
          <a:bodyPr/>
          <a:lstStyle/>
          <a:p>
            <a:r>
              <a:rPr lang="en-US" dirty="0"/>
              <a:t>code</a:t>
            </a:r>
          </a:p>
        </p:txBody>
      </p:sp>
      <p:sp>
        <p:nvSpPr>
          <p:cNvPr id="5" name="Rectangle 2">
            <a:extLst>
              <a:ext uri="{FF2B5EF4-FFF2-40B4-BE49-F238E27FC236}">
                <a16:creationId xmlns:a16="http://schemas.microsoft.com/office/drawing/2014/main" id="{4EDC2D5F-8DB3-4789-92FD-6D00D02C1458}"/>
              </a:ext>
            </a:extLst>
          </p:cNvPr>
          <p:cNvSpPr>
            <a:spLocks noChangeArrowheads="1"/>
          </p:cNvSpPr>
          <p:nvPr/>
        </p:nvSpPr>
        <p:spPr bwMode="auto">
          <a:xfrm>
            <a:off x="0" y="0"/>
            <a:ext cx="25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B8C9A891-2A0B-4AF2-B015-C1FB98059360}"/>
              </a:ext>
            </a:extLst>
          </p:cNvPr>
          <p:cNvSpPr>
            <a:spLocks noChangeArrowheads="1"/>
          </p:cNvSpPr>
          <p:nvPr/>
        </p:nvSpPr>
        <p:spPr bwMode="auto">
          <a:xfrm>
            <a:off x="925286" y="3075058"/>
            <a:ext cx="355962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sb.distplot</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(df[</a:t>
            </a:r>
            <a:r>
              <a:rPr kumimoji="0" lang="en-US" altLang="en-US" sz="1400" b="0" i="0" u="none" strike="noStrike" cap="none" normalizeH="0" baseline="0" dirty="0">
                <a:ln>
                  <a:noFill/>
                </a:ln>
                <a:solidFill>
                  <a:srgbClr val="BA2121"/>
                </a:solidFill>
                <a:effectLst/>
                <a:latin typeface="inherit"/>
                <a:cs typeface="Courier New" panose="02070309020205020404" pitchFamily="49" charset="0"/>
              </a:rPr>
              <a:t>'avg score'</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kde</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inherit"/>
                <a:cs typeface="Courier New" panose="02070309020205020404" pitchFamily="49" charset="0"/>
              </a:rPr>
              <a:t>False</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bins</a:t>
            </a:r>
            <a:r>
              <a:rPr kumimoji="0" lang="en-US" altLang="en-US" sz="14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008800"/>
                </a:solidFill>
                <a:effectLst/>
                <a:latin typeface="inherit"/>
                <a:cs typeface="Courier New" panose="02070309020205020404" pitchFamily="49" charset="0"/>
              </a:rPr>
              <a:t>50</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plt.show</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endPar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172" name="Picture 4">
            <a:extLst>
              <a:ext uri="{FF2B5EF4-FFF2-40B4-BE49-F238E27FC236}">
                <a16:creationId xmlns:a16="http://schemas.microsoft.com/office/drawing/2014/main" id="{56FDC002-9844-4396-BCDD-90BF170BB8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8571" y="2525486"/>
            <a:ext cx="4169229"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308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D756F-02C7-4ED9-A5C6-1441797E1570}"/>
              </a:ext>
            </a:extLst>
          </p:cNvPr>
          <p:cNvSpPr>
            <a:spLocks noGrp="1"/>
          </p:cNvSpPr>
          <p:nvPr>
            <p:ph type="title"/>
          </p:nvPr>
        </p:nvSpPr>
        <p:spPr>
          <a:xfrm>
            <a:off x="677334" y="609600"/>
            <a:ext cx="8596668" cy="1017181"/>
          </a:xfrm>
        </p:spPr>
        <p:txBody>
          <a:bodyPr>
            <a:normAutofit fontScale="90000"/>
          </a:bodyPr>
          <a:lstStyle/>
          <a:p>
            <a:r>
              <a:rPr lang="en-US" sz="3200" dirty="0"/>
              <a:t>Outliers and characteristics about the variables: Mean, Mode, Spread, and Tails</a:t>
            </a:r>
          </a:p>
        </p:txBody>
      </p:sp>
      <p:sp>
        <p:nvSpPr>
          <p:cNvPr id="4" name="Content Placeholder 2">
            <a:extLst>
              <a:ext uri="{FF2B5EF4-FFF2-40B4-BE49-F238E27FC236}">
                <a16:creationId xmlns:a16="http://schemas.microsoft.com/office/drawing/2014/main" id="{114A9E0B-501F-44E9-80D5-6D96FB8AA2B7}"/>
              </a:ext>
            </a:extLst>
          </p:cNvPr>
          <p:cNvSpPr txBox="1">
            <a:spLocks/>
          </p:cNvSpPr>
          <p:nvPr/>
        </p:nvSpPr>
        <p:spPr>
          <a:xfrm>
            <a:off x="677334" y="1711843"/>
            <a:ext cx="9115252" cy="4749708"/>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l"/>
            <a:endParaRPr lang="en-US" b="1" dirty="0">
              <a:solidFill>
                <a:srgbClr val="000000"/>
              </a:solidFill>
              <a:effectLst/>
            </a:endParaRPr>
          </a:p>
          <a:p>
            <a:pPr algn="l"/>
            <a:r>
              <a:rPr lang="en-US" b="1" dirty="0">
                <a:solidFill>
                  <a:srgbClr val="000000"/>
                </a:solidFill>
                <a:effectLst/>
              </a:rPr>
              <a:t>An outlier </a:t>
            </a:r>
            <a:r>
              <a:rPr lang="en-US" dirty="0">
                <a:solidFill>
                  <a:srgbClr val="000000"/>
                </a:solidFill>
                <a:effectLst/>
              </a:rPr>
              <a:t>is a data point that comes from a distribution different from the bulk of the data. In the real world. in our data we see a consistent few data points where the score is below 25 and away from the bulk of the data around 40 and 90.</a:t>
            </a:r>
          </a:p>
          <a:p>
            <a:pPr algn="l"/>
            <a:r>
              <a:rPr lang="en-US" dirty="0">
                <a:solidFill>
                  <a:srgbClr val="000000"/>
                </a:solidFill>
                <a:effectLst/>
              </a:rPr>
              <a:t>they are legitimate observations that accurately describe the few students that scored low in some subject. it will need more analysis to understand the why and if there is any correlation with other variables in this study.</a:t>
            </a:r>
            <a:endParaRPr lang="en-US" b="0" i="0" dirty="0">
              <a:solidFill>
                <a:srgbClr val="000000"/>
              </a:solidFill>
              <a:effectLst/>
              <a:latin typeface="Helvetica Neue"/>
            </a:endParaRPr>
          </a:p>
          <a:p>
            <a:pPr algn="l"/>
            <a:r>
              <a:rPr lang="en-US" b="1" i="0" dirty="0">
                <a:solidFill>
                  <a:srgbClr val="000000"/>
                </a:solidFill>
                <a:effectLst/>
                <a:latin typeface="Helvetica Neue"/>
              </a:rPr>
              <a:t>Mean:</a:t>
            </a:r>
            <a:br>
              <a:rPr lang="en-US" b="0" i="0" dirty="0">
                <a:solidFill>
                  <a:srgbClr val="000000"/>
                </a:solidFill>
                <a:effectLst/>
                <a:latin typeface="Helvetica Neue"/>
              </a:rPr>
            </a:br>
            <a:r>
              <a:rPr lang="en-US" b="0" i="0" dirty="0">
                <a:solidFill>
                  <a:srgbClr val="000000"/>
                </a:solidFill>
                <a:effectLst/>
                <a:latin typeface="Helvetica Neue"/>
              </a:rPr>
              <a:t>we can see that the average student scored in the sixties point, in this order from highest to lowest. reading score, writhing then math score. we can see that the average student scored higher in avg language score then math score. and the over all avg score is 67.77</a:t>
            </a:r>
          </a:p>
          <a:p>
            <a:pPr algn="l"/>
            <a:r>
              <a:rPr lang="en-US" b="1" i="0" dirty="0">
                <a:solidFill>
                  <a:srgbClr val="000000"/>
                </a:solidFill>
                <a:effectLst/>
                <a:latin typeface="Helvetica Neue"/>
              </a:rPr>
              <a:t>Mode:</a:t>
            </a:r>
            <a:br>
              <a:rPr lang="en-US" b="0" i="0" dirty="0">
                <a:solidFill>
                  <a:srgbClr val="000000"/>
                </a:solidFill>
                <a:effectLst/>
                <a:latin typeface="Helvetica Neue"/>
              </a:rPr>
            </a:br>
            <a:r>
              <a:rPr lang="en-US" b="0" i="0" dirty="0">
                <a:solidFill>
                  <a:srgbClr val="000000"/>
                </a:solidFill>
                <a:effectLst/>
                <a:latin typeface="Helvetica Neue"/>
              </a:rPr>
              <a:t>the most </a:t>
            </a:r>
            <a:r>
              <a:rPr lang="en-US" b="0" i="0" dirty="0" err="1">
                <a:solidFill>
                  <a:srgbClr val="000000"/>
                </a:solidFill>
                <a:effectLst/>
                <a:latin typeface="Helvetica Neue"/>
              </a:rPr>
              <a:t>frequest</a:t>
            </a:r>
            <a:r>
              <a:rPr lang="en-US" b="0" i="0" dirty="0">
                <a:solidFill>
                  <a:srgbClr val="000000"/>
                </a:solidFill>
                <a:effectLst/>
                <a:latin typeface="Helvetica Neue"/>
              </a:rPr>
              <a:t> score in math is 65</a:t>
            </a:r>
            <a:br>
              <a:rPr lang="en-US" b="0" i="0" dirty="0">
                <a:solidFill>
                  <a:srgbClr val="000000"/>
                </a:solidFill>
                <a:effectLst/>
                <a:latin typeface="Helvetica Neue"/>
              </a:rPr>
            </a:br>
            <a:r>
              <a:rPr lang="en-US" b="0" i="0" dirty="0">
                <a:solidFill>
                  <a:srgbClr val="000000"/>
                </a:solidFill>
                <a:effectLst/>
                <a:latin typeface="Helvetica Neue"/>
              </a:rPr>
              <a:t>the most </a:t>
            </a:r>
            <a:r>
              <a:rPr lang="en-US" b="0" i="0" dirty="0" err="1">
                <a:solidFill>
                  <a:srgbClr val="000000"/>
                </a:solidFill>
                <a:effectLst/>
                <a:latin typeface="Helvetica Neue"/>
              </a:rPr>
              <a:t>frequest</a:t>
            </a:r>
            <a:r>
              <a:rPr lang="en-US" b="0" i="0" dirty="0">
                <a:solidFill>
                  <a:srgbClr val="000000"/>
                </a:solidFill>
                <a:effectLst/>
                <a:latin typeface="Helvetica Neue"/>
              </a:rPr>
              <a:t> score in reading is 72</a:t>
            </a:r>
            <a:br>
              <a:rPr lang="en-US" b="0" i="0" dirty="0">
                <a:solidFill>
                  <a:srgbClr val="000000"/>
                </a:solidFill>
                <a:effectLst/>
                <a:latin typeface="Helvetica Neue"/>
              </a:rPr>
            </a:br>
            <a:r>
              <a:rPr lang="en-US" b="0" i="0" dirty="0">
                <a:solidFill>
                  <a:srgbClr val="000000"/>
                </a:solidFill>
                <a:effectLst/>
                <a:latin typeface="Helvetica Neue"/>
              </a:rPr>
              <a:t>the most </a:t>
            </a:r>
            <a:r>
              <a:rPr lang="en-US" b="0" i="0" dirty="0" err="1">
                <a:solidFill>
                  <a:srgbClr val="000000"/>
                </a:solidFill>
                <a:effectLst/>
                <a:latin typeface="Helvetica Neue"/>
              </a:rPr>
              <a:t>frequest</a:t>
            </a:r>
            <a:r>
              <a:rPr lang="en-US" b="0" i="0" dirty="0">
                <a:solidFill>
                  <a:srgbClr val="000000"/>
                </a:solidFill>
                <a:effectLst/>
                <a:latin typeface="Helvetica Neue"/>
              </a:rPr>
              <a:t> score in writing is 74</a:t>
            </a:r>
            <a:br>
              <a:rPr lang="en-US" b="0" i="0" dirty="0">
                <a:solidFill>
                  <a:srgbClr val="000000"/>
                </a:solidFill>
                <a:effectLst/>
                <a:latin typeface="Helvetica Neue"/>
              </a:rPr>
            </a:br>
            <a:r>
              <a:rPr lang="en-US" b="0" i="0" dirty="0">
                <a:solidFill>
                  <a:srgbClr val="000000"/>
                </a:solidFill>
                <a:effectLst/>
                <a:latin typeface="Helvetica Neue"/>
              </a:rPr>
              <a:t>the most </a:t>
            </a:r>
            <a:r>
              <a:rPr lang="en-US" b="0" i="0" dirty="0" err="1">
                <a:solidFill>
                  <a:srgbClr val="000000"/>
                </a:solidFill>
                <a:effectLst/>
                <a:latin typeface="Helvetica Neue"/>
              </a:rPr>
              <a:t>frequest</a:t>
            </a:r>
            <a:r>
              <a:rPr lang="en-US" b="0" i="0" dirty="0">
                <a:solidFill>
                  <a:srgbClr val="000000"/>
                </a:solidFill>
                <a:effectLst/>
                <a:latin typeface="Helvetica Neue"/>
              </a:rPr>
              <a:t> score in avg Language are 67, 73, and 75.5</a:t>
            </a:r>
            <a:br>
              <a:rPr lang="en-US" b="0" i="0" dirty="0">
                <a:solidFill>
                  <a:srgbClr val="000000"/>
                </a:solidFill>
                <a:effectLst/>
                <a:latin typeface="Helvetica Neue"/>
              </a:rPr>
            </a:br>
            <a:r>
              <a:rPr lang="en-US" b="0" i="0" dirty="0">
                <a:solidFill>
                  <a:srgbClr val="000000"/>
                </a:solidFill>
                <a:effectLst/>
                <a:latin typeface="Helvetica Neue"/>
              </a:rPr>
              <a:t>the most </a:t>
            </a:r>
            <a:r>
              <a:rPr lang="en-US" b="0" i="0" dirty="0" err="1">
                <a:solidFill>
                  <a:srgbClr val="000000"/>
                </a:solidFill>
                <a:effectLst/>
                <a:latin typeface="Helvetica Neue"/>
              </a:rPr>
              <a:t>frequest</a:t>
            </a:r>
            <a:r>
              <a:rPr lang="en-US" b="0" i="0" dirty="0">
                <a:solidFill>
                  <a:srgbClr val="000000"/>
                </a:solidFill>
                <a:effectLst/>
                <a:latin typeface="Helvetica Neue"/>
              </a:rPr>
              <a:t> score in over all avg score is 68</a:t>
            </a:r>
          </a:p>
          <a:p>
            <a:pPr algn="l"/>
            <a:r>
              <a:rPr lang="en-US" b="1" i="0" dirty="0">
                <a:solidFill>
                  <a:srgbClr val="000000"/>
                </a:solidFill>
                <a:effectLst/>
                <a:latin typeface="Helvetica Neue"/>
              </a:rPr>
              <a:t>spread:</a:t>
            </a:r>
            <a:br>
              <a:rPr lang="en-US" b="0" i="0" dirty="0">
                <a:solidFill>
                  <a:srgbClr val="000000"/>
                </a:solidFill>
                <a:effectLst/>
                <a:latin typeface="Helvetica Neue"/>
              </a:rPr>
            </a:br>
            <a:r>
              <a:rPr lang="en-US" b="0" i="0" dirty="0">
                <a:solidFill>
                  <a:srgbClr val="000000"/>
                </a:solidFill>
                <a:effectLst/>
                <a:latin typeface="Helvetica Neue"/>
              </a:rPr>
              <a:t>we can see that the spread is very </a:t>
            </a:r>
            <a:r>
              <a:rPr lang="en-US" b="0" i="0" dirty="0" err="1">
                <a:solidFill>
                  <a:srgbClr val="000000"/>
                </a:solidFill>
                <a:effectLst/>
                <a:latin typeface="Helvetica Neue"/>
              </a:rPr>
              <a:t>hight</a:t>
            </a:r>
            <a:r>
              <a:rPr lang="en-US" b="0" i="0" dirty="0">
                <a:solidFill>
                  <a:srgbClr val="000000"/>
                </a:solidFill>
                <a:effectLst/>
                <a:latin typeface="Helvetica Neue"/>
              </a:rPr>
              <a:t> the </a:t>
            </a:r>
            <a:r>
              <a:rPr lang="en-US" b="0" i="0" dirty="0" err="1">
                <a:solidFill>
                  <a:srgbClr val="000000"/>
                </a:solidFill>
                <a:effectLst/>
                <a:latin typeface="Helvetica Neue"/>
              </a:rPr>
              <a:t>diffrence</a:t>
            </a:r>
            <a:r>
              <a:rPr lang="en-US" b="0" i="0" dirty="0">
                <a:solidFill>
                  <a:srgbClr val="000000"/>
                </a:solidFill>
                <a:effectLst/>
                <a:latin typeface="Helvetica Neue"/>
              </a:rPr>
              <a:t> between max and min value for math as an example is 100 point. we can see that across all variables the spread is </a:t>
            </a:r>
            <a:r>
              <a:rPr lang="en-US" b="0" i="0" dirty="0" err="1">
                <a:solidFill>
                  <a:srgbClr val="000000"/>
                </a:solidFill>
                <a:effectLst/>
                <a:latin typeface="Helvetica Neue"/>
              </a:rPr>
              <a:t>hight</a:t>
            </a:r>
            <a:r>
              <a:rPr lang="en-US" b="0" i="0" dirty="0">
                <a:solidFill>
                  <a:srgbClr val="000000"/>
                </a:solidFill>
                <a:effectLst/>
                <a:latin typeface="Helvetica Neue"/>
              </a:rPr>
              <a:t> and the Standard variation confirm this observation.</a:t>
            </a:r>
          </a:p>
          <a:p>
            <a:pPr algn="l"/>
            <a:r>
              <a:rPr lang="en-US" b="1" i="0" dirty="0">
                <a:solidFill>
                  <a:srgbClr val="000000"/>
                </a:solidFill>
                <a:effectLst/>
                <a:latin typeface="Helvetica Neue"/>
              </a:rPr>
              <a:t>histograms shape and tails:</a:t>
            </a:r>
            <a:br>
              <a:rPr lang="en-US" b="0" i="0" dirty="0">
                <a:solidFill>
                  <a:srgbClr val="000000"/>
                </a:solidFill>
                <a:effectLst/>
                <a:latin typeface="Helvetica Neue"/>
              </a:rPr>
            </a:br>
            <a:r>
              <a:rPr lang="en-US" b="0" i="0" dirty="0">
                <a:solidFill>
                  <a:srgbClr val="000000"/>
                </a:solidFill>
                <a:effectLst/>
                <a:latin typeface="Helvetica Neue"/>
              </a:rPr>
              <a:t>all variable's histograms above has a bell-shaped picture, usually presents a normal distribution. with some skewness to the left where large number of occurrences in the upper value cells (right side) and few in the lower value cells (left side).</a:t>
            </a:r>
            <a:endParaRPr lang="en-US" dirty="0"/>
          </a:p>
        </p:txBody>
      </p:sp>
    </p:spTree>
    <p:extLst>
      <p:ext uri="{BB962C8B-B14F-4D97-AF65-F5344CB8AC3E}">
        <p14:creationId xmlns:p14="http://schemas.microsoft.com/office/powerpoint/2010/main" val="3977370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CB9713F-FF39-4085-8509-A38564D1484E}"/>
              </a:ext>
            </a:extLst>
          </p:cNvPr>
          <p:cNvGraphicFramePr>
            <a:graphicFrameLocks noGrp="1"/>
          </p:cNvGraphicFramePr>
          <p:nvPr>
            <p:ph idx="1"/>
            <p:extLst>
              <p:ext uri="{D42A27DB-BD31-4B8C-83A1-F6EECF244321}">
                <p14:modId xmlns:p14="http://schemas.microsoft.com/office/powerpoint/2010/main" val="4115019899"/>
              </p:ext>
            </p:extLst>
          </p:nvPr>
        </p:nvGraphicFramePr>
        <p:xfrm>
          <a:off x="372139" y="2892166"/>
          <a:ext cx="8442252" cy="3585796"/>
        </p:xfrm>
        <a:graphic>
          <a:graphicData uri="http://schemas.openxmlformats.org/drawingml/2006/table">
            <a:tbl>
              <a:tblPr/>
              <a:tblGrid>
                <a:gridCol w="967564">
                  <a:extLst>
                    <a:ext uri="{9D8B030D-6E8A-4147-A177-3AD203B41FA5}">
                      <a16:colId xmlns:a16="http://schemas.microsoft.com/office/drawing/2014/main" val="1827413015"/>
                    </a:ext>
                  </a:extLst>
                </a:gridCol>
                <a:gridCol w="1329069">
                  <a:extLst>
                    <a:ext uri="{9D8B030D-6E8A-4147-A177-3AD203B41FA5}">
                      <a16:colId xmlns:a16="http://schemas.microsoft.com/office/drawing/2014/main" val="1117308723"/>
                    </a:ext>
                  </a:extLst>
                </a:gridCol>
                <a:gridCol w="1446028">
                  <a:extLst>
                    <a:ext uri="{9D8B030D-6E8A-4147-A177-3AD203B41FA5}">
                      <a16:colId xmlns:a16="http://schemas.microsoft.com/office/drawing/2014/main" val="2333002715"/>
                    </a:ext>
                  </a:extLst>
                </a:gridCol>
                <a:gridCol w="1456660">
                  <a:extLst>
                    <a:ext uri="{9D8B030D-6E8A-4147-A177-3AD203B41FA5}">
                      <a16:colId xmlns:a16="http://schemas.microsoft.com/office/drawing/2014/main" val="2067246698"/>
                    </a:ext>
                  </a:extLst>
                </a:gridCol>
                <a:gridCol w="1835889">
                  <a:extLst>
                    <a:ext uri="{9D8B030D-6E8A-4147-A177-3AD203B41FA5}">
                      <a16:colId xmlns:a16="http://schemas.microsoft.com/office/drawing/2014/main" val="3634021001"/>
                    </a:ext>
                  </a:extLst>
                </a:gridCol>
                <a:gridCol w="1407042">
                  <a:extLst>
                    <a:ext uri="{9D8B030D-6E8A-4147-A177-3AD203B41FA5}">
                      <a16:colId xmlns:a16="http://schemas.microsoft.com/office/drawing/2014/main" val="93328134"/>
                    </a:ext>
                  </a:extLst>
                </a:gridCol>
              </a:tblGrid>
              <a:tr h="571395">
                <a:tc>
                  <a:txBody>
                    <a:bodyPr/>
                    <a:lstStyle/>
                    <a:p>
                      <a:pPr algn="r" fontAlgn="ctr"/>
                      <a:endParaRPr lang="en-US" sz="1400" b="1" dirty="0">
                        <a:effectLst/>
                      </a:endParaRPr>
                    </a:p>
                  </a:txBody>
                  <a:tcPr marL="70572" marR="70572" marT="35286" marB="35286" anchor="ctr">
                    <a:lnL>
                      <a:noFill/>
                    </a:lnL>
                    <a:lnR>
                      <a:noFill/>
                    </a:lnR>
                    <a:lnT>
                      <a:noFill/>
                    </a:lnT>
                    <a:lnB>
                      <a:noFill/>
                    </a:lnB>
                  </a:tcPr>
                </a:tc>
                <a:tc>
                  <a:txBody>
                    <a:bodyPr/>
                    <a:lstStyle/>
                    <a:p>
                      <a:pPr algn="r" fontAlgn="ctr"/>
                      <a:r>
                        <a:rPr lang="en-US" sz="1400" b="1">
                          <a:effectLst/>
                        </a:rPr>
                        <a:t>math score</a:t>
                      </a:r>
                    </a:p>
                  </a:txBody>
                  <a:tcPr marL="70572" marR="70572" marT="35286" marB="35286" anchor="ctr">
                    <a:lnL>
                      <a:noFill/>
                    </a:lnL>
                    <a:lnR>
                      <a:noFill/>
                    </a:lnR>
                    <a:lnT>
                      <a:noFill/>
                    </a:lnT>
                    <a:lnB>
                      <a:noFill/>
                    </a:lnB>
                  </a:tcPr>
                </a:tc>
                <a:tc>
                  <a:txBody>
                    <a:bodyPr/>
                    <a:lstStyle/>
                    <a:p>
                      <a:pPr algn="r" fontAlgn="ctr"/>
                      <a:r>
                        <a:rPr lang="en-US" sz="1400" b="1" dirty="0">
                          <a:effectLst/>
                        </a:rPr>
                        <a:t>reading score</a:t>
                      </a:r>
                    </a:p>
                  </a:txBody>
                  <a:tcPr marL="70572" marR="70572" marT="35286" marB="35286" anchor="ctr">
                    <a:lnL>
                      <a:noFill/>
                    </a:lnL>
                    <a:lnR>
                      <a:noFill/>
                    </a:lnR>
                    <a:lnT>
                      <a:noFill/>
                    </a:lnT>
                    <a:lnB>
                      <a:noFill/>
                    </a:lnB>
                  </a:tcPr>
                </a:tc>
                <a:tc>
                  <a:txBody>
                    <a:bodyPr/>
                    <a:lstStyle/>
                    <a:p>
                      <a:pPr algn="r" fontAlgn="ctr"/>
                      <a:r>
                        <a:rPr lang="en-US" sz="1400" b="1">
                          <a:effectLst/>
                        </a:rPr>
                        <a:t>writing score</a:t>
                      </a:r>
                    </a:p>
                  </a:txBody>
                  <a:tcPr marL="70572" marR="70572" marT="35286" marB="35286" anchor="ctr">
                    <a:lnL>
                      <a:noFill/>
                    </a:lnL>
                    <a:lnR>
                      <a:noFill/>
                    </a:lnR>
                    <a:lnT>
                      <a:noFill/>
                    </a:lnT>
                    <a:lnB>
                      <a:noFill/>
                    </a:lnB>
                  </a:tcPr>
                </a:tc>
                <a:tc>
                  <a:txBody>
                    <a:bodyPr/>
                    <a:lstStyle/>
                    <a:p>
                      <a:pPr algn="r" fontAlgn="ctr"/>
                      <a:r>
                        <a:rPr lang="en-US" sz="1400" b="1">
                          <a:effectLst/>
                        </a:rPr>
                        <a:t>avg Language score</a:t>
                      </a:r>
                    </a:p>
                  </a:txBody>
                  <a:tcPr marL="70572" marR="70572" marT="35286" marB="35286" anchor="ctr">
                    <a:lnL>
                      <a:noFill/>
                    </a:lnL>
                    <a:lnR>
                      <a:noFill/>
                    </a:lnR>
                    <a:lnT>
                      <a:noFill/>
                    </a:lnT>
                    <a:lnB>
                      <a:noFill/>
                    </a:lnB>
                  </a:tcPr>
                </a:tc>
                <a:tc>
                  <a:txBody>
                    <a:bodyPr/>
                    <a:lstStyle/>
                    <a:p>
                      <a:pPr algn="r" fontAlgn="ctr"/>
                      <a:r>
                        <a:rPr lang="en-US" sz="1400" b="1">
                          <a:effectLst/>
                        </a:rPr>
                        <a:t>avg score</a:t>
                      </a:r>
                    </a:p>
                  </a:txBody>
                  <a:tcPr marL="70572" marR="70572" marT="35286" marB="35286" anchor="ctr">
                    <a:lnL>
                      <a:noFill/>
                    </a:lnL>
                    <a:lnR>
                      <a:noFill/>
                    </a:lnR>
                    <a:lnT>
                      <a:noFill/>
                    </a:lnT>
                    <a:lnB>
                      <a:noFill/>
                    </a:lnB>
                  </a:tcPr>
                </a:tc>
                <a:extLst>
                  <a:ext uri="{0D108BD9-81ED-4DB2-BD59-A6C34878D82A}">
                    <a16:rowId xmlns:a16="http://schemas.microsoft.com/office/drawing/2014/main" val="3750484301"/>
                  </a:ext>
                </a:extLst>
              </a:tr>
              <a:tr h="228293">
                <a:tc>
                  <a:txBody>
                    <a:bodyPr/>
                    <a:lstStyle/>
                    <a:p>
                      <a:pPr algn="r" fontAlgn="ctr"/>
                      <a:r>
                        <a:rPr lang="en-US" sz="1400" b="1" dirty="0">
                          <a:effectLst/>
                        </a:rPr>
                        <a:t>count</a:t>
                      </a:r>
                    </a:p>
                  </a:txBody>
                  <a:tcPr marL="70572" marR="70572" marT="35286" marB="35286" anchor="ctr">
                    <a:lnL>
                      <a:noFill/>
                    </a:lnL>
                    <a:lnR>
                      <a:noFill/>
                    </a:lnR>
                    <a:lnT>
                      <a:noFill/>
                    </a:lnT>
                    <a:lnB>
                      <a:noFill/>
                    </a:lnB>
                    <a:solidFill>
                      <a:srgbClr val="F5F5F5"/>
                    </a:solidFill>
                  </a:tcPr>
                </a:tc>
                <a:tc>
                  <a:txBody>
                    <a:bodyPr/>
                    <a:lstStyle/>
                    <a:p>
                      <a:pPr algn="r" fontAlgn="ctr"/>
                      <a:r>
                        <a:rPr lang="en-US" sz="1400">
                          <a:effectLst/>
                        </a:rPr>
                        <a:t>1000</a:t>
                      </a:r>
                    </a:p>
                  </a:txBody>
                  <a:tcPr marL="70572" marR="70572" marT="35286" marB="35286" anchor="ctr">
                    <a:lnL>
                      <a:noFill/>
                    </a:lnL>
                    <a:lnR>
                      <a:noFill/>
                    </a:lnR>
                    <a:lnT>
                      <a:noFill/>
                    </a:lnT>
                    <a:lnB>
                      <a:noFill/>
                    </a:lnB>
                    <a:solidFill>
                      <a:srgbClr val="F5F5F5"/>
                    </a:solidFill>
                  </a:tcPr>
                </a:tc>
                <a:tc>
                  <a:txBody>
                    <a:bodyPr/>
                    <a:lstStyle/>
                    <a:p>
                      <a:pPr algn="r" fontAlgn="ctr"/>
                      <a:r>
                        <a:rPr lang="en-US" sz="1400">
                          <a:effectLst/>
                        </a:rPr>
                        <a:t>1000</a:t>
                      </a:r>
                    </a:p>
                  </a:txBody>
                  <a:tcPr marL="70572" marR="70572" marT="35286" marB="35286" anchor="ctr">
                    <a:lnL>
                      <a:noFill/>
                    </a:lnL>
                    <a:lnR>
                      <a:noFill/>
                    </a:lnR>
                    <a:lnT>
                      <a:noFill/>
                    </a:lnT>
                    <a:lnB>
                      <a:noFill/>
                    </a:lnB>
                    <a:solidFill>
                      <a:srgbClr val="F5F5F5"/>
                    </a:solidFill>
                  </a:tcPr>
                </a:tc>
                <a:tc>
                  <a:txBody>
                    <a:bodyPr/>
                    <a:lstStyle/>
                    <a:p>
                      <a:pPr algn="r" fontAlgn="ctr"/>
                      <a:r>
                        <a:rPr lang="en-US" sz="1400">
                          <a:effectLst/>
                        </a:rPr>
                        <a:t>1000</a:t>
                      </a:r>
                    </a:p>
                  </a:txBody>
                  <a:tcPr marL="70572" marR="70572" marT="35286" marB="35286" anchor="ctr">
                    <a:lnL>
                      <a:noFill/>
                    </a:lnL>
                    <a:lnR>
                      <a:noFill/>
                    </a:lnR>
                    <a:lnT>
                      <a:noFill/>
                    </a:lnT>
                    <a:lnB>
                      <a:noFill/>
                    </a:lnB>
                    <a:solidFill>
                      <a:srgbClr val="F5F5F5"/>
                    </a:solidFill>
                  </a:tcPr>
                </a:tc>
                <a:tc>
                  <a:txBody>
                    <a:bodyPr/>
                    <a:lstStyle/>
                    <a:p>
                      <a:pPr algn="r" fontAlgn="ctr"/>
                      <a:r>
                        <a:rPr lang="en-US" sz="1400">
                          <a:effectLst/>
                        </a:rPr>
                        <a:t>1000</a:t>
                      </a:r>
                    </a:p>
                  </a:txBody>
                  <a:tcPr marL="70572" marR="70572" marT="35286" marB="35286" anchor="ctr">
                    <a:lnL>
                      <a:noFill/>
                    </a:lnL>
                    <a:lnR>
                      <a:noFill/>
                    </a:lnR>
                    <a:lnT>
                      <a:noFill/>
                    </a:lnT>
                    <a:lnB>
                      <a:noFill/>
                    </a:lnB>
                    <a:solidFill>
                      <a:srgbClr val="F5F5F5"/>
                    </a:solidFill>
                  </a:tcPr>
                </a:tc>
                <a:tc>
                  <a:txBody>
                    <a:bodyPr/>
                    <a:lstStyle/>
                    <a:p>
                      <a:pPr algn="r" fontAlgn="ctr"/>
                      <a:r>
                        <a:rPr lang="en-US" sz="1400">
                          <a:effectLst/>
                        </a:rPr>
                        <a:t>1000</a:t>
                      </a:r>
                    </a:p>
                  </a:txBody>
                  <a:tcPr marL="70572" marR="70572" marT="35286" marB="35286" anchor="ctr">
                    <a:lnL>
                      <a:noFill/>
                    </a:lnL>
                    <a:lnR>
                      <a:noFill/>
                    </a:lnR>
                    <a:lnT>
                      <a:noFill/>
                    </a:lnT>
                    <a:lnB>
                      <a:noFill/>
                    </a:lnB>
                    <a:solidFill>
                      <a:srgbClr val="F5F5F5"/>
                    </a:solidFill>
                  </a:tcPr>
                </a:tc>
                <a:extLst>
                  <a:ext uri="{0D108BD9-81ED-4DB2-BD59-A6C34878D82A}">
                    <a16:rowId xmlns:a16="http://schemas.microsoft.com/office/drawing/2014/main" val="3372048774"/>
                  </a:ext>
                </a:extLst>
              </a:tr>
              <a:tr h="228293">
                <a:tc>
                  <a:txBody>
                    <a:bodyPr/>
                    <a:lstStyle/>
                    <a:p>
                      <a:pPr algn="r" fontAlgn="ctr"/>
                      <a:r>
                        <a:rPr lang="en-US" sz="1400" b="1" dirty="0">
                          <a:effectLst/>
                        </a:rPr>
                        <a:t>mean</a:t>
                      </a:r>
                    </a:p>
                  </a:txBody>
                  <a:tcPr marL="70572" marR="70572" marT="35286" marB="35286" anchor="ctr">
                    <a:lnL>
                      <a:noFill/>
                    </a:lnL>
                    <a:lnR>
                      <a:noFill/>
                    </a:lnR>
                    <a:lnT>
                      <a:noFill/>
                    </a:lnT>
                    <a:lnB>
                      <a:noFill/>
                    </a:lnB>
                  </a:tcPr>
                </a:tc>
                <a:tc>
                  <a:txBody>
                    <a:bodyPr/>
                    <a:lstStyle/>
                    <a:p>
                      <a:pPr algn="r" fontAlgn="ctr"/>
                      <a:r>
                        <a:rPr lang="en-US" sz="1400">
                          <a:effectLst/>
                        </a:rPr>
                        <a:t>66.089</a:t>
                      </a:r>
                    </a:p>
                  </a:txBody>
                  <a:tcPr marL="70572" marR="70572" marT="35286" marB="35286" anchor="ctr">
                    <a:lnL>
                      <a:noFill/>
                    </a:lnL>
                    <a:lnR>
                      <a:noFill/>
                    </a:lnR>
                    <a:lnT>
                      <a:noFill/>
                    </a:lnT>
                    <a:lnB>
                      <a:noFill/>
                    </a:lnB>
                  </a:tcPr>
                </a:tc>
                <a:tc>
                  <a:txBody>
                    <a:bodyPr/>
                    <a:lstStyle/>
                    <a:p>
                      <a:pPr algn="r" fontAlgn="ctr"/>
                      <a:r>
                        <a:rPr lang="en-US" sz="1400">
                          <a:effectLst/>
                        </a:rPr>
                        <a:t>69.169</a:t>
                      </a:r>
                    </a:p>
                  </a:txBody>
                  <a:tcPr marL="70572" marR="70572" marT="35286" marB="35286" anchor="ctr">
                    <a:lnL>
                      <a:noFill/>
                    </a:lnL>
                    <a:lnR>
                      <a:noFill/>
                    </a:lnR>
                    <a:lnT>
                      <a:noFill/>
                    </a:lnT>
                    <a:lnB>
                      <a:noFill/>
                    </a:lnB>
                  </a:tcPr>
                </a:tc>
                <a:tc>
                  <a:txBody>
                    <a:bodyPr/>
                    <a:lstStyle/>
                    <a:p>
                      <a:pPr algn="r" fontAlgn="ctr"/>
                      <a:r>
                        <a:rPr lang="en-US" sz="1400">
                          <a:effectLst/>
                        </a:rPr>
                        <a:t>68.054</a:t>
                      </a:r>
                    </a:p>
                  </a:txBody>
                  <a:tcPr marL="70572" marR="70572" marT="35286" marB="35286" anchor="ctr">
                    <a:lnL>
                      <a:noFill/>
                    </a:lnL>
                    <a:lnR>
                      <a:noFill/>
                    </a:lnR>
                    <a:lnT>
                      <a:noFill/>
                    </a:lnT>
                    <a:lnB>
                      <a:noFill/>
                    </a:lnB>
                  </a:tcPr>
                </a:tc>
                <a:tc>
                  <a:txBody>
                    <a:bodyPr/>
                    <a:lstStyle/>
                    <a:p>
                      <a:pPr algn="r" fontAlgn="ctr"/>
                      <a:r>
                        <a:rPr lang="en-US" sz="1400">
                          <a:effectLst/>
                        </a:rPr>
                        <a:t>68.6115</a:t>
                      </a:r>
                    </a:p>
                  </a:txBody>
                  <a:tcPr marL="70572" marR="70572" marT="35286" marB="35286" anchor="ctr">
                    <a:lnL>
                      <a:noFill/>
                    </a:lnL>
                    <a:lnR>
                      <a:noFill/>
                    </a:lnR>
                    <a:lnT>
                      <a:noFill/>
                    </a:lnT>
                    <a:lnB>
                      <a:noFill/>
                    </a:lnB>
                  </a:tcPr>
                </a:tc>
                <a:tc>
                  <a:txBody>
                    <a:bodyPr/>
                    <a:lstStyle/>
                    <a:p>
                      <a:pPr algn="r" fontAlgn="ctr"/>
                      <a:r>
                        <a:rPr lang="en-US" sz="1400">
                          <a:effectLst/>
                        </a:rPr>
                        <a:t>67.7706</a:t>
                      </a:r>
                    </a:p>
                  </a:txBody>
                  <a:tcPr marL="70572" marR="70572" marT="35286" marB="35286" anchor="ctr">
                    <a:lnL>
                      <a:noFill/>
                    </a:lnL>
                    <a:lnR>
                      <a:noFill/>
                    </a:lnR>
                    <a:lnT>
                      <a:noFill/>
                    </a:lnT>
                    <a:lnB>
                      <a:noFill/>
                    </a:lnB>
                  </a:tcPr>
                </a:tc>
                <a:extLst>
                  <a:ext uri="{0D108BD9-81ED-4DB2-BD59-A6C34878D82A}">
                    <a16:rowId xmlns:a16="http://schemas.microsoft.com/office/drawing/2014/main" val="3259937013"/>
                  </a:ext>
                </a:extLst>
              </a:tr>
              <a:tr h="228293">
                <a:tc>
                  <a:txBody>
                    <a:bodyPr/>
                    <a:lstStyle/>
                    <a:p>
                      <a:pPr algn="r" fontAlgn="ctr"/>
                      <a:r>
                        <a:rPr lang="en-US" sz="1400" b="1" dirty="0">
                          <a:effectLst/>
                        </a:rPr>
                        <a:t>std</a:t>
                      </a:r>
                    </a:p>
                  </a:txBody>
                  <a:tcPr marL="70572" marR="70572" marT="35286" marB="35286" anchor="ctr">
                    <a:lnL>
                      <a:noFill/>
                    </a:lnL>
                    <a:lnR>
                      <a:noFill/>
                    </a:lnR>
                    <a:lnT>
                      <a:noFill/>
                    </a:lnT>
                    <a:lnB>
                      <a:noFill/>
                    </a:lnB>
                    <a:solidFill>
                      <a:srgbClr val="F5F5F5"/>
                    </a:solidFill>
                  </a:tcPr>
                </a:tc>
                <a:tc>
                  <a:txBody>
                    <a:bodyPr/>
                    <a:lstStyle/>
                    <a:p>
                      <a:pPr algn="r" fontAlgn="ctr"/>
                      <a:r>
                        <a:rPr lang="en-US" sz="1400">
                          <a:effectLst/>
                        </a:rPr>
                        <a:t>15.1631</a:t>
                      </a:r>
                    </a:p>
                  </a:txBody>
                  <a:tcPr marL="70572" marR="70572" marT="35286" marB="35286" anchor="ctr">
                    <a:lnL>
                      <a:noFill/>
                    </a:lnL>
                    <a:lnR>
                      <a:noFill/>
                    </a:lnR>
                    <a:lnT>
                      <a:noFill/>
                    </a:lnT>
                    <a:lnB>
                      <a:noFill/>
                    </a:lnB>
                    <a:solidFill>
                      <a:srgbClr val="F5F5F5"/>
                    </a:solidFill>
                  </a:tcPr>
                </a:tc>
                <a:tc>
                  <a:txBody>
                    <a:bodyPr/>
                    <a:lstStyle/>
                    <a:p>
                      <a:pPr algn="r" fontAlgn="ctr"/>
                      <a:r>
                        <a:rPr lang="en-US" sz="1400">
                          <a:effectLst/>
                        </a:rPr>
                        <a:t>14.6002</a:t>
                      </a:r>
                    </a:p>
                  </a:txBody>
                  <a:tcPr marL="70572" marR="70572" marT="35286" marB="35286" anchor="ctr">
                    <a:lnL>
                      <a:noFill/>
                    </a:lnL>
                    <a:lnR>
                      <a:noFill/>
                    </a:lnR>
                    <a:lnT>
                      <a:noFill/>
                    </a:lnT>
                    <a:lnB>
                      <a:noFill/>
                    </a:lnB>
                    <a:solidFill>
                      <a:srgbClr val="F5F5F5"/>
                    </a:solidFill>
                  </a:tcPr>
                </a:tc>
                <a:tc>
                  <a:txBody>
                    <a:bodyPr/>
                    <a:lstStyle/>
                    <a:p>
                      <a:pPr algn="r" fontAlgn="ctr"/>
                      <a:r>
                        <a:rPr lang="en-US" sz="1400">
                          <a:effectLst/>
                        </a:rPr>
                        <a:t>15.1957</a:t>
                      </a:r>
                    </a:p>
                  </a:txBody>
                  <a:tcPr marL="70572" marR="70572" marT="35286" marB="35286" anchor="ctr">
                    <a:lnL>
                      <a:noFill/>
                    </a:lnL>
                    <a:lnR>
                      <a:noFill/>
                    </a:lnR>
                    <a:lnT>
                      <a:noFill/>
                    </a:lnT>
                    <a:lnB>
                      <a:noFill/>
                    </a:lnB>
                    <a:solidFill>
                      <a:srgbClr val="F5F5F5"/>
                    </a:solidFill>
                  </a:tcPr>
                </a:tc>
                <a:tc>
                  <a:txBody>
                    <a:bodyPr/>
                    <a:lstStyle/>
                    <a:p>
                      <a:pPr algn="r" fontAlgn="ctr"/>
                      <a:r>
                        <a:rPr lang="en-US" sz="1400">
                          <a:effectLst/>
                        </a:rPr>
                        <a:t>14.7279</a:t>
                      </a:r>
                    </a:p>
                  </a:txBody>
                  <a:tcPr marL="70572" marR="70572" marT="35286" marB="35286" anchor="ctr">
                    <a:lnL>
                      <a:noFill/>
                    </a:lnL>
                    <a:lnR>
                      <a:noFill/>
                    </a:lnR>
                    <a:lnT>
                      <a:noFill/>
                    </a:lnT>
                    <a:lnB>
                      <a:noFill/>
                    </a:lnB>
                    <a:solidFill>
                      <a:srgbClr val="F5F5F5"/>
                    </a:solidFill>
                  </a:tcPr>
                </a:tc>
                <a:tc>
                  <a:txBody>
                    <a:bodyPr/>
                    <a:lstStyle/>
                    <a:p>
                      <a:pPr algn="r" fontAlgn="ctr"/>
                      <a:r>
                        <a:rPr lang="en-US" sz="1400">
                          <a:effectLst/>
                        </a:rPr>
                        <a:t>14.2573</a:t>
                      </a:r>
                    </a:p>
                  </a:txBody>
                  <a:tcPr marL="70572" marR="70572" marT="35286" marB="35286" anchor="ctr">
                    <a:lnL>
                      <a:noFill/>
                    </a:lnL>
                    <a:lnR>
                      <a:noFill/>
                    </a:lnR>
                    <a:lnT>
                      <a:noFill/>
                    </a:lnT>
                    <a:lnB>
                      <a:noFill/>
                    </a:lnB>
                    <a:solidFill>
                      <a:srgbClr val="F5F5F5"/>
                    </a:solidFill>
                  </a:tcPr>
                </a:tc>
                <a:extLst>
                  <a:ext uri="{0D108BD9-81ED-4DB2-BD59-A6C34878D82A}">
                    <a16:rowId xmlns:a16="http://schemas.microsoft.com/office/drawing/2014/main" val="2375420847"/>
                  </a:ext>
                </a:extLst>
              </a:tr>
              <a:tr h="228293">
                <a:tc>
                  <a:txBody>
                    <a:bodyPr/>
                    <a:lstStyle/>
                    <a:p>
                      <a:pPr algn="r" fontAlgn="ctr"/>
                      <a:r>
                        <a:rPr lang="en-US" sz="1400" b="1" dirty="0">
                          <a:effectLst/>
                        </a:rPr>
                        <a:t>min</a:t>
                      </a:r>
                    </a:p>
                  </a:txBody>
                  <a:tcPr marL="70572" marR="70572" marT="35286" marB="35286" anchor="ctr">
                    <a:lnL>
                      <a:noFill/>
                    </a:lnL>
                    <a:lnR>
                      <a:noFill/>
                    </a:lnR>
                    <a:lnT>
                      <a:noFill/>
                    </a:lnT>
                    <a:lnB>
                      <a:noFill/>
                    </a:lnB>
                  </a:tcPr>
                </a:tc>
                <a:tc>
                  <a:txBody>
                    <a:bodyPr/>
                    <a:lstStyle/>
                    <a:p>
                      <a:pPr algn="r" fontAlgn="ctr"/>
                      <a:r>
                        <a:rPr lang="en-US" sz="1400" dirty="0">
                          <a:effectLst/>
                        </a:rPr>
                        <a:t>0</a:t>
                      </a:r>
                    </a:p>
                  </a:txBody>
                  <a:tcPr marL="70572" marR="70572" marT="35286" marB="35286" anchor="ctr">
                    <a:lnL>
                      <a:noFill/>
                    </a:lnL>
                    <a:lnR>
                      <a:noFill/>
                    </a:lnR>
                    <a:lnT>
                      <a:noFill/>
                    </a:lnT>
                    <a:lnB>
                      <a:noFill/>
                    </a:lnB>
                  </a:tcPr>
                </a:tc>
                <a:tc>
                  <a:txBody>
                    <a:bodyPr/>
                    <a:lstStyle/>
                    <a:p>
                      <a:pPr algn="r" fontAlgn="ctr"/>
                      <a:r>
                        <a:rPr lang="en-US" sz="1400">
                          <a:effectLst/>
                        </a:rPr>
                        <a:t>17</a:t>
                      </a:r>
                    </a:p>
                  </a:txBody>
                  <a:tcPr marL="70572" marR="70572" marT="35286" marB="35286" anchor="ctr">
                    <a:lnL>
                      <a:noFill/>
                    </a:lnL>
                    <a:lnR>
                      <a:noFill/>
                    </a:lnR>
                    <a:lnT>
                      <a:noFill/>
                    </a:lnT>
                    <a:lnB>
                      <a:noFill/>
                    </a:lnB>
                  </a:tcPr>
                </a:tc>
                <a:tc>
                  <a:txBody>
                    <a:bodyPr/>
                    <a:lstStyle/>
                    <a:p>
                      <a:pPr algn="r" fontAlgn="ctr"/>
                      <a:r>
                        <a:rPr lang="en-US" sz="1400">
                          <a:effectLst/>
                        </a:rPr>
                        <a:t>10</a:t>
                      </a:r>
                    </a:p>
                  </a:txBody>
                  <a:tcPr marL="70572" marR="70572" marT="35286" marB="35286" anchor="ctr">
                    <a:lnL>
                      <a:noFill/>
                    </a:lnL>
                    <a:lnR>
                      <a:noFill/>
                    </a:lnR>
                    <a:lnT>
                      <a:noFill/>
                    </a:lnT>
                    <a:lnB>
                      <a:noFill/>
                    </a:lnB>
                  </a:tcPr>
                </a:tc>
                <a:tc>
                  <a:txBody>
                    <a:bodyPr/>
                    <a:lstStyle/>
                    <a:p>
                      <a:pPr algn="r" fontAlgn="ctr"/>
                      <a:r>
                        <a:rPr lang="en-US" sz="1400">
                          <a:effectLst/>
                        </a:rPr>
                        <a:t>13.5</a:t>
                      </a:r>
                    </a:p>
                  </a:txBody>
                  <a:tcPr marL="70572" marR="70572" marT="35286" marB="35286" anchor="ctr">
                    <a:lnL>
                      <a:noFill/>
                    </a:lnL>
                    <a:lnR>
                      <a:noFill/>
                    </a:lnR>
                    <a:lnT>
                      <a:noFill/>
                    </a:lnT>
                    <a:lnB>
                      <a:noFill/>
                    </a:lnB>
                  </a:tcPr>
                </a:tc>
                <a:tc>
                  <a:txBody>
                    <a:bodyPr/>
                    <a:lstStyle/>
                    <a:p>
                      <a:pPr algn="r" fontAlgn="ctr"/>
                      <a:r>
                        <a:rPr lang="en-US" sz="1400">
                          <a:effectLst/>
                        </a:rPr>
                        <a:t>9</a:t>
                      </a:r>
                    </a:p>
                  </a:txBody>
                  <a:tcPr marL="70572" marR="70572" marT="35286" marB="35286" anchor="ctr">
                    <a:lnL>
                      <a:noFill/>
                    </a:lnL>
                    <a:lnR>
                      <a:noFill/>
                    </a:lnR>
                    <a:lnT>
                      <a:noFill/>
                    </a:lnT>
                    <a:lnB>
                      <a:noFill/>
                    </a:lnB>
                  </a:tcPr>
                </a:tc>
                <a:extLst>
                  <a:ext uri="{0D108BD9-81ED-4DB2-BD59-A6C34878D82A}">
                    <a16:rowId xmlns:a16="http://schemas.microsoft.com/office/drawing/2014/main" val="1495618012"/>
                  </a:ext>
                </a:extLst>
              </a:tr>
              <a:tr h="228293">
                <a:tc>
                  <a:txBody>
                    <a:bodyPr/>
                    <a:lstStyle/>
                    <a:p>
                      <a:pPr algn="r" fontAlgn="ctr"/>
                      <a:r>
                        <a:rPr lang="en-US" sz="1400" b="1">
                          <a:effectLst/>
                        </a:rPr>
                        <a:t>25%</a:t>
                      </a:r>
                    </a:p>
                  </a:txBody>
                  <a:tcPr marL="70572" marR="70572" marT="35286" marB="35286" anchor="ctr">
                    <a:lnL>
                      <a:noFill/>
                    </a:lnL>
                    <a:lnR>
                      <a:noFill/>
                    </a:lnR>
                    <a:lnT>
                      <a:noFill/>
                    </a:lnT>
                    <a:lnB>
                      <a:noFill/>
                    </a:lnB>
                    <a:solidFill>
                      <a:srgbClr val="F5F5F5"/>
                    </a:solidFill>
                  </a:tcPr>
                </a:tc>
                <a:tc>
                  <a:txBody>
                    <a:bodyPr/>
                    <a:lstStyle/>
                    <a:p>
                      <a:pPr algn="r" fontAlgn="ctr"/>
                      <a:r>
                        <a:rPr lang="en-US" sz="1400">
                          <a:effectLst/>
                        </a:rPr>
                        <a:t>57</a:t>
                      </a:r>
                    </a:p>
                  </a:txBody>
                  <a:tcPr marL="70572" marR="70572" marT="35286" marB="35286" anchor="ctr">
                    <a:lnL>
                      <a:noFill/>
                    </a:lnL>
                    <a:lnR>
                      <a:noFill/>
                    </a:lnR>
                    <a:lnT>
                      <a:noFill/>
                    </a:lnT>
                    <a:lnB>
                      <a:noFill/>
                    </a:lnB>
                    <a:solidFill>
                      <a:srgbClr val="F5F5F5"/>
                    </a:solidFill>
                  </a:tcPr>
                </a:tc>
                <a:tc>
                  <a:txBody>
                    <a:bodyPr/>
                    <a:lstStyle/>
                    <a:p>
                      <a:pPr algn="r" fontAlgn="ctr"/>
                      <a:r>
                        <a:rPr lang="en-US" sz="1400">
                          <a:effectLst/>
                        </a:rPr>
                        <a:t>59</a:t>
                      </a:r>
                    </a:p>
                  </a:txBody>
                  <a:tcPr marL="70572" marR="70572" marT="35286" marB="35286" anchor="ctr">
                    <a:lnL>
                      <a:noFill/>
                    </a:lnL>
                    <a:lnR>
                      <a:noFill/>
                    </a:lnR>
                    <a:lnT>
                      <a:noFill/>
                    </a:lnT>
                    <a:lnB>
                      <a:noFill/>
                    </a:lnB>
                    <a:solidFill>
                      <a:srgbClr val="F5F5F5"/>
                    </a:solidFill>
                  </a:tcPr>
                </a:tc>
                <a:tc>
                  <a:txBody>
                    <a:bodyPr/>
                    <a:lstStyle/>
                    <a:p>
                      <a:pPr algn="r" fontAlgn="ctr"/>
                      <a:r>
                        <a:rPr lang="en-US" sz="1400">
                          <a:effectLst/>
                        </a:rPr>
                        <a:t>57.75</a:t>
                      </a:r>
                    </a:p>
                  </a:txBody>
                  <a:tcPr marL="70572" marR="70572" marT="35286" marB="35286" anchor="ctr">
                    <a:lnL>
                      <a:noFill/>
                    </a:lnL>
                    <a:lnR>
                      <a:noFill/>
                    </a:lnR>
                    <a:lnT>
                      <a:noFill/>
                    </a:lnT>
                    <a:lnB>
                      <a:noFill/>
                    </a:lnB>
                    <a:solidFill>
                      <a:srgbClr val="F5F5F5"/>
                    </a:solidFill>
                  </a:tcPr>
                </a:tc>
                <a:tc>
                  <a:txBody>
                    <a:bodyPr/>
                    <a:lstStyle/>
                    <a:p>
                      <a:pPr algn="r" fontAlgn="ctr"/>
                      <a:r>
                        <a:rPr lang="en-US" sz="1400">
                          <a:effectLst/>
                        </a:rPr>
                        <a:t>58.5</a:t>
                      </a:r>
                    </a:p>
                  </a:txBody>
                  <a:tcPr marL="70572" marR="70572" marT="35286" marB="35286" anchor="ctr">
                    <a:lnL>
                      <a:noFill/>
                    </a:lnL>
                    <a:lnR>
                      <a:noFill/>
                    </a:lnR>
                    <a:lnT>
                      <a:noFill/>
                    </a:lnT>
                    <a:lnB>
                      <a:noFill/>
                    </a:lnB>
                    <a:solidFill>
                      <a:srgbClr val="F5F5F5"/>
                    </a:solidFill>
                  </a:tcPr>
                </a:tc>
                <a:tc>
                  <a:txBody>
                    <a:bodyPr/>
                    <a:lstStyle/>
                    <a:p>
                      <a:pPr algn="r" fontAlgn="ctr"/>
                      <a:r>
                        <a:rPr lang="en-US" sz="1400">
                          <a:effectLst/>
                        </a:rPr>
                        <a:t>58.33</a:t>
                      </a:r>
                    </a:p>
                  </a:txBody>
                  <a:tcPr marL="70572" marR="70572" marT="35286" marB="35286" anchor="ctr">
                    <a:lnL>
                      <a:noFill/>
                    </a:lnL>
                    <a:lnR>
                      <a:noFill/>
                    </a:lnR>
                    <a:lnT>
                      <a:noFill/>
                    </a:lnT>
                    <a:lnB>
                      <a:noFill/>
                    </a:lnB>
                    <a:solidFill>
                      <a:srgbClr val="F5F5F5"/>
                    </a:solidFill>
                  </a:tcPr>
                </a:tc>
                <a:extLst>
                  <a:ext uri="{0D108BD9-81ED-4DB2-BD59-A6C34878D82A}">
                    <a16:rowId xmlns:a16="http://schemas.microsoft.com/office/drawing/2014/main" val="3335114093"/>
                  </a:ext>
                </a:extLst>
              </a:tr>
              <a:tr h="228293">
                <a:tc>
                  <a:txBody>
                    <a:bodyPr/>
                    <a:lstStyle/>
                    <a:p>
                      <a:pPr algn="r" fontAlgn="ctr"/>
                      <a:r>
                        <a:rPr lang="en-US" sz="1400" b="1">
                          <a:effectLst/>
                        </a:rPr>
                        <a:t>50%</a:t>
                      </a:r>
                    </a:p>
                  </a:txBody>
                  <a:tcPr marL="70572" marR="70572" marT="35286" marB="35286" anchor="ctr">
                    <a:lnL>
                      <a:noFill/>
                    </a:lnL>
                    <a:lnR>
                      <a:noFill/>
                    </a:lnR>
                    <a:lnT>
                      <a:noFill/>
                    </a:lnT>
                    <a:lnB>
                      <a:noFill/>
                    </a:lnB>
                  </a:tcPr>
                </a:tc>
                <a:tc>
                  <a:txBody>
                    <a:bodyPr/>
                    <a:lstStyle/>
                    <a:p>
                      <a:pPr algn="r" fontAlgn="ctr"/>
                      <a:r>
                        <a:rPr lang="en-US" sz="1400">
                          <a:effectLst/>
                        </a:rPr>
                        <a:t>66</a:t>
                      </a:r>
                    </a:p>
                  </a:txBody>
                  <a:tcPr marL="70572" marR="70572" marT="35286" marB="35286" anchor="ctr">
                    <a:lnL>
                      <a:noFill/>
                    </a:lnL>
                    <a:lnR>
                      <a:noFill/>
                    </a:lnR>
                    <a:lnT>
                      <a:noFill/>
                    </a:lnT>
                    <a:lnB>
                      <a:noFill/>
                    </a:lnB>
                  </a:tcPr>
                </a:tc>
                <a:tc>
                  <a:txBody>
                    <a:bodyPr/>
                    <a:lstStyle/>
                    <a:p>
                      <a:pPr algn="r" fontAlgn="ctr"/>
                      <a:r>
                        <a:rPr lang="en-US" sz="1400">
                          <a:effectLst/>
                        </a:rPr>
                        <a:t>70</a:t>
                      </a:r>
                    </a:p>
                  </a:txBody>
                  <a:tcPr marL="70572" marR="70572" marT="35286" marB="35286" anchor="ctr">
                    <a:lnL>
                      <a:noFill/>
                    </a:lnL>
                    <a:lnR>
                      <a:noFill/>
                    </a:lnR>
                    <a:lnT>
                      <a:noFill/>
                    </a:lnT>
                    <a:lnB>
                      <a:noFill/>
                    </a:lnB>
                  </a:tcPr>
                </a:tc>
                <a:tc>
                  <a:txBody>
                    <a:bodyPr/>
                    <a:lstStyle/>
                    <a:p>
                      <a:pPr algn="r" fontAlgn="ctr"/>
                      <a:r>
                        <a:rPr lang="en-US" sz="1400">
                          <a:effectLst/>
                        </a:rPr>
                        <a:t>69</a:t>
                      </a:r>
                    </a:p>
                  </a:txBody>
                  <a:tcPr marL="70572" marR="70572" marT="35286" marB="35286" anchor="ctr">
                    <a:lnL>
                      <a:noFill/>
                    </a:lnL>
                    <a:lnR>
                      <a:noFill/>
                    </a:lnR>
                    <a:lnT>
                      <a:noFill/>
                    </a:lnT>
                    <a:lnB>
                      <a:noFill/>
                    </a:lnB>
                  </a:tcPr>
                </a:tc>
                <a:tc>
                  <a:txBody>
                    <a:bodyPr/>
                    <a:lstStyle/>
                    <a:p>
                      <a:pPr algn="r" fontAlgn="ctr"/>
                      <a:r>
                        <a:rPr lang="en-US" sz="1400">
                          <a:effectLst/>
                        </a:rPr>
                        <a:t>69.5</a:t>
                      </a:r>
                    </a:p>
                  </a:txBody>
                  <a:tcPr marL="70572" marR="70572" marT="35286" marB="35286" anchor="ctr">
                    <a:lnL>
                      <a:noFill/>
                    </a:lnL>
                    <a:lnR>
                      <a:noFill/>
                    </a:lnR>
                    <a:lnT>
                      <a:noFill/>
                    </a:lnT>
                    <a:lnB>
                      <a:noFill/>
                    </a:lnB>
                  </a:tcPr>
                </a:tc>
                <a:tc>
                  <a:txBody>
                    <a:bodyPr/>
                    <a:lstStyle/>
                    <a:p>
                      <a:pPr algn="r" fontAlgn="ctr"/>
                      <a:r>
                        <a:rPr lang="en-US" sz="1400">
                          <a:effectLst/>
                        </a:rPr>
                        <a:t>68.33</a:t>
                      </a:r>
                    </a:p>
                  </a:txBody>
                  <a:tcPr marL="70572" marR="70572" marT="35286" marB="35286" anchor="ctr">
                    <a:lnL>
                      <a:noFill/>
                    </a:lnL>
                    <a:lnR>
                      <a:noFill/>
                    </a:lnR>
                    <a:lnT>
                      <a:noFill/>
                    </a:lnT>
                    <a:lnB>
                      <a:noFill/>
                    </a:lnB>
                  </a:tcPr>
                </a:tc>
                <a:extLst>
                  <a:ext uri="{0D108BD9-81ED-4DB2-BD59-A6C34878D82A}">
                    <a16:rowId xmlns:a16="http://schemas.microsoft.com/office/drawing/2014/main" val="3259038990"/>
                  </a:ext>
                </a:extLst>
              </a:tr>
              <a:tr h="228293">
                <a:tc>
                  <a:txBody>
                    <a:bodyPr/>
                    <a:lstStyle/>
                    <a:p>
                      <a:pPr algn="r" fontAlgn="ctr"/>
                      <a:r>
                        <a:rPr lang="en-US" sz="1400" b="1">
                          <a:effectLst/>
                        </a:rPr>
                        <a:t>75%</a:t>
                      </a:r>
                    </a:p>
                  </a:txBody>
                  <a:tcPr marL="70572" marR="70572" marT="35286" marB="35286" anchor="ctr">
                    <a:lnL>
                      <a:noFill/>
                    </a:lnL>
                    <a:lnR>
                      <a:noFill/>
                    </a:lnR>
                    <a:lnT>
                      <a:noFill/>
                    </a:lnT>
                    <a:lnB>
                      <a:noFill/>
                    </a:lnB>
                    <a:solidFill>
                      <a:srgbClr val="F5F5F5"/>
                    </a:solidFill>
                  </a:tcPr>
                </a:tc>
                <a:tc>
                  <a:txBody>
                    <a:bodyPr/>
                    <a:lstStyle/>
                    <a:p>
                      <a:pPr algn="r" fontAlgn="ctr"/>
                      <a:r>
                        <a:rPr lang="en-US" sz="1400">
                          <a:effectLst/>
                        </a:rPr>
                        <a:t>77</a:t>
                      </a:r>
                    </a:p>
                  </a:txBody>
                  <a:tcPr marL="70572" marR="70572" marT="35286" marB="35286" anchor="ctr">
                    <a:lnL>
                      <a:noFill/>
                    </a:lnL>
                    <a:lnR>
                      <a:noFill/>
                    </a:lnR>
                    <a:lnT>
                      <a:noFill/>
                    </a:lnT>
                    <a:lnB>
                      <a:noFill/>
                    </a:lnB>
                    <a:solidFill>
                      <a:srgbClr val="F5F5F5"/>
                    </a:solidFill>
                  </a:tcPr>
                </a:tc>
                <a:tc>
                  <a:txBody>
                    <a:bodyPr/>
                    <a:lstStyle/>
                    <a:p>
                      <a:pPr algn="r" fontAlgn="ctr"/>
                      <a:r>
                        <a:rPr lang="en-US" sz="1400">
                          <a:effectLst/>
                        </a:rPr>
                        <a:t>79</a:t>
                      </a:r>
                    </a:p>
                  </a:txBody>
                  <a:tcPr marL="70572" marR="70572" marT="35286" marB="35286" anchor="ctr">
                    <a:lnL>
                      <a:noFill/>
                    </a:lnL>
                    <a:lnR>
                      <a:noFill/>
                    </a:lnR>
                    <a:lnT>
                      <a:noFill/>
                    </a:lnT>
                    <a:lnB>
                      <a:noFill/>
                    </a:lnB>
                    <a:solidFill>
                      <a:srgbClr val="F5F5F5"/>
                    </a:solidFill>
                  </a:tcPr>
                </a:tc>
                <a:tc>
                  <a:txBody>
                    <a:bodyPr/>
                    <a:lstStyle/>
                    <a:p>
                      <a:pPr algn="r" fontAlgn="ctr"/>
                      <a:r>
                        <a:rPr lang="en-US" sz="1400">
                          <a:effectLst/>
                        </a:rPr>
                        <a:t>79</a:t>
                      </a:r>
                    </a:p>
                  </a:txBody>
                  <a:tcPr marL="70572" marR="70572" marT="35286" marB="35286" anchor="ctr">
                    <a:lnL>
                      <a:noFill/>
                    </a:lnL>
                    <a:lnR>
                      <a:noFill/>
                    </a:lnR>
                    <a:lnT>
                      <a:noFill/>
                    </a:lnT>
                    <a:lnB>
                      <a:noFill/>
                    </a:lnB>
                    <a:solidFill>
                      <a:srgbClr val="F5F5F5"/>
                    </a:solidFill>
                  </a:tcPr>
                </a:tc>
                <a:tc>
                  <a:txBody>
                    <a:bodyPr/>
                    <a:lstStyle/>
                    <a:p>
                      <a:pPr algn="r" fontAlgn="ctr"/>
                      <a:r>
                        <a:rPr lang="en-US" sz="1400">
                          <a:effectLst/>
                        </a:rPr>
                        <a:t>79</a:t>
                      </a:r>
                    </a:p>
                  </a:txBody>
                  <a:tcPr marL="70572" marR="70572" marT="35286" marB="35286" anchor="ctr">
                    <a:lnL>
                      <a:noFill/>
                    </a:lnL>
                    <a:lnR>
                      <a:noFill/>
                    </a:lnR>
                    <a:lnT>
                      <a:noFill/>
                    </a:lnT>
                    <a:lnB>
                      <a:noFill/>
                    </a:lnB>
                    <a:solidFill>
                      <a:srgbClr val="F5F5F5"/>
                    </a:solidFill>
                  </a:tcPr>
                </a:tc>
                <a:tc>
                  <a:txBody>
                    <a:bodyPr/>
                    <a:lstStyle/>
                    <a:p>
                      <a:pPr algn="r" fontAlgn="ctr"/>
                      <a:r>
                        <a:rPr lang="en-US" sz="1400">
                          <a:effectLst/>
                        </a:rPr>
                        <a:t>77.67</a:t>
                      </a:r>
                    </a:p>
                  </a:txBody>
                  <a:tcPr marL="70572" marR="70572" marT="35286" marB="35286" anchor="ctr">
                    <a:lnL>
                      <a:noFill/>
                    </a:lnL>
                    <a:lnR>
                      <a:noFill/>
                    </a:lnR>
                    <a:lnT>
                      <a:noFill/>
                    </a:lnT>
                    <a:lnB>
                      <a:noFill/>
                    </a:lnB>
                    <a:solidFill>
                      <a:srgbClr val="F5F5F5"/>
                    </a:solidFill>
                  </a:tcPr>
                </a:tc>
                <a:extLst>
                  <a:ext uri="{0D108BD9-81ED-4DB2-BD59-A6C34878D82A}">
                    <a16:rowId xmlns:a16="http://schemas.microsoft.com/office/drawing/2014/main" val="526158593"/>
                  </a:ext>
                </a:extLst>
              </a:tr>
              <a:tr h="228293">
                <a:tc>
                  <a:txBody>
                    <a:bodyPr/>
                    <a:lstStyle/>
                    <a:p>
                      <a:pPr algn="r" fontAlgn="ctr"/>
                      <a:r>
                        <a:rPr lang="en-US" sz="1400" b="1">
                          <a:effectLst/>
                        </a:rPr>
                        <a:t>max</a:t>
                      </a:r>
                    </a:p>
                  </a:txBody>
                  <a:tcPr marL="70572" marR="70572" marT="35286" marB="35286" anchor="ctr">
                    <a:lnL>
                      <a:noFill/>
                    </a:lnL>
                    <a:lnR>
                      <a:noFill/>
                    </a:lnR>
                    <a:lnT>
                      <a:noFill/>
                    </a:lnT>
                    <a:lnB>
                      <a:noFill/>
                    </a:lnB>
                  </a:tcPr>
                </a:tc>
                <a:tc>
                  <a:txBody>
                    <a:bodyPr/>
                    <a:lstStyle/>
                    <a:p>
                      <a:pPr algn="r" fontAlgn="ctr"/>
                      <a:r>
                        <a:rPr lang="en-US" sz="1400">
                          <a:effectLst/>
                        </a:rPr>
                        <a:t>100</a:t>
                      </a:r>
                    </a:p>
                  </a:txBody>
                  <a:tcPr marL="70572" marR="70572" marT="35286" marB="35286" anchor="ctr">
                    <a:lnL>
                      <a:noFill/>
                    </a:lnL>
                    <a:lnR>
                      <a:noFill/>
                    </a:lnR>
                    <a:lnT>
                      <a:noFill/>
                    </a:lnT>
                    <a:lnB>
                      <a:noFill/>
                    </a:lnB>
                  </a:tcPr>
                </a:tc>
                <a:tc>
                  <a:txBody>
                    <a:bodyPr/>
                    <a:lstStyle/>
                    <a:p>
                      <a:pPr algn="r" fontAlgn="ctr"/>
                      <a:r>
                        <a:rPr lang="en-US" sz="1400">
                          <a:effectLst/>
                        </a:rPr>
                        <a:t>100</a:t>
                      </a:r>
                    </a:p>
                  </a:txBody>
                  <a:tcPr marL="70572" marR="70572" marT="35286" marB="35286" anchor="ctr">
                    <a:lnL>
                      <a:noFill/>
                    </a:lnL>
                    <a:lnR>
                      <a:noFill/>
                    </a:lnR>
                    <a:lnT>
                      <a:noFill/>
                    </a:lnT>
                    <a:lnB>
                      <a:noFill/>
                    </a:lnB>
                  </a:tcPr>
                </a:tc>
                <a:tc>
                  <a:txBody>
                    <a:bodyPr/>
                    <a:lstStyle/>
                    <a:p>
                      <a:pPr algn="r" fontAlgn="ctr"/>
                      <a:r>
                        <a:rPr lang="en-US" sz="1400">
                          <a:effectLst/>
                        </a:rPr>
                        <a:t>100</a:t>
                      </a:r>
                    </a:p>
                  </a:txBody>
                  <a:tcPr marL="70572" marR="70572" marT="35286" marB="35286" anchor="ctr">
                    <a:lnL>
                      <a:noFill/>
                    </a:lnL>
                    <a:lnR>
                      <a:noFill/>
                    </a:lnR>
                    <a:lnT>
                      <a:noFill/>
                    </a:lnT>
                    <a:lnB>
                      <a:noFill/>
                    </a:lnB>
                  </a:tcPr>
                </a:tc>
                <a:tc>
                  <a:txBody>
                    <a:bodyPr/>
                    <a:lstStyle/>
                    <a:p>
                      <a:pPr algn="r" fontAlgn="ctr"/>
                      <a:r>
                        <a:rPr lang="en-US" sz="1400">
                          <a:effectLst/>
                        </a:rPr>
                        <a:t>100</a:t>
                      </a:r>
                    </a:p>
                  </a:txBody>
                  <a:tcPr marL="70572" marR="70572" marT="35286" marB="35286" anchor="ctr">
                    <a:lnL>
                      <a:noFill/>
                    </a:lnL>
                    <a:lnR>
                      <a:noFill/>
                    </a:lnR>
                    <a:lnT>
                      <a:noFill/>
                    </a:lnT>
                    <a:lnB>
                      <a:noFill/>
                    </a:lnB>
                  </a:tcPr>
                </a:tc>
                <a:tc>
                  <a:txBody>
                    <a:bodyPr/>
                    <a:lstStyle/>
                    <a:p>
                      <a:pPr algn="r" fontAlgn="ctr"/>
                      <a:r>
                        <a:rPr lang="en-US" sz="1400">
                          <a:effectLst/>
                        </a:rPr>
                        <a:t>100</a:t>
                      </a:r>
                    </a:p>
                  </a:txBody>
                  <a:tcPr marL="70572" marR="70572" marT="35286" marB="35286" anchor="ctr">
                    <a:lnL>
                      <a:noFill/>
                    </a:lnL>
                    <a:lnR>
                      <a:noFill/>
                    </a:lnR>
                    <a:lnT>
                      <a:noFill/>
                    </a:lnT>
                    <a:lnB>
                      <a:noFill/>
                    </a:lnB>
                  </a:tcPr>
                </a:tc>
                <a:extLst>
                  <a:ext uri="{0D108BD9-81ED-4DB2-BD59-A6C34878D82A}">
                    <a16:rowId xmlns:a16="http://schemas.microsoft.com/office/drawing/2014/main" val="3157291024"/>
                  </a:ext>
                </a:extLst>
              </a:tr>
              <a:tr h="742945">
                <a:tc>
                  <a:txBody>
                    <a:bodyPr/>
                    <a:lstStyle/>
                    <a:p>
                      <a:pPr algn="r" fontAlgn="ctr"/>
                      <a:r>
                        <a:rPr lang="en-US" sz="1400" b="1">
                          <a:effectLst/>
                        </a:rPr>
                        <a:t>mode</a:t>
                      </a:r>
                    </a:p>
                  </a:txBody>
                  <a:tcPr marL="70572" marR="70572" marT="35286" marB="35286" anchor="ctr">
                    <a:lnL>
                      <a:noFill/>
                    </a:lnL>
                    <a:lnR>
                      <a:noFill/>
                    </a:lnR>
                    <a:lnT>
                      <a:noFill/>
                    </a:lnT>
                    <a:lnB>
                      <a:noFill/>
                    </a:lnB>
                    <a:solidFill>
                      <a:srgbClr val="F5F5F5"/>
                    </a:solidFill>
                  </a:tcPr>
                </a:tc>
                <a:tc>
                  <a:txBody>
                    <a:bodyPr/>
                    <a:lstStyle/>
                    <a:p>
                      <a:pPr algn="r" fontAlgn="ctr"/>
                      <a:r>
                        <a:rPr lang="en-US" sz="1400" dirty="0">
                          <a:effectLst/>
                        </a:rPr>
                        <a:t>0 65</a:t>
                      </a:r>
                    </a:p>
                  </a:txBody>
                  <a:tcPr marL="70572" marR="70572" marT="35286" marB="35286" anchor="ctr">
                    <a:lnL>
                      <a:noFill/>
                    </a:lnL>
                    <a:lnR>
                      <a:noFill/>
                    </a:lnR>
                    <a:lnT>
                      <a:noFill/>
                    </a:lnT>
                    <a:lnB>
                      <a:noFill/>
                    </a:lnB>
                    <a:solidFill>
                      <a:srgbClr val="F5F5F5"/>
                    </a:solidFill>
                  </a:tcPr>
                </a:tc>
                <a:tc>
                  <a:txBody>
                    <a:bodyPr/>
                    <a:lstStyle/>
                    <a:p>
                      <a:pPr algn="r" fontAlgn="ctr"/>
                      <a:r>
                        <a:rPr lang="en-US" sz="1400" dirty="0">
                          <a:effectLst/>
                        </a:rPr>
                        <a:t>0 72</a:t>
                      </a:r>
                    </a:p>
                  </a:txBody>
                  <a:tcPr marL="70572" marR="70572" marT="35286" marB="35286" anchor="ctr">
                    <a:lnL>
                      <a:noFill/>
                    </a:lnL>
                    <a:lnR>
                      <a:noFill/>
                    </a:lnR>
                    <a:lnT>
                      <a:noFill/>
                    </a:lnT>
                    <a:lnB>
                      <a:noFill/>
                    </a:lnB>
                    <a:solidFill>
                      <a:srgbClr val="F5F5F5"/>
                    </a:solidFill>
                  </a:tcPr>
                </a:tc>
                <a:tc>
                  <a:txBody>
                    <a:bodyPr/>
                    <a:lstStyle/>
                    <a:p>
                      <a:pPr algn="r" fontAlgn="ctr"/>
                      <a:r>
                        <a:rPr lang="en-US" sz="1400" dirty="0">
                          <a:effectLst/>
                        </a:rPr>
                        <a:t>0 74</a:t>
                      </a:r>
                    </a:p>
                  </a:txBody>
                  <a:tcPr marL="70572" marR="70572" marT="35286" marB="35286" anchor="ctr">
                    <a:lnL>
                      <a:noFill/>
                    </a:lnL>
                    <a:lnR>
                      <a:noFill/>
                    </a:lnR>
                    <a:lnT>
                      <a:noFill/>
                    </a:lnT>
                    <a:lnB>
                      <a:noFill/>
                    </a:lnB>
                    <a:solidFill>
                      <a:srgbClr val="F5F5F5"/>
                    </a:solidFill>
                  </a:tcPr>
                </a:tc>
                <a:tc>
                  <a:txBody>
                    <a:bodyPr/>
                    <a:lstStyle/>
                    <a:p>
                      <a:pPr algn="r" fontAlgn="ctr"/>
                      <a:r>
                        <a:rPr lang="en-US" sz="1400" dirty="0">
                          <a:effectLst/>
                        </a:rPr>
                        <a:t>0 67.0 1 73.0 2 75.5</a:t>
                      </a:r>
                    </a:p>
                  </a:txBody>
                  <a:tcPr marL="70572" marR="70572" marT="35286" marB="35286" anchor="ctr">
                    <a:lnL>
                      <a:noFill/>
                    </a:lnL>
                    <a:lnR>
                      <a:noFill/>
                    </a:lnR>
                    <a:lnT>
                      <a:noFill/>
                    </a:lnT>
                    <a:lnB>
                      <a:noFill/>
                    </a:lnB>
                    <a:solidFill>
                      <a:srgbClr val="F5F5F5"/>
                    </a:solidFill>
                  </a:tcPr>
                </a:tc>
                <a:tc>
                  <a:txBody>
                    <a:bodyPr/>
                    <a:lstStyle/>
                    <a:p>
                      <a:pPr algn="r" fontAlgn="ctr"/>
                      <a:r>
                        <a:rPr lang="en-US" sz="1400" dirty="0">
                          <a:effectLst/>
                        </a:rPr>
                        <a:t>0 68.0</a:t>
                      </a:r>
                    </a:p>
                  </a:txBody>
                  <a:tcPr marL="70572" marR="70572" marT="35286" marB="35286" anchor="ctr">
                    <a:lnL>
                      <a:noFill/>
                    </a:lnL>
                    <a:lnR>
                      <a:noFill/>
                    </a:lnR>
                    <a:lnT>
                      <a:noFill/>
                    </a:lnT>
                    <a:lnB>
                      <a:noFill/>
                    </a:lnB>
                    <a:solidFill>
                      <a:srgbClr val="F5F5F5"/>
                    </a:solidFill>
                  </a:tcPr>
                </a:tc>
                <a:extLst>
                  <a:ext uri="{0D108BD9-81ED-4DB2-BD59-A6C34878D82A}">
                    <a16:rowId xmlns:a16="http://schemas.microsoft.com/office/drawing/2014/main" val="1142147773"/>
                  </a:ext>
                </a:extLst>
              </a:tr>
            </a:tbl>
          </a:graphicData>
        </a:graphic>
      </p:graphicFrame>
      <p:sp>
        <p:nvSpPr>
          <p:cNvPr id="7" name="Rectangle 3">
            <a:extLst>
              <a:ext uri="{FF2B5EF4-FFF2-40B4-BE49-F238E27FC236}">
                <a16:creationId xmlns:a16="http://schemas.microsoft.com/office/drawing/2014/main" id="{85BF7504-084C-48D8-8D1B-EA1C9AC0807E}"/>
              </a:ext>
            </a:extLst>
          </p:cNvPr>
          <p:cNvSpPr>
            <a:spLocks noChangeArrowheads="1"/>
          </p:cNvSpPr>
          <p:nvPr/>
        </p:nvSpPr>
        <p:spPr bwMode="auto">
          <a:xfrm>
            <a:off x="677334" y="1225688"/>
            <a:ext cx="8764378"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describe </a:t>
            </a:r>
            <a:r>
              <a:rPr kumimoji="0" lang="en-US" altLang="en-US" sz="10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 df[[</a:t>
            </a:r>
            <a:r>
              <a:rPr kumimoji="0" lang="en-US" altLang="en-US" sz="1000" b="0" i="0" u="none" strike="noStrike" cap="none" normalizeH="0" baseline="0" dirty="0">
                <a:ln>
                  <a:noFill/>
                </a:ln>
                <a:solidFill>
                  <a:srgbClr val="BA2121"/>
                </a:solidFill>
                <a:effectLst/>
                <a:latin typeface="inherit"/>
                <a:cs typeface="Courier New" panose="02070309020205020404" pitchFamily="49" charset="0"/>
              </a:rPr>
              <a:t>'math </a:t>
            </a:r>
            <a:r>
              <a:rPr kumimoji="0" lang="en-US" altLang="en-US" sz="1000" b="0" i="0" u="none" strike="noStrike" cap="none" normalizeH="0" baseline="0" dirty="0" err="1">
                <a:ln>
                  <a:noFill/>
                </a:ln>
                <a:solidFill>
                  <a:srgbClr val="BA2121"/>
                </a:solidFill>
                <a:effectLst/>
                <a:latin typeface="inherit"/>
                <a:cs typeface="Courier New" panose="02070309020205020404" pitchFamily="49" charset="0"/>
              </a:rPr>
              <a:t>score'</a:t>
            </a:r>
            <a:r>
              <a:rPr kumimoji="0" lang="en-US" altLang="en-US" sz="1000" b="0" i="0" u="none" strike="noStrike" cap="none" normalizeH="0" baseline="0" dirty="0" err="1">
                <a:ln>
                  <a:noFill/>
                </a:ln>
                <a:solidFill>
                  <a:srgbClr val="000000"/>
                </a:solidFill>
                <a:effectLst/>
                <a:latin typeface="inherit"/>
                <a:cs typeface="Courier New" panose="02070309020205020404" pitchFamily="49" charset="0"/>
              </a:rPr>
              <a:t>,</a:t>
            </a:r>
            <a:r>
              <a:rPr kumimoji="0" lang="en-US" altLang="en-US" sz="1000" b="0" i="0" u="none" strike="noStrike" cap="none" normalizeH="0" baseline="0" dirty="0" err="1">
                <a:ln>
                  <a:noFill/>
                </a:ln>
                <a:solidFill>
                  <a:srgbClr val="BA2121"/>
                </a:solidFill>
                <a:effectLst/>
                <a:latin typeface="inherit"/>
                <a:cs typeface="Courier New" panose="02070309020205020404" pitchFamily="49" charset="0"/>
              </a:rPr>
              <a:t>'reading</a:t>
            </a:r>
            <a:r>
              <a:rPr kumimoji="0" lang="en-US" altLang="en-US" sz="1000" b="0" i="0" u="none" strike="noStrike" cap="none" normalizeH="0" baseline="0" dirty="0">
                <a:ln>
                  <a:noFill/>
                </a:ln>
                <a:solidFill>
                  <a:srgbClr val="BA2121"/>
                </a:solidFill>
                <a:effectLst/>
                <a:latin typeface="inherit"/>
                <a:cs typeface="Courier New" panose="02070309020205020404" pitchFamily="49" charset="0"/>
              </a:rPr>
              <a:t> </a:t>
            </a:r>
            <a:r>
              <a:rPr kumimoji="0" lang="en-US" altLang="en-US" sz="1000" b="0" i="0" u="none" strike="noStrike" cap="none" normalizeH="0" baseline="0" dirty="0" err="1">
                <a:ln>
                  <a:noFill/>
                </a:ln>
                <a:solidFill>
                  <a:srgbClr val="BA2121"/>
                </a:solidFill>
                <a:effectLst/>
                <a:latin typeface="inherit"/>
                <a:cs typeface="Courier New" panose="02070309020205020404" pitchFamily="49" charset="0"/>
              </a:rPr>
              <a:t>score'</a:t>
            </a:r>
            <a:r>
              <a:rPr kumimoji="0" lang="en-US" altLang="en-US" sz="1000" b="0" i="0" u="none" strike="noStrike" cap="none" normalizeH="0" baseline="0" dirty="0" err="1">
                <a:ln>
                  <a:noFill/>
                </a:ln>
                <a:solidFill>
                  <a:srgbClr val="000000"/>
                </a:solidFill>
                <a:effectLst/>
                <a:latin typeface="inherit"/>
                <a:cs typeface="Courier New" panose="02070309020205020404" pitchFamily="49" charset="0"/>
              </a:rPr>
              <a:t>,</a:t>
            </a:r>
            <a:r>
              <a:rPr kumimoji="0" lang="en-US" altLang="en-US" sz="1000" b="0" i="0" u="none" strike="noStrike" cap="none" normalizeH="0" baseline="0" dirty="0" err="1">
                <a:ln>
                  <a:noFill/>
                </a:ln>
                <a:solidFill>
                  <a:srgbClr val="BA2121"/>
                </a:solidFill>
                <a:effectLst/>
                <a:latin typeface="inherit"/>
                <a:cs typeface="Courier New" panose="02070309020205020404" pitchFamily="49" charset="0"/>
              </a:rPr>
              <a:t>'writing</a:t>
            </a:r>
            <a:r>
              <a:rPr kumimoji="0" lang="en-US" altLang="en-US" sz="1000" b="0" i="0" u="none" strike="noStrike" cap="none" normalizeH="0" baseline="0" dirty="0">
                <a:ln>
                  <a:noFill/>
                </a:ln>
                <a:solidFill>
                  <a:srgbClr val="BA2121"/>
                </a:solidFill>
                <a:effectLst/>
                <a:latin typeface="inherit"/>
                <a:cs typeface="Courier New" panose="02070309020205020404" pitchFamily="49" charset="0"/>
              </a:rPr>
              <a:t> score'</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000" b="0" i="0" u="none" strike="noStrike" cap="none" normalizeH="0" baseline="0" dirty="0">
                <a:ln>
                  <a:noFill/>
                </a:ln>
                <a:solidFill>
                  <a:srgbClr val="BA2121"/>
                </a:solidFill>
                <a:effectLst/>
                <a:latin typeface="inherit"/>
                <a:cs typeface="Courier New" panose="02070309020205020404" pitchFamily="49" charset="0"/>
              </a:rPr>
              <a:t>'avg Language score'</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000" b="0" i="0" u="none" strike="noStrike" cap="none" normalizeH="0" baseline="0" dirty="0">
                <a:ln>
                  <a:noFill/>
                </a:ln>
                <a:solidFill>
                  <a:srgbClr val="BA2121"/>
                </a:solidFill>
                <a:effectLst/>
                <a:latin typeface="inherit"/>
                <a:cs typeface="Courier New" panose="02070309020205020404" pitchFamily="49" charset="0"/>
              </a:rPr>
              <a:t>'avg score'</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]].describe(include</a:t>
            </a:r>
            <a:r>
              <a:rPr kumimoji="0" lang="en-US" altLang="en-US" sz="10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000" b="0" i="0" u="none" strike="noStrike" cap="none" normalizeH="0" baseline="0" dirty="0">
                <a:ln>
                  <a:noFill/>
                </a:ln>
                <a:solidFill>
                  <a:srgbClr val="BA2121"/>
                </a:solidFill>
                <a:effectLst/>
                <a:latin typeface="inherit"/>
                <a:cs typeface="Courier New" panose="02070309020205020404" pitchFamily="49" charset="0"/>
              </a:rPr>
              <a:t>'all’</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inheri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m</a:t>
            </a:r>
            <a:r>
              <a:rPr kumimoji="0" lang="en-US" altLang="en-US" sz="10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df[</a:t>
            </a:r>
            <a:r>
              <a:rPr kumimoji="0" lang="en-US" altLang="en-US" sz="1000" b="0" i="0" u="none" strike="noStrike" cap="none" normalizeH="0" baseline="0" dirty="0">
                <a:ln>
                  <a:noFill/>
                </a:ln>
                <a:solidFill>
                  <a:srgbClr val="BA2121"/>
                </a:solidFill>
                <a:effectLst/>
                <a:latin typeface="inherit"/>
                <a:cs typeface="Courier New" panose="02070309020205020404" pitchFamily="49" charset="0"/>
              </a:rPr>
              <a:t>'math score'</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].mode()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r</a:t>
            </a:r>
            <a:r>
              <a:rPr kumimoji="0" lang="en-US" altLang="en-US" sz="10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df[</a:t>
            </a:r>
            <a:r>
              <a:rPr kumimoji="0" lang="en-US" altLang="en-US" sz="1000" b="0" i="0" u="none" strike="noStrike" cap="none" normalizeH="0" baseline="0" dirty="0">
                <a:ln>
                  <a:noFill/>
                </a:ln>
                <a:solidFill>
                  <a:srgbClr val="BA2121"/>
                </a:solidFill>
                <a:effectLst/>
                <a:latin typeface="inherit"/>
                <a:cs typeface="Courier New" panose="02070309020205020404" pitchFamily="49" charset="0"/>
              </a:rPr>
              <a:t>'reading score'</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].mode()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w</a:t>
            </a:r>
            <a:r>
              <a:rPr kumimoji="0" lang="en-US" altLang="en-US" sz="10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df[</a:t>
            </a:r>
            <a:r>
              <a:rPr kumimoji="0" lang="en-US" altLang="en-US" sz="1000" b="0" i="0" u="none" strike="noStrike" cap="none" normalizeH="0" baseline="0" dirty="0">
                <a:ln>
                  <a:noFill/>
                </a:ln>
                <a:solidFill>
                  <a:srgbClr val="BA2121"/>
                </a:solidFill>
                <a:effectLst/>
                <a:latin typeface="inherit"/>
                <a:cs typeface="Courier New" panose="02070309020205020404" pitchFamily="49" charset="0"/>
              </a:rPr>
              <a:t>'writing score'</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].mode()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al</a:t>
            </a:r>
            <a:r>
              <a:rPr kumimoji="0" lang="en-US" altLang="en-US" sz="10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df[</a:t>
            </a:r>
            <a:r>
              <a:rPr kumimoji="0" lang="en-US" altLang="en-US" sz="1000" b="0" i="0" u="none" strike="noStrike" cap="none" normalizeH="0" baseline="0" dirty="0">
                <a:ln>
                  <a:noFill/>
                </a:ln>
                <a:solidFill>
                  <a:srgbClr val="BA2121"/>
                </a:solidFill>
                <a:effectLst/>
                <a:latin typeface="inherit"/>
                <a:cs typeface="Courier New" panose="02070309020205020404" pitchFamily="49" charset="0"/>
              </a:rPr>
              <a:t>'avg Language score'</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].mode()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a</a:t>
            </a:r>
            <a:r>
              <a:rPr kumimoji="0" lang="en-US" altLang="en-US" sz="10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df[</a:t>
            </a:r>
            <a:r>
              <a:rPr kumimoji="0" lang="en-US" altLang="en-US" sz="1000" b="0" i="0" u="none" strike="noStrike" cap="none" normalizeH="0" baseline="0" dirty="0">
                <a:ln>
                  <a:noFill/>
                </a:ln>
                <a:solidFill>
                  <a:srgbClr val="BA2121"/>
                </a:solidFill>
                <a:effectLst/>
                <a:latin typeface="inherit"/>
                <a:cs typeface="Courier New" panose="02070309020205020404" pitchFamily="49" charset="0"/>
              </a:rPr>
              <a:t>'avg score'</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].mode()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000000"/>
                </a:solidFill>
                <a:effectLst/>
                <a:latin typeface="inherit"/>
                <a:cs typeface="Courier New" panose="02070309020205020404" pitchFamily="49" charset="0"/>
              </a:rPr>
              <a:t>new_row</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0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inherit"/>
                <a:cs typeface="Courier New" panose="02070309020205020404" pitchFamily="49" charset="0"/>
              </a:rPr>
              <a:t>pd.Series</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(data</a:t>
            </a:r>
            <a:r>
              <a:rPr kumimoji="0" lang="en-US" altLang="en-US" sz="10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000" b="0" i="0" u="none" strike="noStrike" cap="none" normalizeH="0" baseline="0" dirty="0">
                <a:ln>
                  <a:noFill/>
                </a:ln>
                <a:solidFill>
                  <a:srgbClr val="BA2121"/>
                </a:solidFill>
                <a:effectLst/>
                <a:latin typeface="inherit"/>
                <a:cs typeface="Courier New" panose="02070309020205020404" pitchFamily="49" charset="0"/>
              </a:rPr>
              <a:t>'math </a:t>
            </a:r>
            <a:r>
              <a:rPr kumimoji="0" lang="en-US" altLang="en-US" sz="1000" b="0" i="0" u="none" strike="noStrike" cap="none" normalizeH="0" baseline="0" dirty="0" err="1">
                <a:ln>
                  <a:noFill/>
                </a:ln>
                <a:solidFill>
                  <a:srgbClr val="BA2121"/>
                </a:solidFill>
                <a:effectLst/>
                <a:latin typeface="inherit"/>
                <a:cs typeface="Courier New" panose="02070309020205020404" pitchFamily="49" charset="0"/>
              </a:rPr>
              <a:t>score'</a:t>
            </a:r>
            <a:r>
              <a:rPr kumimoji="0" lang="en-US" altLang="en-US" sz="1000" b="0" i="0" u="none" strike="noStrike" cap="none" normalizeH="0" baseline="0" dirty="0" err="1">
                <a:ln>
                  <a:noFill/>
                </a:ln>
                <a:solidFill>
                  <a:srgbClr val="000000"/>
                </a:solidFill>
                <a:effectLst/>
                <a:latin typeface="inherit"/>
                <a:cs typeface="Courier New" panose="02070309020205020404" pitchFamily="49" charset="0"/>
              </a:rPr>
              <a:t>:m</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000" b="0" i="0" u="none" strike="noStrike" cap="none" normalizeH="0" baseline="0" dirty="0">
                <a:ln>
                  <a:noFill/>
                </a:ln>
                <a:solidFill>
                  <a:srgbClr val="BA2121"/>
                </a:solidFill>
                <a:effectLst/>
                <a:latin typeface="inherit"/>
                <a:cs typeface="Courier New" panose="02070309020205020404" pitchFamily="49" charset="0"/>
              </a:rPr>
              <a:t>'reading </a:t>
            </a:r>
            <a:r>
              <a:rPr kumimoji="0" lang="en-US" altLang="en-US" sz="1000" b="0" i="0" u="none" strike="noStrike" cap="none" normalizeH="0" baseline="0" dirty="0" err="1">
                <a:ln>
                  <a:noFill/>
                </a:ln>
                <a:solidFill>
                  <a:srgbClr val="BA2121"/>
                </a:solidFill>
                <a:effectLst/>
                <a:latin typeface="inherit"/>
                <a:cs typeface="Courier New" panose="02070309020205020404" pitchFamily="49" charset="0"/>
              </a:rPr>
              <a:t>score'</a:t>
            </a:r>
            <a:r>
              <a:rPr kumimoji="0" lang="en-US" altLang="en-US" sz="1000" b="0" i="0" u="none" strike="noStrike" cap="none" normalizeH="0" baseline="0" dirty="0" err="1">
                <a:ln>
                  <a:noFill/>
                </a:ln>
                <a:solidFill>
                  <a:srgbClr val="000000"/>
                </a:solidFill>
                <a:effectLst/>
                <a:latin typeface="inherit"/>
                <a:cs typeface="Courier New" panose="02070309020205020404" pitchFamily="49" charset="0"/>
              </a:rPr>
              <a:t>:r</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000" b="0" i="0" u="none" strike="noStrike" cap="none" normalizeH="0" baseline="0" dirty="0">
                <a:ln>
                  <a:noFill/>
                </a:ln>
                <a:solidFill>
                  <a:srgbClr val="BA2121"/>
                </a:solidFill>
                <a:effectLst/>
                <a:latin typeface="inherit"/>
                <a:cs typeface="Courier New" panose="02070309020205020404" pitchFamily="49" charset="0"/>
              </a:rPr>
              <a:t>'writing </a:t>
            </a:r>
            <a:r>
              <a:rPr kumimoji="0" lang="en-US" altLang="en-US" sz="1000" b="0" i="0" u="none" strike="noStrike" cap="none" normalizeH="0" baseline="0" dirty="0" err="1">
                <a:ln>
                  <a:noFill/>
                </a:ln>
                <a:solidFill>
                  <a:srgbClr val="BA2121"/>
                </a:solidFill>
                <a:effectLst/>
                <a:latin typeface="inherit"/>
                <a:cs typeface="Courier New" panose="02070309020205020404" pitchFamily="49" charset="0"/>
              </a:rPr>
              <a:t>score'</a:t>
            </a:r>
            <a:r>
              <a:rPr kumimoji="0" lang="en-US" altLang="en-US" sz="1000" b="0" i="0" u="none" strike="noStrike" cap="none" normalizeH="0" baseline="0" dirty="0" err="1">
                <a:ln>
                  <a:noFill/>
                </a:ln>
                <a:solidFill>
                  <a:srgbClr val="000000"/>
                </a:solidFill>
                <a:effectLst/>
                <a:latin typeface="inherit"/>
                <a:cs typeface="Courier New" panose="02070309020205020404" pitchFamily="49" charset="0"/>
              </a:rPr>
              <a:t>:w</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000" b="0" i="0" u="none" strike="noStrike" cap="none" normalizeH="0" baseline="0" dirty="0">
                <a:ln>
                  <a:noFill/>
                </a:ln>
                <a:solidFill>
                  <a:srgbClr val="BA2121"/>
                </a:solidFill>
                <a:effectLst/>
                <a:latin typeface="inherit"/>
                <a:cs typeface="Courier New" panose="02070309020205020404" pitchFamily="49" charset="0"/>
              </a:rPr>
              <a:t>'avg Language </a:t>
            </a:r>
            <a:r>
              <a:rPr kumimoji="0" lang="en-US" altLang="en-US" sz="1000" b="0" i="0" u="none" strike="noStrike" cap="none" normalizeH="0" baseline="0" dirty="0" err="1">
                <a:ln>
                  <a:noFill/>
                </a:ln>
                <a:solidFill>
                  <a:srgbClr val="BA2121"/>
                </a:solidFill>
                <a:effectLst/>
                <a:latin typeface="inherit"/>
                <a:cs typeface="Courier New" panose="02070309020205020404" pitchFamily="49" charset="0"/>
              </a:rPr>
              <a:t>score'</a:t>
            </a:r>
            <a:r>
              <a:rPr kumimoji="0" lang="en-US" altLang="en-US" sz="1000" b="0" i="0" u="none" strike="noStrike" cap="none" normalizeH="0" baseline="0" dirty="0" err="1">
                <a:ln>
                  <a:noFill/>
                </a:ln>
                <a:solidFill>
                  <a:srgbClr val="000000"/>
                </a:solidFill>
                <a:effectLst/>
                <a:latin typeface="inherit"/>
                <a:cs typeface="Courier New" panose="02070309020205020404" pitchFamily="49" charset="0"/>
              </a:rPr>
              <a:t>:al</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000" b="0" i="0" u="none" strike="noStrike" cap="none" normalizeH="0" baseline="0" dirty="0">
                <a:ln>
                  <a:noFill/>
                </a:ln>
                <a:solidFill>
                  <a:srgbClr val="BA2121"/>
                </a:solidFill>
                <a:effectLst/>
                <a:latin typeface="inherit"/>
                <a:cs typeface="Courier New" panose="02070309020205020404" pitchFamily="49" charset="0"/>
              </a:rPr>
              <a:t>'avg </a:t>
            </a:r>
            <a:r>
              <a:rPr kumimoji="0" lang="en-US" altLang="en-US" sz="1000" b="0" i="0" u="none" strike="noStrike" cap="none" normalizeH="0" baseline="0" dirty="0" err="1">
                <a:ln>
                  <a:noFill/>
                </a:ln>
                <a:solidFill>
                  <a:srgbClr val="BA2121"/>
                </a:solidFill>
                <a:effectLst/>
                <a:latin typeface="inherit"/>
                <a:cs typeface="Courier New" panose="02070309020205020404" pitchFamily="49" charset="0"/>
              </a:rPr>
              <a:t>score'</a:t>
            </a:r>
            <a:r>
              <a:rPr kumimoji="0" lang="en-US" altLang="en-US" sz="1000" b="0" i="0" u="none" strike="noStrike" cap="none" normalizeH="0" baseline="0" dirty="0" err="1">
                <a:ln>
                  <a:noFill/>
                </a:ln>
                <a:solidFill>
                  <a:srgbClr val="000000"/>
                </a:solidFill>
                <a:effectLst/>
                <a:latin typeface="inherit"/>
                <a:cs typeface="Courier New" panose="02070309020205020404" pitchFamily="49" charset="0"/>
              </a:rPr>
              <a:t>:a</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 name</a:t>
            </a:r>
            <a:r>
              <a:rPr kumimoji="0" lang="en-US" altLang="en-US" sz="10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000" b="0" i="0" u="none" strike="noStrike" cap="none" normalizeH="0" baseline="0" dirty="0">
                <a:ln>
                  <a:noFill/>
                </a:ln>
                <a:solidFill>
                  <a:srgbClr val="BA2121"/>
                </a:solidFill>
                <a:effectLst/>
                <a:latin typeface="inherit"/>
                <a:cs typeface="Courier New" panose="02070309020205020404" pitchFamily="49" charset="0"/>
              </a:rPr>
              <a:t>'mode’</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describe</a:t>
            </a:r>
            <a:r>
              <a:rPr kumimoji="0" lang="en-US" altLang="en-US" sz="10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inherit"/>
                <a:cs typeface="Courier New" panose="02070309020205020404" pitchFamily="49" charset="0"/>
              </a:rPr>
              <a:t>describe.append</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000" b="0" i="0" u="none" strike="noStrike" cap="none" normalizeH="0" baseline="0" dirty="0" err="1">
                <a:ln>
                  <a:noFill/>
                </a:ln>
                <a:solidFill>
                  <a:srgbClr val="000000"/>
                </a:solidFill>
                <a:effectLst/>
                <a:latin typeface="inherit"/>
                <a:cs typeface="Courier New" panose="02070309020205020404" pitchFamily="49" charset="0"/>
              </a:rPr>
              <a:t>new_row</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inherit"/>
                <a:cs typeface="Courier New" panose="02070309020205020404" pitchFamily="49" charset="0"/>
              </a:rPr>
              <a:t>ignore_index</a:t>
            </a:r>
            <a:r>
              <a:rPr kumimoji="0" lang="en-US" altLang="en-US" sz="10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000" b="1" i="0" u="none" strike="noStrike" cap="none" normalizeH="0" baseline="0" dirty="0">
                <a:ln>
                  <a:noFill/>
                </a:ln>
                <a:solidFill>
                  <a:srgbClr val="008000"/>
                </a:solidFill>
                <a:effectLst/>
                <a:latin typeface="inherit"/>
                <a:cs typeface="Courier New" panose="02070309020205020404" pitchFamily="49" charset="0"/>
              </a:rPr>
              <a:t>False</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inheri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describe</a:t>
            </a:r>
            <a:endPar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itle 1">
            <a:extLst>
              <a:ext uri="{FF2B5EF4-FFF2-40B4-BE49-F238E27FC236}">
                <a16:creationId xmlns:a16="http://schemas.microsoft.com/office/drawing/2014/main" id="{6E3C3C41-3B54-43E8-B174-9C6863D07560}"/>
              </a:ext>
            </a:extLst>
          </p:cNvPr>
          <p:cNvSpPr>
            <a:spLocks noGrp="1"/>
          </p:cNvSpPr>
          <p:nvPr>
            <p:ph type="title"/>
          </p:nvPr>
        </p:nvSpPr>
        <p:spPr>
          <a:xfrm>
            <a:off x="677334" y="609600"/>
            <a:ext cx="8596668" cy="616088"/>
          </a:xfrm>
        </p:spPr>
        <p:txBody>
          <a:bodyPr>
            <a:normAutofit fontScale="90000"/>
          </a:bodyPr>
          <a:lstStyle/>
          <a:p>
            <a:r>
              <a:rPr lang="en-US" dirty="0"/>
              <a:t>Code:</a:t>
            </a:r>
          </a:p>
        </p:txBody>
      </p:sp>
    </p:spTree>
    <p:extLst>
      <p:ext uri="{BB962C8B-B14F-4D97-AF65-F5344CB8AC3E}">
        <p14:creationId xmlns:p14="http://schemas.microsoft.com/office/powerpoint/2010/main" val="542638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B0119-FA79-49BF-98A4-F00FD8005A50}"/>
              </a:ext>
            </a:extLst>
          </p:cNvPr>
          <p:cNvSpPr>
            <a:spLocks noGrp="1"/>
          </p:cNvSpPr>
          <p:nvPr>
            <p:ph type="title"/>
          </p:nvPr>
        </p:nvSpPr>
        <p:spPr/>
        <p:txBody>
          <a:bodyPr>
            <a:normAutofit fontScale="90000"/>
          </a:bodyPr>
          <a:lstStyle/>
          <a:p>
            <a:r>
              <a:rPr lang="en-US" sz="3100" dirty="0"/>
              <a:t>comparing the over all avg score between female and male: </a:t>
            </a:r>
            <a:r>
              <a:rPr lang="en-US" sz="2700" dirty="0"/>
              <a:t>calculating the PMF for avg score female and male</a:t>
            </a:r>
            <a:br>
              <a:rPr lang="en-US" b="1" i="0" dirty="0">
                <a:solidFill>
                  <a:srgbClr val="000000"/>
                </a:solidFill>
                <a:effectLst/>
                <a:latin typeface="Helvetica Neue"/>
              </a:rPr>
            </a:br>
            <a:endParaRPr lang="en-US" dirty="0"/>
          </a:p>
        </p:txBody>
      </p:sp>
      <p:sp>
        <p:nvSpPr>
          <p:cNvPr id="5" name="Rectangle 2">
            <a:extLst>
              <a:ext uri="{FF2B5EF4-FFF2-40B4-BE49-F238E27FC236}">
                <a16:creationId xmlns:a16="http://schemas.microsoft.com/office/drawing/2014/main" id="{F6ADAFDB-33E4-451B-8250-C1E99ADF0944}"/>
              </a:ext>
            </a:extLst>
          </p:cNvPr>
          <p:cNvSpPr>
            <a:spLocks noChangeArrowheads="1"/>
          </p:cNvSpPr>
          <p:nvPr/>
        </p:nvSpPr>
        <p:spPr bwMode="auto">
          <a:xfrm>
            <a:off x="0" y="0"/>
            <a:ext cx="25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382B9437-FC18-49DB-AAAD-9ED223EED460}"/>
              </a:ext>
            </a:extLst>
          </p:cNvPr>
          <p:cNvSpPr>
            <a:spLocks noChangeArrowheads="1"/>
          </p:cNvSpPr>
          <p:nvPr/>
        </p:nvSpPr>
        <p:spPr bwMode="auto">
          <a:xfrm>
            <a:off x="415353" y="2308479"/>
            <a:ext cx="448575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female </a:t>
            </a:r>
            <a:r>
              <a:rPr kumimoji="0" lang="en-US" altLang="en-US" sz="12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df[df[</a:t>
            </a:r>
            <a:r>
              <a:rPr kumimoji="0" lang="en-US" altLang="en-US" sz="1200" b="0" i="0" u="none" strike="noStrike" cap="none" normalizeH="0" baseline="0" dirty="0">
                <a:ln>
                  <a:noFill/>
                </a:ln>
                <a:solidFill>
                  <a:srgbClr val="BA2121"/>
                </a:solidFill>
                <a:effectLst/>
                <a:latin typeface="inherit"/>
                <a:cs typeface="Courier New" panose="02070309020205020404" pitchFamily="49" charset="0"/>
              </a:rPr>
              <a:t>'gender'</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2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200" b="0" i="0" u="none" strike="noStrike" cap="none" normalizeH="0" baseline="0" dirty="0">
                <a:ln>
                  <a:noFill/>
                </a:ln>
                <a:solidFill>
                  <a:srgbClr val="BA2121"/>
                </a:solidFill>
                <a:effectLst/>
                <a:latin typeface="inherit"/>
                <a:cs typeface="Courier New" panose="02070309020205020404" pitchFamily="49" charset="0"/>
              </a:rPr>
              <a:t>'female'</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]male </a:t>
            </a:r>
            <a:r>
              <a:rPr kumimoji="0" lang="en-US" altLang="en-US" sz="12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df[df[</a:t>
            </a:r>
            <a:r>
              <a:rPr kumimoji="0" lang="en-US" altLang="en-US" sz="1200" b="0" i="0" u="none" strike="noStrike" cap="none" normalizeH="0" baseline="0" dirty="0">
                <a:ln>
                  <a:noFill/>
                </a:ln>
                <a:solidFill>
                  <a:srgbClr val="BA2121"/>
                </a:solidFill>
                <a:effectLst/>
                <a:latin typeface="inherit"/>
                <a:cs typeface="Courier New" panose="02070309020205020404" pitchFamily="49" charset="0"/>
              </a:rPr>
              <a:t>'gender'</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2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200" b="0" i="0" u="none" strike="noStrike" cap="none" normalizeH="0" baseline="0" dirty="0">
                <a:ln>
                  <a:noFill/>
                </a:ln>
                <a:solidFill>
                  <a:srgbClr val="BA2121"/>
                </a:solidFill>
                <a:effectLst/>
                <a:latin typeface="inherit"/>
                <a:cs typeface="Courier New" panose="02070309020205020404" pitchFamily="49" charset="0"/>
              </a:rPr>
              <a:t>'male’</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inherit"/>
                <a:cs typeface="Courier New" panose="02070309020205020404" pitchFamily="49" charset="0"/>
              </a:rPr>
              <a:t>female_pmf</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2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inherit"/>
                <a:cs typeface="Courier New" panose="02070309020205020404" pitchFamily="49" charset="0"/>
              </a:rPr>
              <a:t>think.Pmf</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(female[</a:t>
            </a:r>
            <a:r>
              <a:rPr kumimoji="0" lang="en-US" altLang="en-US" sz="1200" b="0" i="0" u="none" strike="noStrike" cap="none" normalizeH="0" baseline="0" dirty="0">
                <a:ln>
                  <a:noFill/>
                </a:ln>
                <a:solidFill>
                  <a:srgbClr val="BA2121"/>
                </a:solidFill>
                <a:effectLst/>
                <a:latin typeface="inherit"/>
                <a:cs typeface="Courier New" panose="02070309020205020404" pitchFamily="49" charset="0"/>
              </a:rPr>
              <a:t>'avg score'</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label</a:t>
            </a:r>
            <a:r>
              <a:rPr kumimoji="0" lang="en-US" altLang="en-US" sz="12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200" b="0" i="0" u="none" strike="noStrike" cap="none" normalizeH="0" baseline="0" dirty="0">
                <a:ln>
                  <a:noFill/>
                </a:ln>
                <a:solidFill>
                  <a:srgbClr val="BA2121"/>
                </a:solidFill>
                <a:effectLst/>
                <a:latin typeface="inherit"/>
                <a:cs typeface="Courier New" panose="02070309020205020404" pitchFamily="49" charset="0"/>
              </a:rPr>
              <a:t>'female’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inherit"/>
                <a:cs typeface="Courier New" panose="02070309020205020404" pitchFamily="49" charset="0"/>
              </a:rPr>
              <a:t>male_pmf</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2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inherit"/>
                <a:cs typeface="Courier New" panose="02070309020205020404" pitchFamily="49" charset="0"/>
              </a:rPr>
              <a:t>think.Pmf</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(male[</a:t>
            </a:r>
            <a:r>
              <a:rPr kumimoji="0" lang="en-US" altLang="en-US" sz="1200" b="0" i="0" u="none" strike="noStrike" cap="none" normalizeH="0" baseline="0" dirty="0">
                <a:ln>
                  <a:noFill/>
                </a:ln>
                <a:solidFill>
                  <a:srgbClr val="BA2121"/>
                </a:solidFill>
                <a:effectLst/>
                <a:latin typeface="inherit"/>
                <a:cs typeface="Courier New" panose="02070309020205020404" pitchFamily="49" charset="0"/>
              </a:rPr>
              <a:t>'avg score'</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label</a:t>
            </a:r>
            <a:r>
              <a:rPr kumimoji="0" lang="en-US" altLang="en-US" sz="12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200" b="0" i="0" u="none" strike="noStrike" cap="none" normalizeH="0" baseline="0" dirty="0">
                <a:ln>
                  <a:noFill/>
                </a:ln>
                <a:solidFill>
                  <a:srgbClr val="BA2121"/>
                </a:solidFill>
                <a:effectLst/>
                <a:latin typeface="inherit"/>
                <a:cs typeface="Courier New" panose="02070309020205020404" pitchFamily="49" charset="0"/>
              </a:rPr>
              <a:t>'male</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EF4D8316-1B8E-44C4-A3C3-856E4FF88178}"/>
              </a:ext>
            </a:extLst>
          </p:cNvPr>
          <p:cNvSpPr>
            <a:spLocks noChangeArrowheads="1"/>
          </p:cNvSpPr>
          <p:nvPr/>
        </p:nvSpPr>
        <p:spPr bwMode="auto">
          <a:xfrm>
            <a:off x="0" y="0"/>
            <a:ext cx="939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03F9F"/>
                </a:solidFill>
                <a:effectLst/>
                <a:latin typeface="Courier New" panose="02070309020205020404" pitchFamily="49" charset="0"/>
                <a:cs typeface="Courier New" panose="02070309020205020404" pitchFamily="49" charset="0"/>
              </a:rPr>
              <a:t>In [187]:</a:t>
            </a: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50DB9AFF-5A9D-4C44-B1C4-AC46B6F2BDC7}"/>
              </a:ext>
            </a:extLst>
          </p:cNvPr>
          <p:cNvSpPr>
            <a:spLocks noChangeArrowheads="1"/>
          </p:cNvSpPr>
          <p:nvPr/>
        </p:nvSpPr>
        <p:spPr bwMode="auto">
          <a:xfrm>
            <a:off x="415353" y="3240556"/>
            <a:ext cx="487571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width</a:t>
            </a:r>
            <a:r>
              <a:rPr kumimoji="0" lang="en-US" altLang="en-US" sz="12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200" b="0" i="0" u="none" strike="noStrike" cap="none" normalizeH="0" baseline="0" dirty="0">
                <a:ln>
                  <a:noFill/>
                </a:ln>
                <a:solidFill>
                  <a:srgbClr val="008800"/>
                </a:solidFill>
                <a:effectLst/>
                <a:latin typeface="inherit"/>
                <a:cs typeface="Courier New" panose="02070309020205020404" pitchFamily="49" charset="0"/>
              </a:rPr>
              <a:t>0.20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axis </a:t>
            </a:r>
            <a:r>
              <a:rPr kumimoji="0" lang="en-US" altLang="en-US" sz="12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200" b="0" i="0" u="none" strike="noStrike" cap="none" normalizeH="0" baseline="0" dirty="0">
                <a:ln>
                  <a:noFill/>
                </a:ln>
                <a:solidFill>
                  <a:srgbClr val="008800"/>
                </a:solidFill>
                <a:effectLst/>
                <a:latin typeface="inherit"/>
                <a:cs typeface="Courier New" panose="02070309020205020404" pitchFamily="49" charset="0"/>
              </a:rPr>
              <a:t>0</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200" b="0" i="0" u="none" strike="noStrike" cap="none" normalizeH="0" baseline="0" dirty="0">
                <a:ln>
                  <a:noFill/>
                </a:ln>
                <a:solidFill>
                  <a:srgbClr val="008800"/>
                </a:solidFill>
                <a:effectLst/>
                <a:latin typeface="inherit"/>
                <a:cs typeface="Courier New" panose="02070309020205020404" pitchFamily="49" charset="0"/>
              </a:rPr>
              <a:t>100</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200" b="0" i="0" u="none" strike="noStrike" cap="none" normalizeH="0" baseline="0" dirty="0">
                <a:ln>
                  <a:noFill/>
                </a:ln>
                <a:solidFill>
                  <a:srgbClr val="008800"/>
                </a:solidFill>
                <a:effectLst/>
                <a:latin typeface="inherit"/>
                <a:cs typeface="Courier New" panose="02070309020205020404" pitchFamily="49" charset="0"/>
              </a:rPr>
              <a:t>0</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200" b="0" i="0" u="none" strike="noStrike" cap="none" normalizeH="0" baseline="0" dirty="0">
                <a:ln>
                  <a:noFill/>
                </a:ln>
                <a:solidFill>
                  <a:srgbClr val="008800"/>
                </a:solidFill>
                <a:effectLst/>
                <a:latin typeface="inherit"/>
                <a:cs typeface="Courier New" panose="02070309020205020404" pitchFamily="49" charset="0"/>
              </a:rPr>
              <a:t>0.020</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inherit"/>
                <a:cs typeface="Courier New" panose="02070309020205020404" pitchFamily="49" charset="0"/>
              </a:rPr>
              <a:t>thinkplot.PrePlot</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200" b="0" i="0" u="none" strike="noStrike" cap="none" normalizeH="0" baseline="0" dirty="0">
                <a:ln>
                  <a:noFill/>
                </a:ln>
                <a:solidFill>
                  <a:srgbClr val="008800"/>
                </a:solidFill>
                <a:effectLst/>
                <a:latin typeface="inherit"/>
                <a:cs typeface="Courier New" panose="02070309020205020404" pitchFamily="49" charset="0"/>
              </a:rPr>
              <a:t>2</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cols</a:t>
            </a:r>
            <a:r>
              <a:rPr kumimoji="0" lang="en-US" altLang="en-US" sz="12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200" b="0" i="0" u="none" strike="noStrike" cap="none" normalizeH="0" baseline="0" dirty="0">
                <a:ln>
                  <a:noFill/>
                </a:ln>
                <a:solidFill>
                  <a:srgbClr val="008800"/>
                </a:solidFill>
                <a:effectLst/>
                <a:latin typeface="inherit"/>
                <a:cs typeface="Courier New" panose="02070309020205020404" pitchFamily="49" charset="0"/>
              </a:rPr>
              <a:t>2</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inherit"/>
                <a:cs typeface="Courier New" panose="02070309020205020404" pitchFamily="49" charset="0"/>
              </a:rPr>
              <a:t>thinkplot.Hist</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inherit"/>
                <a:cs typeface="Courier New" panose="02070309020205020404" pitchFamily="49" charset="0"/>
              </a:rPr>
              <a:t>female_pmf</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align</a:t>
            </a:r>
            <a:r>
              <a:rPr kumimoji="0" lang="en-US" altLang="en-US" sz="12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200" b="0" i="0" u="none" strike="noStrike" cap="none" normalizeH="0" baseline="0" dirty="0">
                <a:ln>
                  <a:noFill/>
                </a:ln>
                <a:solidFill>
                  <a:srgbClr val="BA2121"/>
                </a:solidFill>
                <a:effectLst/>
                <a:latin typeface="inherit"/>
                <a:cs typeface="Courier New" panose="02070309020205020404" pitchFamily="49" charset="0"/>
              </a:rPr>
              <a:t>'right'</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width</a:t>
            </a:r>
            <a:r>
              <a:rPr kumimoji="0" lang="en-US" altLang="en-US" sz="12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width)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inherit"/>
                <a:cs typeface="Courier New" panose="02070309020205020404" pitchFamily="49" charset="0"/>
              </a:rPr>
              <a:t>thinkplot.Hist</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inherit"/>
                <a:cs typeface="Courier New" panose="02070309020205020404" pitchFamily="49" charset="0"/>
              </a:rPr>
              <a:t>male_pmf</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align</a:t>
            </a:r>
            <a:r>
              <a:rPr kumimoji="0" lang="en-US" altLang="en-US" sz="12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200" b="0" i="0" u="none" strike="noStrike" cap="none" normalizeH="0" baseline="0" dirty="0">
                <a:ln>
                  <a:noFill/>
                </a:ln>
                <a:solidFill>
                  <a:srgbClr val="BA2121"/>
                </a:solidFill>
                <a:effectLst/>
                <a:latin typeface="inherit"/>
                <a:cs typeface="Courier New" panose="02070309020205020404" pitchFamily="49" charset="0"/>
              </a:rPr>
              <a:t>'left'</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width</a:t>
            </a:r>
            <a:r>
              <a:rPr kumimoji="0" lang="en-US" altLang="en-US" sz="12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width)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inherit"/>
                <a:cs typeface="Courier New" panose="02070309020205020404" pitchFamily="49" charset="0"/>
              </a:rPr>
              <a:t>thinkplot.Config</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inherit"/>
                <a:cs typeface="Courier New" panose="02070309020205020404" pitchFamily="49" charset="0"/>
              </a:rPr>
              <a:t>xlabel</a:t>
            </a:r>
            <a:r>
              <a:rPr kumimoji="0" lang="en-US" altLang="en-US" sz="12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200" b="0" i="0" u="none" strike="noStrike" cap="none" normalizeH="0" baseline="0" dirty="0">
                <a:ln>
                  <a:noFill/>
                </a:ln>
                <a:solidFill>
                  <a:srgbClr val="BA2121"/>
                </a:solidFill>
                <a:effectLst/>
                <a:latin typeface="inherit"/>
                <a:cs typeface="Courier New" panose="02070309020205020404" pitchFamily="49" charset="0"/>
              </a:rPr>
              <a:t>'avg scores'</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inherit"/>
                <a:cs typeface="Courier New" panose="02070309020205020404" pitchFamily="49" charset="0"/>
              </a:rPr>
              <a:t>ylabel</a:t>
            </a:r>
            <a:r>
              <a:rPr kumimoji="0" lang="en-US" altLang="en-US" sz="12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200" b="0" i="0" u="none" strike="noStrike" cap="none" normalizeH="0" baseline="0" dirty="0">
                <a:ln>
                  <a:noFill/>
                </a:ln>
                <a:solidFill>
                  <a:srgbClr val="BA2121"/>
                </a:solidFill>
                <a:effectLst/>
                <a:latin typeface="inherit"/>
                <a:cs typeface="Courier New" panose="02070309020205020404" pitchFamily="49" charset="0"/>
              </a:rPr>
              <a:t>'PMF'</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axis</a:t>
            </a:r>
            <a:r>
              <a:rPr kumimoji="0" lang="en-US" altLang="en-US" sz="12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axis)​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inherit"/>
                <a:cs typeface="Courier New" panose="02070309020205020404" pitchFamily="49" charset="0"/>
              </a:rPr>
              <a:t>thinkplot.PrePlot</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200" b="0" i="0" u="none" strike="noStrike" cap="none" normalizeH="0" baseline="0" dirty="0">
                <a:ln>
                  <a:noFill/>
                </a:ln>
                <a:solidFill>
                  <a:srgbClr val="008800"/>
                </a:solidFill>
                <a:effectLst/>
                <a:latin typeface="inherit"/>
                <a:cs typeface="Courier New" panose="02070309020205020404" pitchFamily="49" charset="0"/>
              </a:rPr>
              <a:t>2</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inherit"/>
                <a:cs typeface="Courier New" panose="02070309020205020404" pitchFamily="49" charset="0"/>
              </a:rPr>
              <a:t>thinkplot.SubPlot</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200" b="0" i="0" u="none" strike="noStrike" cap="none" normalizeH="0" baseline="0" dirty="0">
                <a:ln>
                  <a:noFill/>
                </a:ln>
                <a:solidFill>
                  <a:srgbClr val="008800"/>
                </a:solidFill>
                <a:effectLst/>
                <a:latin typeface="inherit"/>
                <a:cs typeface="Courier New" panose="02070309020205020404" pitchFamily="49" charset="0"/>
              </a:rPr>
              <a:t>2</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inherit"/>
                <a:cs typeface="Courier New" panose="02070309020205020404" pitchFamily="49" charset="0"/>
              </a:rPr>
              <a:t>thinkplot.Pmfs</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inherit"/>
                <a:cs typeface="Courier New" panose="02070309020205020404" pitchFamily="49" charset="0"/>
              </a:rPr>
              <a:t>female_pmf</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inherit"/>
                <a:cs typeface="Courier New" panose="02070309020205020404" pitchFamily="49" charset="0"/>
              </a:rPr>
              <a:t>male_pmf</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inherit"/>
                <a:cs typeface="Courier New" panose="02070309020205020404" pitchFamily="49" charset="0"/>
              </a:rPr>
              <a:t>thinkplot.Config</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inherit"/>
                <a:cs typeface="Courier New" panose="02070309020205020404" pitchFamily="49" charset="0"/>
              </a:rPr>
              <a:t>xlabel</a:t>
            </a:r>
            <a:r>
              <a:rPr kumimoji="0" lang="en-US" altLang="en-US" sz="12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200" b="0" i="0" u="none" strike="noStrike" cap="none" normalizeH="0" baseline="0" dirty="0">
                <a:ln>
                  <a:noFill/>
                </a:ln>
                <a:solidFill>
                  <a:srgbClr val="BA2121"/>
                </a:solidFill>
                <a:effectLst/>
                <a:latin typeface="inherit"/>
                <a:cs typeface="Courier New" panose="02070309020205020404" pitchFamily="49" charset="0"/>
              </a:rPr>
              <a:t>'avg scores'</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axis</a:t>
            </a:r>
            <a:r>
              <a:rPr kumimoji="0" lang="en-US" altLang="en-US" sz="12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axis)</a:t>
            </a:r>
            <a:endPar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223" name="Picture 7">
            <a:extLst>
              <a:ext uri="{FF2B5EF4-FFF2-40B4-BE49-F238E27FC236}">
                <a16:creationId xmlns:a16="http://schemas.microsoft.com/office/drawing/2014/main" id="{C9A95072-413D-4FDF-80C7-B79921E769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9000" y="1930400"/>
            <a:ext cx="5997788" cy="3490003"/>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a:extLst>
              <a:ext uri="{FF2B5EF4-FFF2-40B4-BE49-F238E27FC236}">
                <a16:creationId xmlns:a16="http://schemas.microsoft.com/office/drawing/2014/main" id="{B974A067-DA44-4B1A-ADA1-A801788F7042}"/>
              </a:ext>
            </a:extLst>
          </p:cNvPr>
          <p:cNvSpPr>
            <a:spLocks noGrp="1"/>
          </p:cNvSpPr>
          <p:nvPr>
            <p:ph idx="1"/>
          </p:nvPr>
        </p:nvSpPr>
        <p:spPr>
          <a:xfrm>
            <a:off x="415353" y="5303226"/>
            <a:ext cx="8749912" cy="1554774"/>
          </a:xfrm>
        </p:spPr>
        <p:txBody>
          <a:bodyPr>
            <a:normAutofit/>
          </a:bodyPr>
          <a:lstStyle/>
          <a:p>
            <a:r>
              <a:rPr lang="en-US" b="0" i="0" dirty="0">
                <a:solidFill>
                  <a:srgbClr val="000000"/>
                </a:solidFill>
                <a:effectLst/>
                <a:latin typeface="Helvetica Neue"/>
              </a:rPr>
              <a:t>we can see that from the chart that female are less likely to score lower then 60. and somewhat more likely to score higher than male.</a:t>
            </a:r>
            <a:endParaRPr lang="en-US" dirty="0"/>
          </a:p>
        </p:txBody>
      </p:sp>
    </p:spTree>
    <p:extLst>
      <p:ext uri="{BB962C8B-B14F-4D97-AF65-F5344CB8AC3E}">
        <p14:creationId xmlns:p14="http://schemas.microsoft.com/office/powerpoint/2010/main" val="4058335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88244B-2CB3-42DA-A2CD-138B711BEE59}"/>
              </a:ext>
            </a:extLst>
          </p:cNvPr>
          <p:cNvSpPr>
            <a:spLocks noGrp="1"/>
          </p:cNvSpPr>
          <p:nvPr>
            <p:ph idx="1"/>
          </p:nvPr>
        </p:nvSpPr>
        <p:spPr>
          <a:xfrm>
            <a:off x="560376" y="842152"/>
            <a:ext cx="8596668" cy="3880773"/>
          </a:xfrm>
        </p:spPr>
        <p:txBody>
          <a:bodyPr/>
          <a:lstStyle/>
          <a:p>
            <a:r>
              <a:rPr lang="en-US" b="0" i="0" dirty="0">
                <a:solidFill>
                  <a:srgbClr val="000000"/>
                </a:solidFill>
                <a:effectLst/>
                <a:latin typeface="Helvetica Neue"/>
              </a:rPr>
              <a:t>next I will chart the difference in score between the two groups to clearly visualize the difference</a:t>
            </a:r>
            <a:endParaRPr lang="en-US" dirty="0"/>
          </a:p>
        </p:txBody>
      </p:sp>
      <p:sp>
        <p:nvSpPr>
          <p:cNvPr id="4" name="Rectangle 1">
            <a:extLst>
              <a:ext uri="{FF2B5EF4-FFF2-40B4-BE49-F238E27FC236}">
                <a16:creationId xmlns:a16="http://schemas.microsoft.com/office/drawing/2014/main" id="{D6B4D249-DF58-4A1B-817A-31490547332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423729" bIns="-3808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43" name="Picture 3">
            <a:extLst>
              <a:ext uri="{FF2B5EF4-FFF2-40B4-BE49-F238E27FC236}">
                <a16:creationId xmlns:a16="http://schemas.microsoft.com/office/drawing/2014/main" id="{72C9E8AD-A6E9-419E-8748-D15FDA1213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3025" y="1394717"/>
            <a:ext cx="5190697" cy="345168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9">
            <a:extLst>
              <a:ext uri="{FF2B5EF4-FFF2-40B4-BE49-F238E27FC236}">
                <a16:creationId xmlns:a16="http://schemas.microsoft.com/office/drawing/2014/main" id="{42A9A013-844D-4A29-A261-47ED8956758C}"/>
              </a:ext>
            </a:extLst>
          </p:cNvPr>
          <p:cNvSpPr>
            <a:spLocks noChangeArrowheads="1"/>
          </p:cNvSpPr>
          <p:nvPr/>
        </p:nvSpPr>
        <p:spPr bwMode="auto">
          <a:xfrm>
            <a:off x="152400" y="152400"/>
            <a:ext cx="25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10">
            <a:extLst>
              <a:ext uri="{FF2B5EF4-FFF2-40B4-BE49-F238E27FC236}">
                <a16:creationId xmlns:a16="http://schemas.microsoft.com/office/drawing/2014/main" id="{072DC815-D206-47BB-867F-07213EB47B1E}"/>
              </a:ext>
            </a:extLst>
          </p:cNvPr>
          <p:cNvSpPr>
            <a:spLocks noChangeArrowheads="1"/>
          </p:cNvSpPr>
          <p:nvPr/>
        </p:nvSpPr>
        <p:spPr bwMode="auto">
          <a:xfrm>
            <a:off x="413313" y="1612453"/>
            <a:ext cx="5243286"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scores </a:t>
            </a:r>
            <a:r>
              <a:rPr kumimoji="0" lang="en-US" altLang="en-US" sz="14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0" i="0" u="none" strike="noStrike" cap="none" normalizeH="0" baseline="0" dirty="0">
                <a:ln>
                  <a:noFill/>
                </a:ln>
                <a:solidFill>
                  <a:srgbClr val="008000"/>
                </a:solidFill>
                <a:effectLst/>
                <a:latin typeface="inherit"/>
                <a:cs typeface="Courier New" panose="02070309020205020404" pitchFamily="49" charset="0"/>
              </a:rPr>
              <a:t>range</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008800"/>
                </a:solidFill>
                <a:effectLst/>
                <a:latin typeface="inherit"/>
                <a:cs typeface="Courier New" panose="02070309020205020404" pitchFamily="49" charset="0"/>
              </a:rPr>
              <a:t>40</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0" i="0" u="none" strike="noStrike" cap="none" normalizeH="0" baseline="0" dirty="0">
                <a:ln>
                  <a:noFill/>
                </a:ln>
                <a:solidFill>
                  <a:srgbClr val="008800"/>
                </a:solidFill>
                <a:effectLst/>
                <a:latin typeface="inherit"/>
                <a:cs typeface="Courier New" panose="02070309020205020404" pitchFamily="49" charset="0"/>
              </a:rPr>
              <a:t>100</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diffs </a:t>
            </a:r>
            <a:r>
              <a:rPr kumimoji="0" lang="en-US" altLang="en-US" sz="14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8000"/>
                </a:solidFill>
                <a:effectLst/>
                <a:latin typeface="inherit"/>
                <a:cs typeface="Courier New" panose="02070309020205020404" pitchFamily="49" charset="0"/>
              </a:rPr>
              <a:t>for</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score </a:t>
            </a:r>
            <a:r>
              <a:rPr kumimoji="0" lang="en-US" altLang="en-US" sz="1400" b="1" i="0" u="none" strike="noStrike" cap="none" normalizeH="0" baseline="0" dirty="0">
                <a:ln>
                  <a:noFill/>
                </a:ln>
                <a:solidFill>
                  <a:srgbClr val="008000"/>
                </a:solidFill>
                <a:effectLst/>
                <a:latin typeface="inherit"/>
                <a:cs typeface="Courier New" panose="02070309020205020404" pitchFamily="49" charset="0"/>
              </a:rPr>
              <a:t>in</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scores: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p1 </a:t>
            </a:r>
            <a:r>
              <a:rPr kumimoji="0" lang="en-US" altLang="en-US" sz="14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female_pmf.Prob</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(score)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p2 </a:t>
            </a:r>
            <a:r>
              <a:rPr kumimoji="0" lang="en-US" altLang="en-US" sz="14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male_pmf.Prob</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(score)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diff </a:t>
            </a:r>
            <a:r>
              <a:rPr kumimoji="0" lang="en-US" altLang="en-US" sz="14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0" i="0" u="none" strike="noStrike" cap="none" normalizeH="0" baseline="0" dirty="0">
                <a:ln>
                  <a:noFill/>
                </a:ln>
                <a:solidFill>
                  <a:srgbClr val="008800"/>
                </a:solidFill>
                <a:effectLst/>
                <a:latin typeface="inherit"/>
                <a:cs typeface="Courier New" panose="02070309020205020404" pitchFamily="49" charset="0"/>
              </a:rPr>
              <a:t>100</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(p1 </a:t>
            </a:r>
            <a:r>
              <a:rPr kumimoji="0" lang="en-US" altLang="en-US" sz="14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p2)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diffs.append</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(diff)​</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inheri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8000"/>
                </a:solidFill>
                <a:effectLst/>
                <a:latin typeface="inherit"/>
                <a:cs typeface="Courier New" panose="02070309020205020404" pitchFamily="49" charset="0"/>
              </a:rPr>
              <a:t>import</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matplotlib.patches</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inherit"/>
                <a:cs typeface="Courier New" panose="02070309020205020404" pitchFamily="49" charset="0"/>
              </a:rPr>
              <a:t>as</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mpatches</a:t>
            </a:r>
            <a:endParaRPr kumimoji="0" lang="en-US" altLang="en-US" sz="1400" b="0" i="0" u="none" strike="noStrike" cap="none" normalizeH="0" baseline="0" dirty="0">
              <a:ln>
                <a:noFill/>
              </a:ln>
              <a:solidFill>
                <a:srgbClr val="000000"/>
              </a:solidFill>
              <a:effectLst/>
              <a:latin typeface="inheri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inheri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thinkplot.Bar</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(scores, diffs)</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thinkplot.Config</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xlabel</a:t>
            </a:r>
            <a:r>
              <a:rPr kumimoji="0" lang="en-US" altLang="en-US" sz="14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BA2121"/>
                </a:solidFill>
                <a:effectLst/>
                <a:latin typeface="inherit"/>
                <a:cs typeface="Courier New" panose="02070309020205020404" pitchFamily="49" charset="0"/>
              </a:rPr>
              <a:t>'scores'</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ylabel</a:t>
            </a:r>
            <a:r>
              <a:rPr kumimoji="0" lang="en-US" altLang="en-US" sz="14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BA2121"/>
                </a:solidFill>
                <a:effectLst/>
                <a:latin typeface="inherit"/>
                <a:cs typeface="Courier New" panose="02070309020205020404" pitchFamily="49" charset="0"/>
              </a:rPr>
              <a:t>'Difference (% score points)’</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red_patch</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mpatches.Patch</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(color</a:t>
            </a:r>
            <a:r>
              <a:rPr kumimoji="0" lang="en-US" altLang="en-US" sz="14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BA2121"/>
                </a:solidFill>
                <a:effectLst/>
                <a:latin typeface="inherit"/>
                <a:cs typeface="Courier New" panose="02070309020205020404" pitchFamily="49" charset="0"/>
              </a:rPr>
              <a:t>'blue'</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label</a:t>
            </a:r>
            <a:r>
              <a:rPr kumimoji="0" lang="en-US" altLang="en-US" sz="14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BA2121"/>
                </a:solidFill>
                <a:effectLst/>
                <a:latin typeface="inherit"/>
                <a:cs typeface="Courier New" panose="02070309020205020404" pitchFamily="49" charset="0"/>
              </a:rPr>
              <a:t>'% diff points’</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plt.legend</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(handles</a:t>
            </a:r>
            <a:r>
              <a:rPr kumimoji="0" lang="en-US" altLang="en-US" sz="14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red_patch</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endPar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p:txBody>
      </p:sp>
      <p:sp>
        <p:nvSpPr>
          <p:cNvPr id="16" name="TextBox 15">
            <a:extLst>
              <a:ext uri="{FF2B5EF4-FFF2-40B4-BE49-F238E27FC236}">
                <a16:creationId xmlns:a16="http://schemas.microsoft.com/office/drawing/2014/main" id="{4A09DFE5-EC72-4FDE-A236-E78B987B231F}"/>
              </a:ext>
            </a:extLst>
          </p:cNvPr>
          <p:cNvSpPr txBox="1"/>
          <p:nvPr/>
        </p:nvSpPr>
        <p:spPr>
          <a:xfrm>
            <a:off x="797441" y="4846399"/>
            <a:ext cx="8708065" cy="1200329"/>
          </a:xfrm>
          <a:prstGeom prst="rect">
            <a:avLst/>
          </a:prstGeom>
          <a:noFill/>
        </p:spPr>
        <p:txBody>
          <a:bodyPr wrap="square">
            <a:spAutoFit/>
          </a:bodyPr>
          <a:lstStyle/>
          <a:p>
            <a:r>
              <a:rPr lang="en-US" dirty="0"/>
              <a:t>this chart shows the difference in percentage point between the two </a:t>
            </a:r>
            <a:r>
              <a:rPr lang="en-US" dirty="0" err="1"/>
              <a:t>Pmfs</a:t>
            </a:r>
            <a:r>
              <a:rPr lang="en-US" dirty="0"/>
              <a:t> (</a:t>
            </a:r>
            <a:r>
              <a:rPr lang="en-US" dirty="0" err="1"/>
              <a:t>female_pmf</a:t>
            </a:r>
            <a:r>
              <a:rPr lang="en-US" dirty="0"/>
              <a:t> and </a:t>
            </a:r>
            <a:r>
              <a:rPr lang="en-US" dirty="0" err="1"/>
              <a:t>male_pmf</a:t>
            </a:r>
            <a:r>
              <a:rPr lang="en-US" dirty="0"/>
              <a:t>). it chows the result as bar chart, it makes the pater clearer: female are less likely to score lower then 60. and somewhat more likely or to score higher than male.</a:t>
            </a:r>
          </a:p>
        </p:txBody>
      </p:sp>
    </p:spTree>
    <p:extLst>
      <p:ext uri="{BB962C8B-B14F-4D97-AF65-F5344CB8AC3E}">
        <p14:creationId xmlns:p14="http://schemas.microsoft.com/office/powerpoint/2010/main" val="902638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70EDF-6A72-4367-A10F-ED0C2A6EBE78}"/>
              </a:ext>
            </a:extLst>
          </p:cNvPr>
          <p:cNvSpPr>
            <a:spLocks noGrp="1"/>
          </p:cNvSpPr>
          <p:nvPr>
            <p:ph type="title"/>
          </p:nvPr>
        </p:nvSpPr>
        <p:spPr>
          <a:xfrm>
            <a:off x="677334" y="726558"/>
            <a:ext cx="8596668" cy="1320800"/>
          </a:xfrm>
        </p:spPr>
        <p:txBody>
          <a:bodyPr>
            <a:normAutofit fontScale="90000"/>
          </a:bodyPr>
          <a:lstStyle/>
          <a:p>
            <a:r>
              <a:rPr lang="en-US" sz="3200" dirty="0"/>
              <a:t>calculating the CDF for avg score for all class then female and male separately for comparison.</a:t>
            </a:r>
          </a:p>
        </p:txBody>
      </p:sp>
      <p:sp>
        <p:nvSpPr>
          <p:cNvPr id="5" name="Rectangle 2">
            <a:extLst>
              <a:ext uri="{FF2B5EF4-FFF2-40B4-BE49-F238E27FC236}">
                <a16:creationId xmlns:a16="http://schemas.microsoft.com/office/drawing/2014/main" id="{A4007343-EE80-456D-8095-825D2B7D9E27}"/>
              </a:ext>
            </a:extLst>
          </p:cNvPr>
          <p:cNvSpPr>
            <a:spLocks noChangeArrowheads="1"/>
          </p:cNvSpPr>
          <p:nvPr/>
        </p:nvSpPr>
        <p:spPr bwMode="auto">
          <a:xfrm>
            <a:off x="0" y="0"/>
            <a:ext cx="25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CD54693B-CE65-4DE7-8BC0-2C67A738039F}"/>
              </a:ext>
            </a:extLst>
          </p:cNvPr>
          <p:cNvSpPr>
            <a:spLocks noChangeArrowheads="1"/>
          </p:cNvSpPr>
          <p:nvPr/>
        </p:nvSpPr>
        <p:spPr bwMode="auto">
          <a:xfrm>
            <a:off x="677334" y="2385350"/>
            <a:ext cx="5007762"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inherit"/>
                <a:cs typeface="Courier New" panose="02070309020205020404" pitchFamily="49" charset="0"/>
              </a:rPr>
              <a:t>cdf_all</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6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inherit"/>
                <a:cs typeface="Courier New" panose="02070309020205020404" pitchFamily="49" charset="0"/>
              </a:rPr>
              <a:t>think.Cdf</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(df[</a:t>
            </a:r>
            <a:r>
              <a:rPr kumimoji="0" lang="en-US" altLang="en-US" sz="1600" b="0" i="0" u="none" strike="noStrike" cap="none" normalizeH="0" baseline="0" dirty="0">
                <a:ln>
                  <a:noFill/>
                </a:ln>
                <a:solidFill>
                  <a:srgbClr val="BA2121"/>
                </a:solidFill>
                <a:effectLst/>
                <a:latin typeface="inherit"/>
                <a:cs typeface="Courier New" panose="02070309020205020404" pitchFamily="49" charset="0"/>
              </a:rPr>
              <a:t>'avg score'</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 label</a:t>
            </a:r>
            <a:r>
              <a:rPr kumimoji="0" lang="en-US" altLang="en-US" sz="16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600" b="0" i="0" u="none" strike="noStrike" cap="none" normalizeH="0" baseline="0" dirty="0">
                <a:ln>
                  <a:noFill/>
                </a:ln>
                <a:solidFill>
                  <a:srgbClr val="BA2121"/>
                </a:solidFill>
                <a:effectLst/>
                <a:latin typeface="inherit"/>
                <a:cs typeface="Courier New" panose="02070309020205020404" pitchFamily="49" charset="0"/>
              </a:rPr>
              <a:t>'all’</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inherit"/>
                <a:cs typeface="Courier New" panose="02070309020205020404" pitchFamily="49" charset="0"/>
              </a:rPr>
              <a:t>cdf_female</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6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inherit"/>
                <a:cs typeface="Courier New" panose="02070309020205020404" pitchFamily="49" charset="0"/>
              </a:rPr>
              <a:t>think.Cdf</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(female[</a:t>
            </a:r>
            <a:r>
              <a:rPr kumimoji="0" lang="en-US" altLang="en-US" sz="1600" b="0" i="0" u="none" strike="noStrike" cap="none" normalizeH="0" baseline="0" dirty="0">
                <a:ln>
                  <a:noFill/>
                </a:ln>
                <a:solidFill>
                  <a:srgbClr val="BA2121"/>
                </a:solidFill>
                <a:effectLst/>
                <a:latin typeface="inherit"/>
                <a:cs typeface="Courier New" panose="02070309020205020404" pitchFamily="49" charset="0"/>
              </a:rPr>
              <a:t>'avg score'</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 label</a:t>
            </a:r>
            <a:r>
              <a:rPr kumimoji="0" lang="en-US" altLang="en-US" sz="16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600" b="0" i="0" u="none" strike="noStrike" cap="none" normalizeH="0" baseline="0" dirty="0">
                <a:ln>
                  <a:noFill/>
                </a:ln>
                <a:solidFill>
                  <a:srgbClr val="BA2121"/>
                </a:solidFill>
                <a:effectLst/>
                <a:latin typeface="inherit"/>
                <a:cs typeface="Courier New" panose="02070309020205020404" pitchFamily="49" charset="0"/>
              </a:rPr>
              <a:t>'female’</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inherit"/>
                <a:cs typeface="Courier New" panose="02070309020205020404" pitchFamily="49" charset="0"/>
              </a:rPr>
              <a:t>cdf_male</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6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inherit"/>
                <a:cs typeface="Courier New" panose="02070309020205020404" pitchFamily="49" charset="0"/>
              </a:rPr>
              <a:t>think.Cdf</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(male[</a:t>
            </a:r>
            <a:r>
              <a:rPr kumimoji="0" lang="en-US" altLang="en-US" sz="1600" b="0" i="0" u="none" strike="noStrike" cap="none" normalizeH="0" baseline="0" dirty="0">
                <a:ln>
                  <a:noFill/>
                </a:ln>
                <a:solidFill>
                  <a:srgbClr val="BA2121"/>
                </a:solidFill>
                <a:effectLst/>
                <a:latin typeface="inherit"/>
                <a:cs typeface="Courier New" panose="02070309020205020404" pitchFamily="49" charset="0"/>
              </a:rPr>
              <a:t>'avg score'</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 label</a:t>
            </a:r>
            <a:r>
              <a:rPr kumimoji="0" lang="en-US" altLang="en-US" sz="16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600" b="0" i="0" u="none" strike="noStrike" cap="none" normalizeH="0" baseline="0" dirty="0">
                <a:ln>
                  <a:noFill/>
                </a:ln>
                <a:solidFill>
                  <a:srgbClr val="BA2121"/>
                </a:solidFill>
                <a:effectLst/>
                <a:latin typeface="inherit"/>
                <a:cs typeface="Courier New" panose="02070309020205020404" pitchFamily="49" charset="0"/>
              </a:rPr>
              <a:t>'male’</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inheri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inherit"/>
                <a:cs typeface="Courier New" panose="02070309020205020404" pitchFamily="49" charset="0"/>
              </a:rPr>
              <a:t>thinkplot.PrePlot</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600" b="0" i="0" u="none" strike="noStrike" cap="none" normalizeH="0" baseline="0" dirty="0">
                <a:ln>
                  <a:noFill/>
                </a:ln>
                <a:solidFill>
                  <a:srgbClr val="008800"/>
                </a:solidFill>
                <a:effectLst/>
                <a:latin typeface="inherit"/>
                <a:cs typeface="Courier New" panose="02070309020205020404" pitchFamily="49" charset="0"/>
              </a:rPr>
              <a:t>3</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inherit"/>
                <a:cs typeface="Courier New" panose="02070309020205020404" pitchFamily="49" charset="0"/>
              </a:rPr>
              <a:t>thinkplot.Cdfs</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inherit"/>
                <a:cs typeface="Courier New" panose="02070309020205020404" pitchFamily="49" charset="0"/>
              </a:rPr>
              <a:t>cdf_all</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inherit"/>
                <a:cs typeface="Courier New" panose="02070309020205020404" pitchFamily="49" charset="0"/>
              </a:rPr>
              <a:t>cdf_female</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inherit"/>
                <a:cs typeface="Courier New" panose="02070309020205020404" pitchFamily="49" charset="0"/>
              </a:rPr>
              <a:t>cdf_male</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inherit"/>
                <a:cs typeface="Courier New" panose="02070309020205020404" pitchFamily="49" charset="0"/>
              </a:rPr>
              <a:t>thinkplot.Config</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inherit"/>
                <a:cs typeface="Courier New" panose="02070309020205020404" pitchFamily="49" charset="0"/>
              </a:rPr>
              <a:t>xlabel</a:t>
            </a:r>
            <a:r>
              <a:rPr kumimoji="0" lang="en-US" altLang="en-US" sz="16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600" b="0" i="0" u="none" strike="noStrike" cap="none" normalizeH="0" baseline="0" dirty="0">
                <a:ln>
                  <a:noFill/>
                </a:ln>
                <a:solidFill>
                  <a:srgbClr val="BA2121"/>
                </a:solidFill>
                <a:effectLst/>
                <a:latin typeface="inherit"/>
                <a:cs typeface="Courier New" panose="02070309020205020404" pitchFamily="49" charset="0"/>
              </a:rPr>
              <a:t>'avg score (points)'</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inherit"/>
                <a:cs typeface="Courier New" panose="02070309020205020404" pitchFamily="49" charset="0"/>
              </a:rPr>
              <a:t>ylabel</a:t>
            </a:r>
            <a:r>
              <a:rPr kumimoji="0" lang="en-US" altLang="en-US" sz="16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600" b="0" i="0" u="none" strike="noStrike" cap="none" normalizeH="0" baseline="0" dirty="0">
                <a:ln>
                  <a:noFill/>
                </a:ln>
                <a:solidFill>
                  <a:srgbClr val="BA2121"/>
                </a:solidFill>
                <a:effectLst/>
                <a:latin typeface="inherit"/>
                <a:cs typeface="Courier New" panose="02070309020205020404" pitchFamily="49" charset="0"/>
              </a:rPr>
              <a:t>'CDF'</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a:t>
            </a:r>
            <a:endPar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268" name="Picture 4">
            <a:extLst>
              <a:ext uri="{FF2B5EF4-FFF2-40B4-BE49-F238E27FC236}">
                <a16:creationId xmlns:a16="http://schemas.microsoft.com/office/drawing/2014/main" id="{29820132-3541-4D62-A9C2-0E3B683949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5096" y="1674988"/>
            <a:ext cx="4857078" cy="342127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7B8726D-FF69-4274-8090-97C23AE2E326}"/>
              </a:ext>
            </a:extLst>
          </p:cNvPr>
          <p:cNvSpPr txBox="1"/>
          <p:nvPr/>
        </p:nvSpPr>
        <p:spPr>
          <a:xfrm>
            <a:off x="454755" y="5096261"/>
            <a:ext cx="9359096" cy="923330"/>
          </a:xfrm>
          <a:prstGeom prst="rect">
            <a:avLst/>
          </a:prstGeom>
          <a:noFill/>
        </p:spPr>
        <p:txBody>
          <a:bodyPr wrap="square">
            <a:spAutoFit/>
          </a:bodyPr>
          <a:lstStyle/>
          <a:p>
            <a:r>
              <a:rPr lang="en-US" b="0" i="0" dirty="0">
                <a:solidFill>
                  <a:srgbClr val="000000"/>
                </a:solidFill>
                <a:effectLst/>
                <a:latin typeface="Helvetica Neue"/>
              </a:rPr>
              <a:t>this figure makes the shape of the distributions, and the differences between the different groups apparent. we can see that the scores for male are consistently lower through out the distributions after 50 average score point.</a:t>
            </a:r>
            <a:endParaRPr lang="en-US" dirty="0"/>
          </a:p>
        </p:txBody>
      </p:sp>
    </p:spTree>
    <p:extLst>
      <p:ext uri="{BB962C8B-B14F-4D97-AF65-F5344CB8AC3E}">
        <p14:creationId xmlns:p14="http://schemas.microsoft.com/office/powerpoint/2010/main" val="3402576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1F357-58B2-4FB9-9175-40B12082595A}"/>
              </a:ext>
            </a:extLst>
          </p:cNvPr>
          <p:cNvSpPr>
            <a:spLocks noGrp="1"/>
          </p:cNvSpPr>
          <p:nvPr>
            <p:ph type="title"/>
          </p:nvPr>
        </p:nvSpPr>
        <p:spPr/>
        <p:txBody>
          <a:bodyPr>
            <a:normAutofit fontScale="90000"/>
          </a:bodyPr>
          <a:lstStyle/>
          <a:p>
            <a:r>
              <a:rPr lang="en-US" dirty="0"/>
              <a:t>calculating the fraction of scores less then 50 and 80 for the three groups</a:t>
            </a:r>
            <a:br>
              <a:rPr lang="en-US" b="1" i="1" dirty="0">
                <a:solidFill>
                  <a:srgbClr val="000000"/>
                </a:solidFill>
                <a:effectLst/>
                <a:latin typeface="Helvetica Neue"/>
              </a:rPr>
            </a:br>
            <a:endParaRPr lang="en-US" dirty="0"/>
          </a:p>
        </p:txBody>
      </p:sp>
      <p:sp>
        <p:nvSpPr>
          <p:cNvPr id="4" name="Rectangle 1">
            <a:extLst>
              <a:ext uri="{FF2B5EF4-FFF2-40B4-BE49-F238E27FC236}">
                <a16:creationId xmlns:a16="http://schemas.microsoft.com/office/drawing/2014/main" id="{A1691FDD-446F-4880-961E-B6A010C9D403}"/>
              </a:ext>
            </a:extLst>
          </p:cNvPr>
          <p:cNvSpPr>
            <a:spLocks noChangeArrowheads="1"/>
          </p:cNvSpPr>
          <p:nvPr/>
        </p:nvSpPr>
        <p:spPr bwMode="auto">
          <a:xfrm>
            <a:off x="0" y="0"/>
            <a:ext cx="939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1" u="none" strike="noStrike" cap="none" normalizeH="0" baseline="0">
                <a:ln>
                  <a:noFill/>
                </a:ln>
                <a:solidFill>
                  <a:srgbClr val="1A466C"/>
                </a:solidFill>
                <a:effectLst/>
                <a:latin typeface="inherit"/>
                <a:hlinkClick r:id="rId2"/>
              </a:rPr>
              <a:t>¶</a:t>
            </a:r>
            <a:endParaRPr kumimoji="0" lang="en-US" altLang="en-US" sz="1000" b="1" i="1" u="none" strike="noStrike" cap="none" normalizeH="0" baseline="0">
              <a:ln>
                <a:noFill/>
              </a:ln>
              <a:solidFill>
                <a:srgbClr val="000000"/>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03F9F"/>
                </a:solidFill>
                <a:effectLst/>
                <a:latin typeface="Courier New" panose="02070309020205020404" pitchFamily="49" charset="0"/>
                <a:cs typeface="Courier New" panose="02070309020205020404" pitchFamily="49" charset="0"/>
              </a:rPr>
              <a:t>In [217]:</a:t>
            </a: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6FCF25BD-457B-4C5C-B9C8-AD5CEF73EA38}"/>
              </a:ext>
            </a:extLst>
          </p:cNvPr>
          <p:cNvSpPr>
            <a:spLocks noChangeArrowheads="1"/>
          </p:cNvSpPr>
          <p:nvPr/>
        </p:nvSpPr>
        <p:spPr bwMode="auto">
          <a:xfrm>
            <a:off x="677334" y="2334283"/>
            <a:ext cx="4286552"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000"/>
                </a:solidFill>
                <a:effectLst/>
                <a:latin typeface="inherit"/>
                <a:cs typeface="Courier New" panose="02070309020205020404" pitchFamily="49" charset="0"/>
              </a:rPr>
              <a:t>print</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600" b="0" i="0" u="none" strike="noStrike" cap="none" normalizeH="0" baseline="0" dirty="0">
                <a:ln>
                  <a:noFill/>
                </a:ln>
                <a:solidFill>
                  <a:srgbClr val="BA2121"/>
                </a:solidFill>
                <a:effectLst/>
                <a:latin typeface="inherit"/>
                <a:cs typeface="Courier New" panose="02070309020205020404" pitchFamily="49" charset="0"/>
              </a:rPr>
              <a:t>'% of scores less then 50’</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000"/>
                </a:solidFill>
                <a:effectLst/>
                <a:latin typeface="inherit"/>
                <a:cs typeface="Courier New" panose="02070309020205020404" pitchFamily="49" charset="0"/>
              </a:rPr>
              <a:t>print</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600" b="0" i="0" u="none" strike="noStrike" cap="none" normalizeH="0" baseline="0" dirty="0">
                <a:ln>
                  <a:noFill/>
                </a:ln>
                <a:solidFill>
                  <a:srgbClr val="BA2121"/>
                </a:solidFill>
                <a:effectLst/>
                <a:latin typeface="inherit"/>
                <a:cs typeface="Courier New" panose="02070309020205020404" pitchFamily="49" charset="0"/>
              </a:rPr>
              <a:t>'all : '</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6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600" b="0" i="0" u="none" strike="noStrike" cap="none" normalizeH="0" baseline="0" dirty="0">
                <a:ln>
                  <a:noFill/>
                </a:ln>
                <a:solidFill>
                  <a:srgbClr val="008000"/>
                </a:solidFill>
                <a:effectLst/>
                <a:latin typeface="inherit"/>
                <a:cs typeface="Courier New" panose="02070309020205020404" pitchFamily="49" charset="0"/>
              </a:rPr>
              <a:t>str</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inherit"/>
                <a:cs typeface="Courier New" panose="02070309020205020404" pitchFamily="49" charset="0"/>
              </a:rPr>
              <a:t>cdf_all.Prob</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600" b="0" i="0" u="none" strike="noStrike" cap="none" normalizeH="0" baseline="0" dirty="0">
                <a:ln>
                  <a:noFill/>
                </a:ln>
                <a:solidFill>
                  <a:srgbClr val="008800"/>
                </a:solidFill>
                <a:effectLst/>
                <a:latin typeface="inherit"/>
                <a:cs typeface="Courier New" panose="02070309020205020404" pitchFamily="49" charset="0"/>
              </a:rPr>
              <a:t>50</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6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600" b="0" i="0" u="none" strike="noStrike" cap="none" normalizeH="0" baseline="0" dirty="0">
                <a:ln>
                  <a:noFill/>
                </a:ln>
                <a:solidFill>
                  <a:srgbClr val="008800"/>
                </a:solidFill>
                <a:effectLst/>
                <a:latin typeface="inherit"/>
                <a:cs typeface="Courier New" panose="02070309020205020404" pitchFamily="49" charset="0"/>
              </a:rPr>
              <a:t>100</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000"/>
                </a:solidFill>
                <a:effectLst/>
                <a:latin typeface="inherit"/>
                <a:cs typeface="Courier New" panose="02070309020205020404" pitchFamily="49" charset="0"/>
              </a:rPr>
              <a:t>print</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600" b="0" i="0" u="none" strike="noStrike" cap="none" normalizeH="0" baseline="0" dirty="0">
                <a:ln>
                  <a:noFill/>
                </a:ln>
                <a:solidFill>
                  <a:srgbClr val="BA2121"/>
                </a:solidFill>
                <a:effectLst/>
                <a:latin typeface="inherit"/>
                <a:cs typeface="Courier New" panose="02070309020205020404" pitchFamily="49" charset="0"/>
              </a:rPr>
              <a:t>'female : '</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6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600" b="0" i="0" u="none" strike="noStrike" cap="none" normalizeH="0" baseline="0" dirty="0">
                <a:ln>
                  <a:noFill/>
                </a:ln>
                <a:solidFill>
                  <a:srgbClr val="008000"/>
                </a:solidFill>
                <a:effectLst/>
                <a:latin typeface="inherit"/>
                <a:cs typeface="Courier New" panose="02070309020205020404" pitchFamily="49" charset="0"/>
              </a:rPr>
              <a:t>str</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inherit"/>
                <a:cs typeface="Courier New" panose="02070309020205020404" pitchFamily="49" charset="0"/>
              </a:rPr>
              <a:t>cdf_female.Prob</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600" b="0" i="0" u="none" strike="noStrike" cap="none" normalizeH="0" baseline="0" dirty="0">
                <a:ln>
                  <a:noFill/>
                </a:ln>
                <a:solidFill>
                  <a:srgbClr val="008800"/>
                </a:solidFill>
                <a:effectLst/>
                <a:latin typeface="inherit"/>
                <a:cs typeface="Courier New" panose="02070309020205020404" pitchFamily="49" charset="0"/>
              </a:rPr>
              <a:t>50</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6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600" b="0" i="0" u="none" strike="noStrike" cap="none" normalizeH="0" baseline="0" dirty="0">
                <a:ln>
                  <a:noFill/>
                </a:ln>
                <a:solidFill>
                  <a:srgbClr val="008800"/>
                </a:solidFill>
                <a:effectLst/>
                <a:latin typeface="inherit"/>
                <a:cs typeface="Courier New" panose="02070309020205020404" pitchFamily="49" charset="0"/>
              </a:rPr>
              <a:t>100</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000"/>
                </a:solidFill>
                <a:effectLst/>
                <a:latin typeface="inherit"/>
                <a:cs typeface="Courier New" panose="02070309020205020404" pitchFamily="49" charset="0"/>
              </a:rPr>
              <a:t>print</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600" b="0" i="0" u="none" strike="noStrike" cap="none" normalizeH="0" baseline="0" dirty="0">
                <a:ln>
                  <a:noFill/>
                </a:ln>
                <a:solidFill>
                  <a:srgbClr val="BA2121"/>
                </a:solidFill>
                <a:effectLst/>
                <a:latin typeface="inherit"/>
                <a:cs typeface="Courier New" panose="02070309020205020404" pitchFamily="49" charset="0"/>
              </a:rPr>
              <a:t>'male : '</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6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600" b="0" i="0" u="none" strike="noStrike" cap="none" normalizeH="0" baseline="0" dirty="0">
                <a:ln>
                  <a:noFill/>
                </a:ln>
                <a:solidFill>
                  <a:srgbClr val="008000"/>
                </a:solidFill>
                <a:effectLst/>
                <a:latin typeface="inherit"/>
                <a:cs typeface="Courier New" panose="02070309020205020404" pitchFamily="49" charset="0"/>
              </a:rPr>
              <a:t>str</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inherit"/>
                <a:cs typeface="Courier New" panose="02070309020205020404" pitchFamily="49" charset="0"/>
              </a:rPr>
              <a:t>cdf_male.Prob</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600" b="0" i="0" u="none" strike="noStrike" cap="none" normalizeH="0" baseline="0" dirty="0">
                <a:ln>
                  <a:noFill/>
                </a:ln>
                <a:solidFill>
                  <a:srgbClr val="008800"/>
                </a:solidFill>
                <a:effectLst/>
                <a:latin typeface="inherit"/>
                <a:cs typeface="Courier New" panose="02070309020205020404" pitchFamily="49" charset="0"/>
              </a:rPr>
              <a:t>50</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6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600" b="0" i="0" u="none" strike="noStrike" cap="none" normalizeH="0" baseline="0" dirty="0">
                <a:ln>
                  <a:noFill/>
                </a:ln>
                <a:solidFill>
                  <a:srgbClr val="008800"/>
                </a:solidFill>
                <a:effectLst/>
                <a:latin typeface="inherit"/>
                <a:cs typeface="Courier New" panose="02070309020205020404" pitchFamily="49" charset="0"/>
              </a:rPr>
              <a:t>100</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solidFill>
                  <a:srgbClr val="007979"/>
                </a:solidFill>
                <a:effectLst/>
                <a:latin typeface="inheri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i="1" dirty="0">
              <a:solidFill>
                <a:srgbClr val="007979"/>
              </a:solidFill>
              <a:latin typeface="inheri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000"/>
                </a:solidFill>
                <a:effectLst/>
                <a:latin typeface="inherit"/>
                <a:cs typeface="Courier New" panose="02070309020205020404" pitchFamily="49" charset="0"/>
              </a:rPr>
              <a:t>print</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600" b="0" i="0" u="none" strike="noStrike" cap="none" normalizeH="0" baseline="0" dirty="0">
                <a:ln>
                  <a:noFill/>
                </a:ln>
                <a:solidFill>
                  <a:srgbClr val="BA2121"/>
                </a:solidFill>
                <a:effectLst/>
                <a:latin typeface="inherit"/>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000"/>
                </a:solidFill>
                <a:effectLst/>
                <a:latin typeface="inherit"/>
                <a:cs typeface="Courier New" panose="02070309020205020404" pitchFamily="49" charset="0"/>
              </a:rPr>
              <a:t>print</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600" b="0" i="0" u="none" strike="noStrike" cap="none" normalizeH="0" baseline="0" dirty="0">
                <a:ln>
                  <a:noFill/>
                </a:ln>
                <a:solidFill>
                  <a:srgbClr val="BA2121"/>
                </a:solidFill>
                <a:effectLst/>
                <a:latin typeface="inherit"/>
                <a:cs typeface="Courier New" panose="02070309020205020404" pitchFamily="49" charset="0"/>
              </a:rPr>
              <a:t>'% of scores more 80’</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000"/>
                </a:solidFill>
                <a:effectLst/>
                <a:latin typeface="inherit"/>
                <a:cs typeface="Courier New" panose="02070309020205020404" pitchFamily="49" charset="0"/>
              </a:rPr>
              <a:t>print</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600" b="0" i="0" u="none" strike="noStrike" cap="none" normalizeH="0" baseline="0" dirty="0">
                <a:ln>
                  <a:noFill/>
                </a:ln>
                <a:solidFill>
                  <a:srgbClr val="BA2121"/>
                </a:solidFill>
                <a:effectLst/>
                <a:latin typeface="inherit"/>
                <a:cs typeface="Courier New" panose="02070309020205020404" pitchFamily="49" charset="0"/>
              </a:rPr>
              <a:t>'all : '</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6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600" b="0" i="0" u="none" strike="noStrike" cap="none" normalizeH="0" baseline="0" dirty="0">
                <a:ln>
                  <a:noFill/>
                </a:ln>
                <a:solidFill>
                  <a:srgbClr val="008000"/>
                </a:solidFill>
                <a:effectLst/>
                <a:latin typeface="inherit"/>
                <a:cs typeface="Courier New" panose="02070309020205020404" pitchFamily="49" charset="0"/>
              </a:rPr>
              <a:t>str</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600" b="0" i="0" u="none" strike="noStrike" cap="none" normalizeH="0" baseline="0" dirty="0">
                <a:ln>
                  <a:noFill/>
                </a:ln>
                <a:solidFill>
                  <a:srgbClr val="008800"/>
                </a:solidFill>
                <a:effectLst/>
                <a:latin typeface="inherit"/>
                <a:cs typeface="Courier New" panose="02070309020205020404" pitchFamily="49" charset="0"/>
              </a:rPr>
              <a:t>100</a:t>
            </a:r>
            <a:r>
              <a:rPr kumimoji="0" lang="en-US" altLang="en-US" sz="16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cdf_all.Prob(</a:t>
            </a:r>
            <a:r>
              <a:rPr kumimoji="0" lang="en-US" altLang="en-US" sz="1600" b="0" i="0" u="none" strike="noStrike" cap="none" normalizeH="0" baseline="0" dirty="0">
                <a:ln>
                  <a:noFill/>
                </a:ln>
                <a:solidFill>
                  <a:srgbClr val="008800"/>
                </a:solidFill>
                <a:effectLst/>
                <a:latin typeface="inherit"/>
                <a:cs typeface="Courier New" panose="02070309020205020404" pitchFamily="49" charset="0"/>
              </a:rPr>
              <a:t>80</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6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600" b="0" i="0" u="none" strike="noStrike" cap="none" normalizeH="0" baseline="0" dirty="0">
                <a:ln>
                  <a:noFill/>
                </a:ln>
                <a:solidFill>
                  <a:srgbClr val="008800"/>
                </a:solidFill>
                <a:effectLst/>
                <a:latin typeface="inherit"/>
                <a:cs typeface="Courier New" panose="02070309020205020404" pitchFamily="49" charset="0"/>
              </a:rPr>
              <a:t>100</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000"/>
                </a:solidFill>
                <a:effectLst/>
                <a:latin typeface="inherit"/>
                <a:cs typeface="Courier New" panose="02070309020205020404" pitchFamily="49" charset="0"/>
              </a:rPr>
              <a:t>print</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600" b="0" i="0" u="none" strike="noStrike" cap="none" normalizeH="0" baseline="0" dirty="0">
                <a:ln>
                  <a:noFill/>
                </a:ln>
                <a:solidFill>
                  <a:srgbClr val="BA2121"/>
                </a:solidFill>
                <a:effectLst/>
                <a:latin typeface="inherit"/>
                <a:cs typeface="Courier New" panose="02070309020205020404" pitchFamily="49" charset="0"/>
              </a:rPr>
              <a:t>'female : '</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6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600" b="0" i="0" u="none" strike="noStrike" cap="none" normalizeH="0" baseline="0" dirty="0">
                <a:ln>
                  <a:noFill/>
                </a:ln>
                <a:solidFill>
                  <a:srgbClr val="008000"/>
                </a:solidFill>
                <a:effectLst/>
                <a:latin typeface="inherit"/>
                <a:cs typeface="Courier New" panose="02070309020205020404" pitchFamily="49" charset="0"/>
              </a:rPr>
              <a:t>str</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600" b="0" i="0" u="none" strike="noStrike" cap="none" normalizeH="0" baseline="0" dirty="0">
                <a:ln>
                  <a:noFill/>
                </a:ln>
                <a:solidFill>
                  <a:srgbClr val="008800"/>
                </a:solidFill>
                <a:effectLst/>
                <a:latin typeface="inherit"/>
                <a:cs typeface="Courier New" panose="02070309020205020404" pitchFamily="49" charset="0"/>
              </a:rPr>
              <a:t>100</a:t>
            </a:r>
            <a:r>
              <a:rPr kumimoji="0" lang="en-US" altLang="en-US" sz="16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cdf_female.Prob(</a:t>
            </a:r>
            <a:r>
              <a:rPr kumimoji="0" lang="en-US" altLang="en-US" sz="1600" b="0" i="0" u="none" strike="noStrike" cap="none" normalizeH="0" baseline="0" dirty="0">
                <a:ln>
                  <a:noFill/>
                </a:ln>
                <a:solidFill>
                  <a:srgbClr val="008800"/>
                </a:solidFill>
                <a:effectLst/>
                <a:latin typeface="inherit"/>
                <a:cs typeface="Courier New" panose="02070309020205020404" pitchFamily="49" charset="0"/>
              </a:rPr>
              <a:t>80</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6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600" b="0" i="0" u="none" strike="noStrike" cap="none" normalizeH="0" baseline="0" dirty="0">
                <a:ln>
                  <a:noFill/>
                </a:ln>
                <a:solidFill>
                  <a:srgbClr val="008800"/>
                </a:solidFill>
                <a:effectLst/>
                <a:latin typeface="inherit"/>
                <a:cs typeface="Courier New" panose="02070309020205020404" pitchFamily="49" charset="0"/>
              </a:rPr>
              <a:t>100</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000"/>
                </a:solidFill>
                <a:effectLst/>
                <a:latin typeface="inherit"/>
                <a:cs typeface="Courier New" panose="02070309020205020404" pitchFamily="49" charset="0"/>
              </a:rPr>
              <a:t>print</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600" b="0" i="0" u="none" strike="noStrike" cap="none" normalizeH="0" baseline="0" dirty="0">
                <a:ln>
                  <a:noFill/>
                </a:ln>
                <a:solidFill>
                  <a:srgbClr val="BA2121"/>
                </a:solidFill>
                <a:effectLst/>
                <a:latin typeface="inherit"/>
                <a:cs typeface="Courier New" panose="02070309020205020404" pitchFamily="49" charset="0"/>
              </a:rPr>
              <a:t>'male : '</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6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600" b="0" i="0" u="none" strike="noStrike" cap="none" normalizeH="0" baseline="0" dirty="0">
                <a:ln>
                  <a:noFill/>
                </a:ln>
                <a:solidFill>
                  <a:srgbClr val="008000"/>
                </a:solidFill>
                <a:effectLst/>
                <a:latin typeface="inherit"/>
                <a:cs typeface="Courier New" panose="02070309020205020404" pitchFamily="49" charset="0"/>
              </a:rPr>
              <a:t>str</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600" b="0" i="0" u="none" strike="noStrike" cap="none" normalizeH="0" baseline="0" dirty="0">
                <a:ln>
                  <a:noFill/>
                </a:ln>
                <a:solidFill>
                  <a:srgbClr val="008800"/>
                </a:solidFill>
                <a:effectLst/>
                <a:latin typeface="inherit"/>
                <a:cs typeface="Courier New" panose="02070309020205020404" pitchFamily="49" charset="0"/>
              </a:rPr>
              <a:t>100</a:t>
            </a:r>
            <a:r>
              <a:rPr kumimoji="0" lang="en-US" altLang="en-US" sz="16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cdf_male.Prob(</a:t>
            </a:r>
            <a:r>
              <a:rPr kumimoji="0" lang="en-US" altLang="en-US" sz="1600" b="0" i="0" u="none" strike="noStrike" cap="none" normalizeH="0" baseline="0" dirty="0">
                <a:ln>
                  <a:noFill/>
                </a:ln>
                <a:solidFill>
                  <a:srgbClr val="008800"/>
                </a:solidFill>
                <a:effectLst/>
                <a:latin typeface="inherit"/>
                <a:cs typeface="Courier New" panose="02070309020205020404" pitchFamily="49" charset="0"/>
              </a:rPr>
              <a:t>80</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6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600" b="0" i="0" u="none" strike="noStrike" cap="none" normalizeH="0" baseline="0" dirty="0">
                <a:ln>
                  <a:noFill/>
                </a:ln>
                <a:solidFill>
                  <a:srgbClr val="008800"/>
                </a:solidFill>
                <a:effectLst/>
                <a:latin typeface="inherit"/>
                <a:cs typeface="Courier New" panose="02070309020205020404" pitchFamily="49" charset="0"/>
              </a:rPr>
              <a:t>100</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a:t>
            </a:r>
            <a:endPar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7171A5A0-9B3F-42F1-8CA3-6DBD46EC8B03}"/>
              </a:ext>
            </a:extLst>
          </p:cNvPr>
          <p:cNvSpPr>
            <a:spLocks noChangeArrowheads="1"/>
          </p:cNvSpPr>
          <p:nvPr/>
        </p:nvSpPr>
        <p:spPr bwMode="auto">
          <a:xfrm>
            <a:off x="5167059" y="2158147"/>
            <a:ext cx="5588028" cy="3583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6824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Helvetica Neue"/>
              </a:rPr>
              <a:t>% of scores less then 50</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Helvetica Neue"/>
              </a:rPr>
              <a:t>all : 10.9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Helvetica Neue"/>
              </a:rPr>
              <a:t>female : 8.494208494208493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Helvetica Neue"/>
              </a:rPr>
              <a:t>male : 13.485477178423237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Helvetica Neue"/>
              </a:rPr>
              <a:t>% of scores more 80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Helvetica Neue"/>
              </a:rPr>
              <a:t>all : 19.39999999999999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Helvetica Neue"/>
              </a:rPr>
              <a:t>female : 22.200772200772207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Helvetica Neue"/>
              </a:rPr>
              <a:t>male : 16.390041493775925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err="1">
                <a:solidFill>
                  <a:srgbClr val="000000"/>
                </a:solidFill>
                <a:latin typeface="Helvetica Neue"/>
              </a:rPr>
              <a:t>analysing</a:t>
            </a:r>
            <a:r>
              <a:rPr lang="en-US" altLang="en-US" sz="1000" dirty="0">
                <a:solidFill>
                  <a:srgbClr val="000000"/>
                </a:solidFill>
                <a:latin typeface="Helvetica Neue"/>
              </a:rPr>
              <a:t> the fraction of scores less than 50:</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Helvetica Neue"/>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000" dirty="0">
                <a:solidFill>
                  <a:srgbClr val="000000"/>
                </a:solidFill>
                <a:latin typeface="Helvetica Neue"/>
              </a:rPr>
              <a:t>we can see that over all 11% of the average scores are less than or equal to the passing point 50.</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000" dirty="0">
                <a:solidFill>
                  <a:srgbClr val="000000"/>
                </a:solidFill>
                <a:latin typeface="Helvetica Neue"/>
              </a:rPr>
              <a:t>only 8.5% for female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000" dirty="0">
                <a:solidFill>
                  <a:srgbClr val="000000"/>
                </a:solidFill>
                <a:latin typeface="Helvetica Neue"/>
              </a:rPr>
              <a:t>and increases to 13.5% for males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err="1">
                <a:solidFill>
                  <a:srgbClr val="000000"/>
                </a:solidFill>
                <a:latin typeface="Helvetica Neue"/>
              </a:rPr>
              <a:t>analysing</a:t>
            </a:r>
            <a:r>
              <a:rPr lang="en-US" altLang="en-US" sz="1000" dirty="0">
                <a:solidFill>
                  <a:srgbClr val="000000"/>
                </a:solidFill>
                <a:latin typeface="Helvetica Neue"/>
              </a:rPr>
              <a:t> the fraction of scores </a:t>
            </a:r>
            <a:r>
              <a:rPr lang="en-US" altLang="en-US" sz="1000" dirty="0" err="1">
                <a:solidFill>
                  <a:srgbClr val="000000"/>
                </a:solidFill>
                <a:latin typeface="Helvetica Neue"/>
              </a:rPr>
              <a:t>lmore</a:t>
            </a:r>
            <a:r>
              <a:rPr lang="en-US" altLang="en-US" sz="1000" dirty="0">
                <a:solidFill>
                  <a:srgbClr val="000000"/>
                </a:solidFill>
                <a:latin typeface="Helvetica Neue"/>
              </a:rPr>
              <a:t> then 80:</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Helvetica Neue"/>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000" dirty="0">
                <a:solidFill>
                  <a:srgbClr val="000000"/>
                </a:solidFill>
                <a:latin typeface="Helvetica Neue"/>
              </a:rPr>
              <a:t>we can see that over all 19% of the average scores are more then 80.</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000" dirty="0">
                <a:solidFill>
                  <a:srgbClr val="000000"/>
                </a:solidFill>
                <a:latin typeface="Helvetica Neue"/>
              </a:rPr>
              <a:t>only 16% for male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000" dirty="0">
                <a:solidFill>
                  <a:srgbClr val="000000"/>
                </a:solidFill>
                <a:latin typeface="Helvetica Neue"/>
              </a:rPr>
              <a:t>and increases to 22% for females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6652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1014B-4E6D-4A63-8B52-9BDDCD8B9C30}"/>
              </a:ext>
            </a:extLst>
          </p:cNvPr>
          <p:cNvSpPr>
            <a:spLocks noGrp="1"/>
          </p:cNvSpPr>
          <p:nvPr>
            <p:ph type="title"/>
          </p:nvPr>
        </p:nvSpPr>
        <p:spPr>
          <a:xfrm>
            <a:off x="677334" y="609600"/>
            <a:ext cx="8596668" cy="953386"/>
          </a:xfrm>
        </p:spPr>
        <p:txBody>
          <a:bodyPr>
            <a:normAutofit fontScale="90000"/>
          </a:bodyPr>
          <a:lstStyle/>
          <a:p>
            <a:r>
              <a:rPr lang="en-US" sz="3100" dirty="0"/>
              <a:t>below code will compare a model of a normal CDF to our Data average score CDF</a:t>
            </a:r>
            <a:br>
              <a:rPr lang="en-US" b="1" i="0" dirty="0">
                <a:solidFill>
                  <a:srgbClr val="000000"/>
                </a:solidFill>
                <a:effectLst/>
                <a:latin typeface="Helvetica Neue"/>
              </a:rPr>
            </a:br>
            <a:endParaRPr lang="en-US" dirty="0"/>
          </a:p>
        </p:txBody>
      </p:sp>
      <p:sp>
        <p:nvSpPr>
          <p:cNvPr id="5" name="Rectangle 2">
            <a:extLst>
              <a:ext uri="{FF2B5EF4-FFF2-40B4-BE49-F238E27FC236}">
                <a16:creationId xmlns:a16="http://schemas.microsoft.com/office/drawing/2014/main" id="{511C90FB-3B99-4E28-8AB8-564CDAE40F32}"/>
              </a:ext>
            </a:extLst>
          </p:cNvPr>
          <p:cNvSpPr>
            <a:spLocks noChangeArrowheads="1"/>
          </p:cNvSpPr>
          <p:nvPr/>
        </p:nvSpPr>
        <p:spPr bwMode="auto">
          <a:xfrm>
            <a:off x="0" y="0"/>
            <a:ext cx="25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2942C2C0-5F94-4915-A3CD-DDFBFF67C3E1}"/>
              </a:ext>
            </a:extLst>
          </p:cNvPr>
          <p:cNvSpPr>
            <a:spLocks noChangeArrowheads="1"/>
          </p:cNvSpPr>
          <p:nvPr/>
        </p:nvSpPr>
        <p:spPr bwMode="auto">
          <a:xfrm>
            <a:off x="386291" y="1612781"/>
            <a:ext cx="6331858"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a:ln>
                  <a:noFill/>
                </a:ln>
                <a:solidFill>
                  <a:srgbClr val="007979"/>
                </a:solidFill>
                <a:effectLst/>
                <a:latin typeface="inherit"/>
                <a:cs typeface="Courier New" panose="02070309020205020404" pitchFamily="49" charset="0"/>
              </a:rPr>
              <a:t># calculating the mean and variance of the data average score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1" u="none" strike="noStrike" cap="none" normalizeH="0" baseline="0" dirty="0">
              <a:ln>
                <a:noFill/>
              </a:ln>
              <a:solidFill>
                <a:srgbClr val="007979"/>
              </a:solidFill>
              <a:effectLst/>
              <a:latin typeface="inheri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mu, var </a:t>
            </a:r>
            <a:r>
              <a:rPr kumimoji="0" lang="en-US" altLang="en-US" sz="14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think.MeanVar</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(df[</a:t>
            </a:r>
            <a:r>
              <a:rPr kumimoji="0" lang="en-US" altLang="en-US" sz="1400" b="0" i="0" u="none" strike="noStrike" cap="none" normalizeH="0" baseline="0" dirty="0">
                <a:ln>
                  <a:noFill/>
                </a:ln>
                <a:solidFill>
                  <a:srgbClr val="BA2121"/>
                </a:solidFill>
                <a:effectLst/>
                <a:latin typeface="inherit"/>
                <a:cs typeface="Courier New" panose="02070309020205020404" pitchFamily="49" charset="0"/>
              </a:rPr>
              <a:t>'avg score’</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000"/>
                </a:solidFill>
                <a:effectLst/>
                <a:latin typeface="inherit"/>
                <a:cs typeface="Courier New" panose="02070309020205020404" pitchFamily="49" charset="0"/>
              </a:rPr>
              <a:t>print</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BA2121"/>
                </a:solidFill>
                <a:effectLst/>
                <a:latin typeface="inherit"/>
                <a:cs typeface="Courier New" panose="02070309020205020404" pitchFamily="49" charset="0"/>
              </a:rPr>
              <a:t>'Mean, Var'</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mu, var)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inheri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a:ln>
                  <a:noFill/>
                </a:ln>
                <a:solidFill>
                  <a:srgbClr val="007979"/>
                </a:solidFill>
                <a:effectLst/>
                <a:latin typeface="inherit"/>
                <a:cs typeface="Courier New" panose="02070309020205020404" pitchFamily="49" charset="0"/>
              </a:rPr>
              <a:t># plot the 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sigma </a:t>
            </a:r>
            <a:r>
              <a:rPr kumimoji="0" lang="en-US" altLang="en-US" sz="14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np.sqrt</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(var)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000"/>
                </a:solidFill>
                <a:effectLst/>
                <a:latin typeface="inherit"/>
                <a:cs typeface="Courier New" panose="02070309020205020404" pitchFamily="49" charset="0"/>
              </a:rPr>
              <a:t>print</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BA2121"/>
                </a:solidFill>
                <a:effectLst/>
                <a:latin typeface="inherit"/>
                <a:cs typeface="Courier New" panose="02070309020205020404" pitchFamily="49" charset="0"/>
              </a:rPr>
              <a:t>'Sigma'</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sigma)</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xs</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ps</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think.RenderNormalCdf</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(mu, sigma, low</a:t>
            </a:r>
            <a:r>
              <a:rPr kumimoji="0" lang="en-US" altLang="en-US" sz="14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008800"/>
                </a:solidFill>
                <a:effectLst/>
                <a:latin typeface="inherit"/>
                <a:cs typeface="Courier New" panose="02070309020205020404" pitchFamily="49" charset="0"/>
              </a:rPr>
              <a:t>0</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high</a:t>
            </a:r>
            <a:r>
              <a:rPr kumimoji="0" lang="en-US" altLang="en-US" sz="14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008800"/>
                </a:solidFill>
                <a:effectLst/>
                <a:latin typeface="inherit"/>
                <a:cs typeface="Courier New" panose="02070309020205020404" pitchFamily="49" charset="0"/>
              </a:rPr>
              <a:t>100</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inheri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thinkplot.Plot</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xs</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ps</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label</a:t>
            </a:r>
            <a:r>
              <a:rPr kumimoji="0" lang="en-US" altLang="en-US" sz="14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BA2121"/>
                </a:solidFill>
                <a:effectLst/>
                <a:latin typeface="inherit"/>
                <a:cs typeface="Courier New" panose="02070309020205020404" pitchFamily="49" charset="0"/>
              </a:rPr>
              <a:t>'model'</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color</a:t>
            </a:r>
            <a:r>
              <a:rPr kumimoji="0" lang="en-US" altLang="en-US" sz="14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BA2121"/>
                </a:solidFill>
                <a:effectLst/>
                <a:latin typeface="inherit"/>
                <a:cs typeface="Courier New" panose="02070309020205020404" pitchFamily="49" charset="0"/>
              </a:rPr>
              <a:t>'0.5’</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inheri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400" b="0" i="1" u="none" strike="noStrike" cap="none" normalizeH="0" baseline="0" dirty="0">
                <a:ln>
                  <a:noFill/>
                </a:ln>
                <a:solidFill>
                  <a:srgbClr val="007979"/>
                </a:solidFill>
                <a:effectLst/>
                <a:latin typeface="inherit"/>
                <a:cs typeface="Courier New" panose="02070309020205020404" pitchFamily="49" charset="0"/>
              </a:rPr>
              <a:t># plot the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cdf</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think.Cdf</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(df[</a:t>
            </a:r>
            <a:r>
              <a:rPr kumimoji="0" lang="en-US" altLang="en-US" sz="1400" b="0" i="0" u="none" strike="noStrike" cap="none" normalizeH="0" baseline="0" dirty="0">
                <a:ln>
                  <a:noFill/>
                </a:ln>
                <a:solidFill>
                  <a:srgbClr val="BA2121"/>
                </a:solidFill>
                <a:effectLst/>
                <a:latin typeface="inherit"/>
                <a:cs typeface="Courier New" panose="02070309020205020404" pitchFamily="49" charset="0"/>
              </a:rPr>
              <a:t>'avg score'</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label</a:t>
            </a:r>
            <a:r>
              <a:rPr kumimoji="0" lang="en-US" altLang="en-US" sz="14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BA2121"/>
                </a:solidFill>
                <a:effectLst/>
                <a:latin typeface="inherit"/>
                <a:cs typeface="Courier New" panose="02070309020205020404" pitchFamily="49" charset="0"/>
              </a:rPr>
              <a:t>'data'</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thinkplot.PrePlot</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008800"/>
                </a:solidFill>
                <a:effectLst/>
                <a:latin typeface="inherit"/>
                <a:cs typeface="Courier New" panose="02070309020205020404" pitchFamily="49" charset="0"/>
              </a:rPr>
              <a:t>1</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thinkplot.Cdf</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cdf</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thinkplot.Config</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(title</a:t>
            </a:r>
            <a:r>
              <a:rPr kumimoji="0" lang="en-US" altLang="en-US" sz="14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BA2121"/>
                </a:solidFill>
                <a:effectLst/>
                <a:latin typeface="inherit"/>
                <a:cs typeface="Courier New" panose="02070309020205020404" pitchFamily="49" charset="0"/>
              </a:rPr>
              <a:t>'avg score'</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xlabel</a:t>
            </a:r>
            <a:r>
              <a:rPr kumimoji="0" lang="en-US" altLang="en-US" sz="14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BA2121"/>
                </a:solidFill>
                <a:effectLst/>
                <a:latin typeface="inherit"/>
                <a:cs typeface="Courier New" panose="02070309020205020404" pitchFamily="49" charset="0"/>
              </a:rPr>
              <a:t>'avg score points'</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ylabel</a:t>
            </a:r>
            <a:r>
              <a:rPr kumimoji="0" lang="en-US" altLang="en-US" sz="14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BA2121"/>
                </a:solidFill>
                <a:effectLst/>
                <a:latin typeface="inherit"/>
                <a:cs typeface="Courier New" panose="02070309020205020404" pitchFamily="49" charset="0"/>
              </a:rPr>
              <a:t>'CDF'</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endPar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317" name="Picture 5">
            <a:extLst>
              <a:ext uri="{FF2B5EF4-FFF2-40B4-BE49-F238E27FC236}">
                <a16:creationId xmlns:a16="http://schemas.microsoft.com/office/drawing/2014/main" id="{7DA5EF00-5B84-4A5D-A364-87DE8AA02D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7106" y="1443243"/>
            <a:ext cx="4737225" cy="341178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C5C03F3-3FCB-454B-A8C3-62224CC9C640}"/>
              </a:ext>
            </a:extLst>
          </p:cNvPr>
          <p:cNvSpPr txBox="1"/>
          <p:nvPr/>
        </p:nvSpPr>
        <p:spPr>
          <a:xfrm>
            <a:off x="2285999" y="5319339"/>
            <a:ext cx="6103088" cy="369332"/>
          </a:xfrm>
          <a:prstGeom prst="rect">
            <a:avLst/>
          </a:prstGeom>
          <a:noFill/>
        </p:spPr>
        <p:txBody>
          <a:bodyPr wrap="square">
            <a:spAutoFit/>
          </a:bodyPr>
          <a:lstStyle/>
          <a:p>
            <a:r>
              <a:rPr lang="en-US" b="0" i="0" dirty="0">
                <a:solidFill>
                  <a:srgbClr val="000000"/>
                </a:solidFill>
                <a:effectLst/>
                <a:latin typeface="Helvetica Neue"/>
              </a:rPr>
              <a:t>we can see that the data fits well the normal model.</a:t>
            </a:r>
            <a:endParaRPr lang="en-US" dirty="0"/>
          </a:p>
        </p:txBody>
      </p:sp>
    </p:spTree>
    <p:extLst>
      <p:ext uri="{BB962C8B-B14F-4D97-AF65-F5344CB8AC3E}">
        <p14:creationId xmlns:p14="http://schemas.microsoft.com/office/powerpoint/2010/main" val="1090959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B4362-8672-43D4-BEBC-1E23D0CA5107}"/>
              </a:ext>
            </a:extLst>
          </p:cNvPr>
          <p:cNvSpPr>
            <a:spLocks noGrp="1"/>
          </p:cNvSpPr>
          <p:nvPr>
            <p:ph type="title"/>
          </p:nvPr>
        </p:nvSpPr>
        <p:spPr>
          <a:xfrm>
            <a:off x="677334" y="609600"/>
            <a:ext cx="8596668" cy="666307"/>
          </a:xfrm>
        </p:spPr>
        <p:txBody>
          <a:bodyPr>
            <a:normAutofit fontScale="90000"/>
          </a:bodyPr>
          <a:lstStyle/>
          <a:p>
            <a:r>
              <a:rPr lang="en-US" dirty="0"/>
              <a:t>Scatter plot of writing and reading scores.</a:t>
            </a:r>
            <a:br>
              <a:rPr lang="en-US" b="1" i="1" dirty="0">
                <a:solidFill>
                  <a:srgbClr val="000000"/>
                </a:solidFill>
                <a:effectLst/>
                <a:latin typeface="Helvetica Neue"/>
              </a:rPr>
            </a:br>
            <a:endParaRPr lang="en-US" dirty="0"/>
          </a:p>
        </p:txBody>
      </p:sp>
      <p:sp>
        <p:nvSpPr>
          <p:cNvPr id="5" name="Rectangle 2">
            <a:extLst>
              <a:ext uri="{FF2B5EF4-FFF2-40B4-BE49-F238E27FC236}">
                <a16:creationId xmlns:a16="http://schemas.microsoft.com/office/drawing/2014/main" id="{66B0CB11-A212-4A3F-B950-093F38125E83}"/>
              </a:ext>
            </a:extLst>
          </p:cNvPr>
          <p:cNvSpPr>
            <a:spLocks noChangeArrowheads="1"/>
          </p:cNvSpPr>
          <p:nvPr/>
        </p:nvSpPr>
        <p:spPr bwMode="auto">
          <a:xfrm>
            <a:off x="0" y="0"/>
            <a:ext cx="25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C187F1F3-38CD-4836-8C47-4883C1C2B08D}"/>
              </a:ext>
            </a:extLst>
          </p:cNvPr>
          <p:cNvSpPr>
            <a:spLocks noChangeArrowheads="1"/>
          </p:cNvSpPr>
          <p:nvPr/>
        </p:nvSpPr>
        <p:spPr bwMode="auto">
          <a:xfrm>
            <a:off x="695916" y="1968947"/>
            <a:ext cx="508531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inherit"/>
                <a:cs typeface="Courier New" panose="02070309020205020404" pitchFamily="49" charset="0"/>
              </a:rPr>
              <a:t>sb.jointplot</a:t>
            </a:r>
            <a:r>
              <a:rPr kumimoji="0" lang="en-US" altLang="en-US" b="0" i="0" u="none" strike="noStrike" cap="none" normalizeH="0" baseline="0" dirty="0">
                <a:ln>
                  <a:noFill/>
                </a:ln>
                <a:solidFill>
                  <a:srgbClr val="000000"/>
                </a:solidFill>
                <a:effectLst/>
                <a:latin typeface="inherit"/>
                <a:cs typeface="Courier New" panose="02070309020205020404" pitchFamily="49" charset="0"/>
              </a:rPr>
              <a:t>(x </a:t>
            </a:r>
            <a:r>
              <a:rPr kumimoji="0" lang="en-US" altLang="en-US"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b="0" i="0" u="none" strike="noStrike" cap="none" normalizeH="0" baseline="0" dirty="0">
                <a:ln>
                  <a:noFill/>
                </a:ln>
                <a:solidFill>
                  <a:srgbClr val="BA2121"/>
                </a:solidFill>
                <a:effectLst/>
                <a:latin typeface="inherit"/>
                <a:cs typeface="Courier New" panose="02070309020205020404" pitchFamily="49" charset="0"/>
              </a:rPr>
              <a:t>'writing </a:t>
            </a:r>
            <a:r>
              <a:rPr kumimoji="0" lang="en-US" altLang="en-US" b="0" i="0" u="none" strike="noStrike" cap="none" normalizeH="0" baseline="0" dirty="0" err="1">
                <a:ln>
                  <a:noFill/>
                </a:ln>
                <a:solidFill>
                  <a:srgbClr val="BA2121"/>
                </a:solidFill>
                <a:effectLst/>
                <a:latin typeface="inherit"/>
                <a:cs typeface="Courier New" panose="02070309020205020404" pitchFamily="49" charset="0"/>
              </a:rPr>
              <a:t>score'</a:t>
            </a:r>
            <a:r>
              <a:rPr kumimoji="0" lang="en-US" altLang="en-US" b="0" i="0" u="none" strike="noStrike" cap="none" normalizeH="0" baseline="0" dirty="0" err="1">
                <a:ln>
                  <a:noFill/>
                </a:ln>
                <a:solidFill>
                  <a:srgbClr val="000000"/>
                </a:solidFill>
                <a:effectLst/>
                <a:latin typeface="inherit"/>
                <a:cs typeface="Courier New" panose="02070309020205020404" pitchFamily="49" charset="0"/>
              </a:rPr>
              <a:t>,y</a:t>
            </a:r>
            <a:r>
              <a:rPr kumimoji="0" lang="en-US" altLang="en-US"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b="0" i="0" u="none" strike="noStrike" cap="none" normalizeH="0" baseline="0" dirty="0">
                <a:ln>
                  <a:noFill/>
                </a:ln>
                <a:solidFill>
                  <a:srgbClr val="BA2121"/>
                </a:solidFill>
                <a:effectLst/>
                <a:latin typeface="inherit"/>
                <a:cs typeface="Courier New" panose="02070309020205020404" pitchFamily="49" charset="0"/>
              </a:rPr>
              <a:t>'reading </a:t>
            </a:r>
            <a:r>
              <a:rPr kumimoji="0" lang="en-US" altLang="en-US" b="0" i="0" u="none" strike="noStrike" cap="none" normalizeH="0" baseline="0" dirty="0" err="1">
                <a:ln>
                  <a:noFill/>
                </a:ln>
                <a:solidFill>
                  <a:srgbClr val="BA2121"/>
                </a:solidFill>
                <a:effectLst/>
                <a:latin typeface="inherit"/>
                <a:cs typeface="Courier New" panose="02070309020205020404" pitchFamily="49" charset="0"/>
              </a:rPr>
              <a:t>score'</a:t>
            </a:r>
            <a:r>
              <a:rPr kumimoji="0" lang="en-US" altLang="en-US" b="0" i="0" u="none" strike="noStrike" cap="none" normalizeH="0" baseline="0" dirty="0" err="1">
                <a:ln>
                  <a:noFill/>
                </a:ln>
                <a:solidFill>
                  <a:srgbClr val="000000"/>
                </a:solidFill>
                <a:effectLst/>
                <a:latin typeface="inherit"/>
                <a:cs typeface="Courier New" panose="02070309020205020404" pitchFamily="49" charset="0"/>
              </a:rPr>
              <a:t>,data</a:t>
            </a:r>
            <a:r>
              <a:rPr kumimoji="0" lang="en-US" altLang="en-US"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inherit"/>
                <a:cs typeface="Courier New" panose="02070309020205020404" pitchFamily="49" charset="0"/>
              </a:rPr>
              <a:t>df,kind</a:t>
            </a:r>
            <a:r>
              <a:rPr kumimoji="0" lang="en-US" altLang="en-US"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b="0" i="0" u="none" strike="noStrike" cap="none" normalizeH="0" baseline="0" dirty="0">
                <a:ln>
                  <a:noFill/>
                </a:ln>
                <a:solidFill>
                  <a:srgbClr val="BA2121"/>
                </a:solidFill>
                <a:effectLst/>
                <a:latin typeface="inherit"/>
                <a:cs typeface="Courier New" panose="02070309020205020404" pitchFamily="49" charset="0"/>
              </a:rPr>
              <a:t>'hex’</a:t>
            </a:r>
            <a:r>
              <a:rPr kumimoji="0" lang="en-US" altLang="en-US" b="0" i="0" u="none" strike="noStrike" cap="none" normalizeH="0" baseline="0" dirty="0">
                <a:ln>
                  <a:noFill/>
                </a:ln>
                <a:solidFill>
                  <a:srgbClr val="000000"/>
                </a:solidFill>
                <a:effectLst/>
                <a:latin typeface="inheri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inherit"/>
                <a:cs typeface="Courier New" panose="02070309020205020404" pitchFamily="49" charset="0"/>
              </a:rPr>
              <a:t>plt.show</a:t>
            </a:r>
            <a:r>
              <a:rPr kumimoji="0" lang="en-US" altLang="en-US" b="0" i="0" u="none" strike="noStrike" cap="none" normalizeH="0" baseline="0" dirty="0">
                <a:ln>
                  <a:noFill/>
                </a:ln>
                <a:solidFill>
                  <a:srgbClr val="000000"/>
                </a:solidFill>
                <a:effectLst/>
                <a:latin typeface="inherit"/>
                <a:cs typeface="Courier New" panose="02070309020205020404" pitchFamily="49" charset="0"/>
              </a:rPr>
              <a:t>()</a:t>
            </a:r>
            <a:endPar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340" name="Picture 4">
            <a:extLst>
              <a:ext uri="{FF2B5EF4-FFF2-40B4-BE49-F238E27FC236}">
                <a16:creationId xmlns:a16="http://schemas.microsoft.com/office/drawing/2014/main" id="{8547D426-81B2-4FD4-88B8-1AF1F05C2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3665" y="1272704"/>
            <a:ext cx="3963034" cy="282021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a:extLst>
              <a:ext uri="{FF2B5EF4-FFF2-40B4-BE49-F238E27FC236}">
                <a16:creationId xmlns:a16="http://schemas.microsoft.com/office/drawing/2014/main" id="{9599862F-9930-4CE6-9AB2-4A27DC101002}"/>
              </a:ext>
            </a:extLst>
          </p:cNvPr>
          <p:cNvSpPr>
            <a:spLocks noChangeArrowheads="1"/>
          </p:cNvSpPr>
          <p:nvPr/>
        </p:nvSpPr>
        <p:spPr bwMode="auto">
          <a:xfrm>
            <a:off x="0" y="0"/>
            <a:ext cx="25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7">
            <a:extLst>
              <a:ext uri="{FF2B5EF4-FFF2-40B4-BE49-F238E27FC236}">
                <a16:creationId xmlns:a16="http://schemas.microsoft.com/office/drawing/2014/main" id="{E1DB34A1-93F6-42D3-B768-91527494B90C}"/>
              </a:ext>
            </a:extLst>
          </p:cNvPr>
          <p:cNvSpPr>
            <a:spLocks noChangeArrowheads="1"/>
          </p:cNvSpPr>
          <p:nvPr/>
        </p:nvSpPr>
        <p:spPr bwMode="auto">
          <a:xfrm>
            <a:off x="677334" y="3334782"/>
            <a:ext cx="5085316"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inherit"/>
                <a:cs typeface="Courier New" panose="02070309020205020404" pitchFamily="49" charset="0"/>
              </a:rPr>
              <a:t>sns.scatterplot</a:t>
            </a:r>
            <a:r>
              <a:rPr kumimoji="0" lang="en-US" altLang="en-US" sz="2000" b="0" i="0" u="none" strike="noStrike" cap="none" normalizeH="0" baseline="0" dirty="0">
                <a:ln>
                  <a:noFill/>
                </a:ln>
                <a:solidFill>
                  <a:srgbClr val="000000"/>
                </a:solidFill>
                <a:effectLst/>
                <a:latin typeface="inherit"/>
                <a:cs typeface="Courier New" panose="02070309020205020404" pitchFamily="49" charset="0"/>
              </a:rPr>
              <a:t>(data</a:t>
            </a:r>
            <a:r>
              <a:rPr kumimoji="0" lang="en-US" altLang="en-US" sz="20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inherit"/>
                <a:cs typeface="Courier New" panose="02070309020205020404" pitchFamily="49" charset="0"/>
              </a:rPr>
              <a:t>df, x</a:t>
            </a:r>
            <a:r>
              <a:rPr kumimoji="0" lang="en-US" altLang="en-US" sz="20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2000" b="0" i="0" u="none" strike="noStrike" cap="none" normalizeH="0" baseline="0" dirty="0">
                <a:ln>
                  <a:noFill/>
                </a:ln>
                <a:solidFill>
                  <a:srgbClr val="BA2121"/>
                </a:solidFill>
                <a:effectLst/>
                <a:latin typeface="inherit"/>
                <a:cs typeface="Courier New" panose="02070309020205020404" pitchFamily="49" charset="0"/>
              </a:rPr>
              <a:t>'writing score'</a:t>
            </a:r>
            <a:r>
              <a:rPr kumimoji="0" lang="en-US" altLang="en-US" sz="2000" b="0" i="0" u="none" strike="noStrike" cap="none" normalizeH="0" baseline="0" dirty="0">
                <a:ln>
                  <a:noFill/>
                </a:ln>
                <a:solidFill>
                  <a:srgbClr val="000000"/>
                </a:solidFill>
                <a:effectLst/>
                <a:latin typeface="inherit"/>
                <a:cs typeface="Courier New" panose="02070309020205020404" pitchFamily="49" charset="0"/>
              </a:rPr>
              <a:t>, y</a:t>
            </a:r>
            <a:r>
              <a:rPr kumimoji="0" lang="en-US" altLang="en-US" sz="20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2000" b="0" i="0" u="none" strike="noStrike" cap="none" normalizeH="0" baseline="0" dirty="0">
                <a:ln>
                  <a:noFill/>
                </a:ln>
                <a:solidFill>
                  <a:srgbClr val="BA2121"/>
                </a:solidFill>
                <a:effectLst/>
                <a:latin typeface="inherit"/>
                <a:cs typeface="Courier New" panose="02070309020205020404" pitchFamily="49" charset="0"/>
              </a:rPr>
              <a:t>'reading score'</a:t>
            </a:r>
            <a:r>
              <a:rPr kumimoji="0" lang="en-US" altLang="en-US" sz="2000" b="0" i="0" u="none" strike="noStrike" cap="none" normalizeH="0" baseline="0" dirty="0">
                <a:ln>
                  <a:noFill/>
                </a:ln>
                <a:solidFill>
                  <a:srgbClr val="000000"/>
                </a:solidFill>
                <a:effectLst/>
                <a:latin typeface="inherit"/>
                <a:cs typeface="Courier New" panose="02070309020205020404" pitchFamily="49" charset="0"/>
              </a:rPr>
              <a:t>, hue</a:t>
            </a:r>
            <a:r>
              <a:rPr kumimoji="0" lang="en-US" altLang="en-US" sz="20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2000" b="0" i="0" u="none" strike="noStrike" cap="none" normalizeH="0" baseline="0" dirty="0">
                <a:ln>
                  <a:noFill/>
                </a:ln>
                <a:solidFill>
                  <a:srgbClr val="BA2121"/>
                </a:solidFill>
                <a:effectLst/>
                <a:latin typeface="inherit"/>
                <a:cs typeface="Courier New" panose="02070309020205020404" pitchFamily="49" charset="0"/>
              </a:rPr>
              <a:t>'gender'</a:t>
            </a:r>
            <a:r>
              <a:rPr kumimoji="0" lang="en-US" altLang="en-US" sz="2000" b="0" i="0" u="none" strike="noStrike" cap="none" normalizeH="0" baseline="0" dirty="0">
                <a:ln>
                  <a:noFill/>
                </a:ln>
                <a:solidFill>
                  <a:srgbClr val="000000"/>
                </a:solidFill>
                <a:effectLst/>
                <a:latin typeface="inherit"/>
                <a:cs typeface="Courier New" panose="02070309020205020404" pitchFamily="49" charset="0"/>
              </a:rPr>
              <a:t>, style</a:t>
            </a:r>
            <a:r>
              <a:rPr kumimoji="0" lang="en-US" altLang="en-US" sz="20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2000" b="0" i="0" u="none" strike="noStrike" cap="none" normalizeH="0" baseline="0" dirty="0">
                <a:ln>
                  <a:noFill/>
                </a:ln>
                <a:solidFill>
                  <a:srgbClr val="BA2121"/>
                </a:solidFill>
                <a:effectLst/>
                <a:latin typeface="inherit"/>
                <a:cs typeface="Courier New" panose="02070309020205020404" pitchFamily="49" charset="0"/>
              </a:rPr>
              <a:t>'gender'</a:t>
            </a:r>
            <a:r>
              <a:rPr kumimoji="0" lang="en-US" altLang="en-US" sz="2000" b="0" i="0" u="none" strike="noStrike" cap="none" normalizeH="0" baseline="0" dirty="0">
                <a:ln>
                  <a:noFill/>
                </a:ln>
                <a:solidFill>
                  <a:srgbClr val="000000"/>
                </a:solidFill>
                <a:effectLst/>
                <a:latin typeface="inherit"/>
                <a:cs typeface="Courier New" panose="02070309020205020404" pitchFamily="49" charset="0"/>
              </a:rPr>
              <a:t>)</a:t>
            </a:r>
            <a:endPar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345" name="Picture 9">
            <a:extLst>
              <a:ext uri="{FF2B5EF4-FFF2-40B4-BE49-F238E27FC236}">
                <a16:creationId xmlns:a16="http://schemas.microsoft.com/office/drawing/2014/main" id="{88587A5D-A1AA-4940-92A4-F0359E6C49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2383" y="4103173"/>
            <a:ext cx="4294316" cy="249555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BA831D1-DC07-4C91-8D61-F9AC03C431B8}"/>
              </a:ext>
            </a:extLst>
          </p:cNvPr>
          <p:cNvSpPr txBox="1"/>
          <p:nvPr/>
        </p:nvSpPr>
        <p:spPr>
          <a:xfrm>
            <a:off x="449295" y="4485173"/>
            <a:ext cx="6103088" cy="1200329"/>
          </a:xfrm>
          <a:prstGeom prst="rect">
            <a:avLst/>
          </a:prstGeom>
          <a:noFill/>
        </p:spPr>
        <p:txBody>
          <a:bodyPr wrap="square">
            <a:spAutoFit/>
          </a:bodyPr>
          <a:lstStyle/>
          <a:p>
            <a:r>
              <a:rPr lang="en-US" b="0" i="0" dirty="0">
                <a:solidFill>
                  <a:srgbClr val="000000"/>
                </a:solidFill>
                <a:effectLst/>
                <a:latin typeface="Helvetica Neue"/>
              </a:rPr>
              <a:t>we can see that the reading score and writing score have positive linear relationship; when a student have a high score in writing it is expected to have a high score in reading. this is true for both female and male students.</a:t>
            </a:r>
            <a:endParaRPr lang="en-US" dirty="0"/>
          </a:p>
        </p:txBody>
      </p:sp>
    </p:spTree>
    <p:extLst>
      <p:ext uri="{BB962C8B-B14F-4D97-AF65-F5344CB8AC3E}">
        <p14:creationId xmlns:p14="http://schemas.microsoft.com/office/powerpoint/2010/main" val="2431814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52AC5-A347-4F7F-8206-137A136432FD}"/>
              </a:ext>
            </a:extLst>
          </p:cNvPr>
          <p:cNvSpPr>
            <a:spLocks noGrp="1"/>
          </p:cNvSpPr>
          <p:nvPr>
            <p:ph type="title"/>
          </p:nvPr>
        </p:nvSpPr>
        <p:spPr/>
        <p:txBody>
          <a:bodyPr>
            <a:normAutofit fontScale="90000"/>
          </a:bodyPr>
          <a:lstStyle/>
          <a:p>
            <a:r>
              <a:rPr lang="en-US" dirty="0"/>
              <a:t>Scatter plot of avg Language score and math scores</a:t>
            </a:r>
            <a:br>
              <a:rPr lang="en-US" b="1" i="1" dirty="0">
                <a:solidFill>
                  <a:srgbClr val="000000"/>
                </a:solidFill>
                <a:effectLst/>
                <a:latin typeface="Helvetica Neue"/>
              </a:rPr>
            </a:br>
            <a:endParaRPr lang="en-US" dirty="0"/>
          </a:p>
        </p:txBody>
      </p:sp>
      <p:sp>
        <p:nvSpPr>
          <p:cNvPr id="6" name="Rectangle 3">
            <a:extLst>
              <a:ext uri="{FF2B5EF4-FFF2-40B4-BE49-F238E27FC236}">
                <a16:creationId xmlns:a16="http://schemas.microsoft.com/office/drawing/2014/main" id="{B9029EE9-0E4D-4485-83E4-524CF468BDA9}"/>
              </a:ext>
            </a:extLst>
          </p:cNvPr>
          <p:cNvSpPr>
            <a:spLocks noChangeArrowheads="1"/>
          </p:cNvSpPr>
          <p:nvPr/>
        </p:nvSpPr>
        <p:spPr bwMode="auto">
          <a:xfrm>
            <a:off x="808075" y="2006700"/>
            <a:ext cx="486971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sb.jointplot</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(x </a:t>
            </a:r>
            <a:r>
              <a:rPr kumimoji="0" lang="en-US" altLang="en-US" sz="14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0" i="0" u="none" strike="noStrike" cap="none" normalizeH="0" baseline="0" dirty="0">
                <a:ln>
                  <a:noFill/>
                </a:ln>
                <a:solidFill>
                  <a:srgbClr val="BA2121"/>
                </a:solidFill>
                <a:effectLst/>
                <a:latin typeface="inherit"/>
                <a:cs typeface="Courier New" panose="02070309020205020404" pitchFamily="49" charset="0"/>
              </a:rPr>
              <a:t>'avg Language </a:t>
            </a:r>
            <a:r>
              <a:rPr kumimoji="0" lang="en-US" altLang="en-US" sz="1400" b="0" i="0" u="none" strike="noStrike" cap="none" normalizeH="0" baseline="0" dirty="0" err="1">
                <a:ln>
                  <a:noFill/>
                </a:ln>
                <a:solidFill>
                  <a:srgbClr val="BA2121"/>
                </a:solidFill>
                <a:effectLst/>
                <a:latin typeface="inherit"/>
                <a:cs typeface="Courier New" panose="02070309020205020404" pitchFamily="49" charset="0"/>
              </a:rPr>
              <a:t>score'</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,y</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0" i="0" u="none" strike="noStrike" cap="none" normalizeH="0" baseline="0" dirty="0">
                <a:ln>
                  <a:noFill/>
                </a:ln>
                <a:solidFill>
                  <a:srgbClr val="BA2121"/>
                </a:solidFill>
                <a:effectLst/>
                <a:latin typeface="inherit"/>
                <a:cs typeface="Courier New" panose="02070309020205020404" pitchFamily="49" charset="0"/>
              </a:rPr>
              <a:t>'math </a:t>
            </a:r>
            <a:r>
              <a:rPr kumimoji="0" lang="en-US" altLang="en-US" sz="1400" b="0" i="0" u="none" strike="noStrike" cap="none" normalizeH="0" baseline="0" dirty="0" err="1">
                <a:ln>
                  <a:noFill/>
                </a:ln>
                <a:solidFill>
                  <a:srgbClr val="BA2121"/>
                </a:solidFill>
                <a:effectLst/>
                <a:latin typeface="inherit"/>
                <a:cs typeface="Courier New" panose="02070309020205020404" pitchFamily="49" charset="0"/>
              </a:rPr>
              <a:t>score'</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,data</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df,kind</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0" i="0" u="none" strike="noStrike" cap="none" normalizeH="0" baseline="0" dirty="0">
                <a:ln>
                  <a:noFill/>
                </a:ln>
                <a:solidFill>
                  <a:srgbClr val="BA2121"/>
                </a:solidFill>
                <a:effectLst/>
                <a:latin typeface="inherit"/>
                <a:cs typeface="Courier New" panose="02070309020205020404" pitchFamily="49" charset="0"/>
              </a:rPr>
              <a:t>'hex’</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plt.show</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endPar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5364" name="Picture 4">
            <a:extLst>
              <a:ext uri="{FF2B5EF4-FFF2-40B4-BE49-F238E27FC236}">
                <a16:creationId xmlns:a16="http://schemas.microsoft.com/office/drawing/2014/main" id="{B02B89E2-B1FF-4F96-8992-3B03065CF8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1" y="1000997"/>
            <a:ext cx="3476846" cy="335839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a:extLst>
              <a:ext uri="{FF2B5EF4-FFF2-40B4-BE49-F238E27FC236}">
                <a16:creationId xmlns:a16="http://schemas.microsoft.com/office/drawing/2014/main" id="{A7460E9C-7E55-42AC-AEBA-D71641FA0C66}"/>
              </a:ext>
            </a:extLst>
          </p:cNvPr>
          <p:cNvSpPr>
            <a:spLocks noChangeArrowheads="1"/>
          </p:cNvSpPr>
          <p:nvPr/>
        </p:nvSpPr>
        <p:spPr bwMode="auto">
          <a:xfrm>
            <a:off x="0" y="0"/>
            <a:ext cx="25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7">
            <a:extLst>
              <a:ext uri="{FF2B5EF4-FFF2-40B4-BE49-F238E27FC236}">
                <a16:creationId xmlns:a16="http://schemas.microsoft.com/office/drawing/2014/main" id="{BF54239C-111F-4CDE-AAC7-284E7D71A00A}"/>
              </a:ext>
            </a:extLst>
          </p:cNvPr>
          <p:cNvSpPr>
            <a:spLocks noChangeArrowheads="1"/>
          </p:cNvSpPr>
          <p:nvPr/>
        </p:nvSpPr>
        <p:spPr bwMode="auto">
          <a:xfrm>
            <a:off x="741131" y="3327808"/>
            <a:ext cx="543638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inherit"/>
                <a:cs typeface="Courier New" panose="02070309020205020404" pitchFamily="49" charset="0"/>
              </a:rPr>
              <a:t>sns.scatterplot</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(data</a:t>
            </a:r>
            <a:r>
              <a:rPr kumimoji="0" lang="en-US" altLang="en-US" sz="16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df, x </a:t>
            </a:r>
            <a:r>
              <a:rPr kumimoji="0" lang="en-US" altLang="en-US" sz="16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600" b="0" i="0" u="none" strike="noStrike" cap="none" normalizeH="0" baseline="0" dirty="0">
                <a:ln>
                  <a:noFill/>
                </a:ln>
                <a:solidFill>
                  <a:srgbClr val="BA2121"/>
                </a:solidFill>
                <a:effectLst/>
                <a:latin typeface="inherit"/>
                <a:cs typeface="Courier New" panose="02070309020205020404" pitchFamily="49" charset="0"/>
              </a:rPr>
              <a:t>'avg Language </a:t>
            </a:r>
            <a:r>
              <a:rPr kumimoji="0" lang="en-US" altLang="en-US" sz="1600" b="0" i="0" u="none" strike="noStrike" cap="none" normalizeH="0" baseline="0" dirty="0" err="1">
                <a:ln>
                  <a:noFill/>
                </a:ln>
                <a:solidFill>
                  <a:srgbClr val="BA2121"/>
                </a:solidFill>
                <a:effectLst/>
                <a:latin typeface="inherit"/>
                <a:cs typeface="Courier New" panose="02070309020205020404" pitchFamily="49" charset="0"/>
              </a:rPr>
              <a:t>score'</a:t>
            </a:r>
            <a:r>
              <a:rPr kumimoji="0" lang="en-US" altLang="en-US" sz="1600" b="0" i="0" u="none" strike="noStrike" cap="none" normalizeH="0" baseline="0" dirty="0" err="1">
                <a:ln>
                  <a:noFill/>
                </a:ln>
                <a:solidFill>
                  <a:srgbClr val="000000"/>
                </a:solidFill>
                <a:effectLst/>
                <a:latin typeface="inherit"/>
                <a:cs typeface="Courier New" panose="02070309020205020404" pitchFamily="49" charset="0"/>
              </a:rPr>
              <a:t>,y</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6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600" b="0" i="0" u="none" strike="noStrike" cap="none" normalizeH="0" baseline="0" dirty="0">
                <a:ln>
                  <a:noFill/>
                </a:ln>
                <a:solidFill>
                  <a:srgbClr val="BA2121"/>
                </a:solidFill>
                <a:effectLst/>
                <a:latin typeface="inherit"/>
                <a:cs typeface="Courier New" panose="02070309020205020404" pitchFamily="49" charset="0"/>
              </a:rPr>
              <a:t>'math score'</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 hue</a:t>
            </a:r>
            <a:r>
              <a:rPr kumimoji="0" lang="en-US" altLang="en-US" sz="16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600" b="0" i="0" u="none" strike="noStrike" cap="none" normalizeH="0" baseline="0" dirty="0">
                <a:ln>
                  <a:noFill/>
                </a:ln>
                <a:solidFill>
                  <a:srgbClr val="BA2121"/>
                </a:solidFill>
                <a:effectLst/>
                <a:latin typeface="inherit"/>
                <a:cs typeface="Courier New" panose="02070309020205020404" pitchFamily="49" charset="0"/>
              </a:rPr>
              <a:t>'gender'</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 style</a:t>
            </a:r>
            <a:r>
              <a:rPr kumimoji="0" lang="en-US" altLang="en-US" sz="16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600" b="0" i="0" u="none" strike="noStrike" cap="none" normalizeH="0" baseline="0" dirty="0">
                <a:ln>
                  <a:noFill/>
                </a:ln>
                <a:solidFill>
                  <a:srgbClr val="BA2121"/>
                </a:solidFill>
                <a:effectLst/>
                <a:latin typeface="inherit"/>
                <a:cs typeface="Courier New" panose="02070309020205020404" pitchFamily="49" charset="0"/>
              </a:rPr>
              <a:t>'gender'</a:t>
            </a:r>
            <a:r>
              <a:rPr kumimoji="0" lang="en-US" altLang="en-US" sz="1600" b="0" i="0" u="none" strike="noStrike" cap="none" normalizeH="0" baseline="0" dirty="0">
                <a:ln>
                  <a:noFill/>
                </a:ln>
                <a:solidFill>
                  <a:srgbClr val="000000"/>
                </a:solidFill>
                <a:effectLst/>
                <a:latin typeface="inherit"/>
                <a:cs typeface="Courier New" panose="02070309020205020404" pitchFamily="49" charset="0"/>
              </a:rPr>
              <a:t>)</a:t>
            </a:r>
            <a:endPar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8">
            <a:extLst>
              <a:ext uri="{FF2B5EF4-FFF2-40B4-BE49-F238E27FC236}">
                <a16:creationId xmlns:a16="http://schemas.microsoft.com/office/drawing/2014/main" id="{E15851FA-6E20-4AB0-9645-6E87C50CCE54}"/>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5369" name="Picture 9">
            <a:extLst>
              <a:ext uri="{FF2B5EF4-FFF2-40B4-BE49-F238E27FC236}">
                <a16:creationId xmlns:a16="http://schemas.microsoft.com/office/drawing/2014/main" id="{805077D9-CC03-467D-858F-579D33CB0F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0254" y="4359394"/>
            <a:ext cx="3705225" cy="249555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5A11C7A1-0D96-45C0-BEB5-73DB83948006}"/>
              </a:ext>
            </a:extLst>
          </p:cNvPr>
          <p:cNvSpPr txBox="1"/>
          <p:nvPr/>
        </p:nvSpPr>
        <p:spPr>
          <a:xfrm>
            <a:off x="407780" y="4370963"/>
            <a:ext cx="6103088" cy="1877437"/>
          </a:xfrm>
          <a:prstGeom prst="rect">
            <a:avLst/>
          </a:prstGeom>
          <a:noFill/>
        </p:spPr>
        <p:txBody>
          <a:bodyPr wrap="square">
            <a:spAutoFit/>
          </a:bodyPr>
          <a:lstStyle/>
          <a:p>
            <a:pPr algn="l"/>
            <a:r>
              <a:rPr lang="en-US" sz="1400" b="0" i="0" dirty="0">
                <a:solidFill>
                  <a:srgbClr val="000000"/>
                </a:solidFill>
                <a:effectLst/>
                <a:latin typeface="Helvetica Neue"/>
              </a:rPr>
              <a:t>we can see that the avg Language score and math score have positive linear relationship; when a student have a high score in Language score it is expected to have a high score in math score.</a:t>
            </a:r>
          </a:p>
          <a:p>
            <a:pPr algn="l"/>
            <a:r>
              <a:rPr lang="en-US" sz="1400" b="0" i="0" dirty="0">
                <a:solidFill>
                  <a:srgbClr val="000000"/>
                </a:solidFill>
                <a:effectLst/>
                <a:latin typeface="Helvetica Neue"/>
              </a:rPr>
              <a:t>there is also a distinction of the degree of the relationship. we can see that there is a clear distinction between the two genders in second graph.</a:t>
            </a:r>
          </a:p>
          <a:p>
            <a:pPr algn="l"/>
            <a:r>
              <a:rPr lang="en-US" sz="1400" b="0" i="0" dirty="0">
                <a:solidFill>
                  <a:srgbClr val="000000"/>
                </a:solidFill>
                <a:effectLst/>
                <a:latin typeface="Helvetica Neue"/>
              </a:rPr>
              <a:t>for female student for a math score the corresponding language score is lower. for male student when math score is higher the corresponding language score is lower</a:t>
            </a:r>
            <a:r>
              <a:rPr lang="en-US" b="0" i="0" dirty="0">
                <a:solidFill>
                  <a:srgbClr val="000000"/>
                </a:solidFill>
                <a:effectLst/>
                <a:latin typeface="Helvetica Neue"/>
              </a:rPr>
              <a:t>.</a:t>
            </a:r>
          </a:p>
        </p:txBody>
      </p:sp>
    </p:spTree>
    <p:extLst>
      <p:ext uri="{BB962C8B-B14F-4D97-AF65-F5344CB8AC3E}">
        <p14:creationId xmlns:p14="http://schemas.microsoft.com/office/powerpoint/2010/main" val="1608378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DC5A9-4219-4926-A7F0-017FC4AB628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6AAA07C-C355-4119-A80A-463548F15D4C}"/>
              </a:ext>
            </a:extLst>
          </p:cNvPr>
          <p:cNvSpPr>
            <a:spLocks noGrp="1"/>
          </p:cNvSpPr>
          <p:nvPr>
            <p:ph idx="1"/>
          </p:nvPr>
        </p:nvSpPr>
        <p:spPr>
          <a:xfrm>
            <a:off x="868720" y="1930400"/>
            <a:ext cx="8596668" cy="3880773"/>
          </a:xfrm>
        </p:spPr>
        <p:txBody>
          <a:bodyPr wrap="square" tIns="182880">
            <a:normAutofit fontScale="92500" lnSpcReduction="20000"/>
          </a:bodyPr>
          <a:lstStyle/>
          <a:p>
            <a:pPr marL="0" indent="0">
              <a:buNone/>
            </a:pPr>
            <a:r>
              <a:rPr lang="en-US" sz="2400" b="0" i="0" dirty="0">
                <a:solidFill>
                  <a:srgbClr val="000000"/>
                </a:solidFill>
                <a:effectLst/>
                <a:latin typeface="Helvetica Neue"/>
              </a:rPr>
              <a:t>Exploratory data analysis (EDA) is an approach to analyzing data sets to summarize their main characteristics, often with visual methods. A statistical model can be used or not, but primarily EDA is for seeing what the data can tell us beyond the formal modeling or hypothesis testing task. The goal from this term project for me is to apply. I choose the students’ performance data sets for this project. The Content of This project’s would be my application of the skills I am learning through this class to perform an EDA on a data set. The goal is to analyze and discuss Students’ Performance using various visualization techniques in Python. The dataset used in this project was taken from: </a:t>
            </a:r>
            <a:r>
              <a:rPr lang="en-US" sz="2400" b="0" i="0" u="sng" dirty="0">
                <a:solidFill>
                  <a:srgbClr val="296EAA"/>
                </a:solidFill>
                <a:effectLst/>
                <a:latin typeface="Helvetica Neue"/>
                <a:hlinkClick r:id="rId2"/>
              </a:rPr>
              <a:t>https://www.kaggle.com/spscientist/students-performance-in-exams</a:t>
            </a:r>
            <a:endParaRPr lang="en-US" sz="2400" b="0" i="0" dirty="0">
              <a:solidFill>
                <a:srgbClr val="000000"/>
              </a:solidFill>
              <a:effectLst/>
              <a:latin typeface="Helvetica Neue"/>
            </a:endParaRPr>
          </a:p>
          <a:p>
            <a:pPr marL="0" indent="0">
              <a:buNone/>
            </a:pPr>
            <a:endParaRPr lang="en-US" dirty="0"/>
          </a:p>
        </p:txBody>
      </p:sp>
    </p:spTree>
    <p:extLst>
      <p:ext uri="{BB962C8B-B14F-4D97-AF65-F5344CB8AC3E}">
        <p14:creationId xmlns:p14="http://schemas.microsoft.com/office/powerpoint/2010/main" val="2431802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195FC-1BFA-404F-A1B7-F80D7C466C89}"/>
              </a:ext>
            </a:extLst>
          </p:cNvPr>
          <p:cNvSpPr>
            <a:spLocks noGrp="1"/>
          </p:cNvSpPr>
          <p:nvPr>
            <p:ph type="title"/>
          </p:nvPr>
        </p:nvSpPr>
        <p:spPr>
          <a:xfrm>
            <a:off x="677334" y="609600"/>
            <a:ext cx="8596668" cy="751367"/>
          </a:xfrm>
        </p:spPr>
        <p:txBody>
          <a:bodyPr>
            <a:normAutofit fontScale="90000"/>
          </a:bodyPr>
          <a:lstStyle/>
          <a:p>
            <a:r>
              <a:rPr lang="en-US" dirty="0"/>
              <a:t>correlation matrix</a:t>
            </a:r>
            <a:br>
              <a:rPr lang="en-US" b="1" i="1" dirty="0">
                <a:solidFill>
                  <a:srgbClr val="000000"/>
                </a:solidFill>
                <a:effectLst/>
                <a:latin typeface="Helvetica Neue"/>
              </a:rPr>
            </a:br>
            <a:endParaRPr lang="en-US" dirty="0"/>
          </a:p>
        </p:txBody>
      </p:sp>
      <p:graphicFrame>
        <p:nvGraphicFramePr>
          <p:cNvPr id="4" name="Table 3">
            <a:extLst>
              <a:ext uri="{FF2B5EF4-FFF2-40B4-BE49-F238E27FC236}">
                <a16:creationId xmlns:a16="http://schemas.microsoft.com/office/drawing/2014/main" id="{A0167EE8-2426-45EF-8221-656E2F954B85}"/>
              </a:ext>
            </a:extLst>
          </p:cNvPr>
          <p:cNvGraphicFramePr>
            <a:graphicFrameLocks noGrp="1"/>
          </p:cNvGraphicFramePr>
          <p:nvPr>
            <p:extLst>
              <p:ext uri="{D42A27DB-BD31-4B8C-83A1-F6EECF244321}">
                <p14:modId xmlns:p14="http://schemas.microsoft.com/office/powerpoint/2010/main" val="3609507105"/>
              </p:ext>
            </p:extLst>
          </p:nvPr>
        </p:nvGraphicFramePr>
        <p:xfrm>
          <a:off x="677334" y="4292982"/>
          <a:ext cx="7438368" cy="1828800"/>
        </p:xfrm>
        <a:graphic>
          <a:graphicData uri="http://schemas.openxmlformats.org/drawingml/2006/table">
            <a:tbl>
              <a:tblPr/>
              <a:tblGrid>
                <a:gridCol w="929796">
                  <a:extLst>
                    <a:ext uri="{9D8B030D-6E8A-4147-A177-3AD203B41FA5}">
                      <a16:colId xmlns:a16="http://schemas.microsoft.com/office/drawing/2014/main" val="2563484746"/>
                    </a:ext>
                  </a:extLst>
                </a:gridCol>
                <a:gridCol w="929796">
                  <a:extLst>
                    <a:ext uri="{9D8B030D-6E8A-4147-A177-3AD203B41FA5}">
                      <a16:colId xmlns:a16="http://schemas.microsoft.com/office/drawing/2014/main" val="3193586961"/>
                    </a:ext>
                  </a:extLst>
                </a:gridCol>
                <a:gridCol w="929796">
                  <a:extLst>
                    <a:ext uri="{9D8B030D-6E8A-4147-A177-3AD203B41FA5}">
                      <a16:colId xmlns:a16="http://schemas.microsoft.com/office/drawing/2014/main" val="2992250111"/>
                    </a:ext>
                  </a:extLst>
                </a:gridCol>
                <a:gridCol w="929796">
                  <a:extLst>
                    <a:ext uri="{9D8B030D-6E8A-4147-A177-3AD203B41FA5}">
                      <a16:colId xmlns:a16="http://schemas.microsoft.com/office/drawing/2014/main" val="3535209341"/>
                    </a:ext>
                  </a:extLst>
                </a:gridCol>
                <a:gridCol w="929796">
                  <a:extLst>
                    <a:ext uri="{9D8B030D-6E8A-4147-A177-3AD203B41FA5}">
                      <a16:colId xmlns:a16="http://schemas.microsoft.com/office/drawing/2014/main" val="2579543999"/>
                    </a:ext>
                  </a:extLst>
                </a:gridCol>
                <a:gridCol w="929796">
                  <a:extLst>
                    <a:ext uri="{9D8B030D-6E8A-4147-A177-3AD203B41FA5}">
                      <a16:colId xmlns:a16="http://schemas.microsoft.com/office/drawing/2014/main" val="3310873816"/>
                    </a:ext>
                  </a:extLst>
                </a:gridCol>
                <a:gridCol w="929796">
                  <a:extLst>
                    <a:ext uri="{9D8B030D-6E8A-4147-A177-3AD203B41FA5}">
                      <a16:colId xmlns:a16="http://schemas.microsoft.com/office/drawing/2014/main" val="1520721020"/>
                    </a:ext>
                  </a:extLst>
                </a:gridCol>
                <a:gridCol w="929796">
                  <a:extLst>
                    <a:ext uri="{9D8B030D-6E8A-4147-A177-3AD203B41FA5}">
                      <a16:colId xmlns:a16="http://schemas.microsoft.com/office/drawing/2014/main" val="3607704717"/>
                    </a:ext>
                  </a:extLst>
                </a:gridCol>
              </a:tblGrid>
              <a:tr h="536896">
                <a:tc>
                  <a:txBody>
                    <a:bodyPr/>
                    <a:lstStyle/>
                    <a:p>
                      <a:pPr algn="r" fontAlgn="ctr"/>
                      <a:r>
                        <a:rPr lang="en-US" sz="1050" b="1" dirty="0">
                          <a:effectLst/>
                        </a:rPr>
                        <a:t>gender</a:t>
                      </a:r>
                    </a:p>
                  </a:txBody>
                  <a:tcPr anchor="ctr">
                    <a:lnL>
                      <a:noFill/>
                    </a:lnL>
                    <a:lnR>
                      <a:noFill/>
                    </a:lnR>
                    <a:lnT>
                      <a:noFill/>
                    </a:lnT>
                    <a:lnB>
                      <a:noFill/>
                    </a:lnB>
                  </a:tcPr>
                </a:tc>
                <a:tc>
                  <a:txBody>
                    <a:bodyPr/>
                    <a:lstStyle/>
                    <a:p>
                      <a:pPr algn="r" fontAlgn="ctr"/>
                      <a:r>
                        <a:rPr lang="en-US" sz="1050" b="1" dirty="0">
                          <a:effectLst/>
                        </a:rPr>
                        <a:t>test preparation course</a:t>
                      </a:r>
                    </a:p>
                  </a:txBody>
                  <a:tcPr anchor="ctr">
                    <a:lnL>
                      <a:noFill/>
                    </a:lnL>
                    <a:lnR>
                      <a:noFill/>
                    </a:lnR>
                    <a:lnT>
                      <a:noFill/>
                    </a:lnT>
                    <a:lnB>
                      <a:noFill/>
                    </a:lnB>
                  </a:tcPr>
                </a:tc>
                <a:tc>
                  <a:txBody>
                    <a:bodyPr/>
                    <a:lstStyle/>
                    <a:p>
                      <a:pPr algn="r" fontAlgn="ctr"/>
                      <a:r>
                        <a:rPr lang="en-US" sz="1050" b="1" dirty="0">
                          <a:effectLst/>
                        </a:rPr>
                        <a:t>math score</a:t>
                      </a:r>
                    </a:p>
                  </a:txBody>
                  <a:tcPr anchor="ctr">
                    <a:lnL>
                      <a:noFill/>
                    </a:lnL>
                    <a:lnR>
                      <a:noFill/>
                    </a:lnR>
                    <a:lnT>
                      <a:noFill/>
                    </a:lnT>
                    <a:lnB>
                      <a:noFill/>
                    </a:lnB>
                  </a:tcPr>
                </a:tc>
                <a:tc>
                  <a:txBody>
                    <a:bodyPr/>
                    <a:lstStyle/>
                    <a:p>
                      <a:pPr algn="r" fontAlgn="ctr"/>
                      <a:r>
                        <a:rPr lang="en-US" sz="1050" b="1" dirty="0">
                          <a:effectLst/>
                        </a:rPr>
                        <a:t>reading score</a:t>
                      </a:r>
                    </a:p>
                  </a:txBody>
                  <a:tcPr anchor="ctr">
                    <a:lnL>
                      <a:noFill/>
                    </a:lnL>
                    <a:lnR>
                      <a:noFill/>
                    </a:lnR>
                    <a:lnT>
                      <a:noFill/>
                    </a:lnT>
                    <a:lnB>
                      <a:noFill/>
                    </a:lnB>
                  </a:tcPr>
                </a:tc>
                <a:tc>
                  <a:txBody>
                    <a:bodyPr/>
                    <a:lstStyle/>
                    <a:p>
                      <a:pPr algn="r" fontAlgn="ctr"/>
                      <a:r>
                        <a:rPr lang="en-US" sz="1050" b="1" dirty="0">
                          <a:effectLst/>
                        </a:rPr>
                        <a:t>writing score</a:t>
                      </a:r>
                    </a:p>
                  </a:txBody>
                  <a:tcPr anchor="ctr">
                    <a:lnL>
                      <a:noFill/>
                    </a:lnL>
                    <a:lnR>
                      <a:noFill/>
                    </a:lnR>
                    <a:lnT>
                      <a:noFill/>
                    </a:lnT>
                    <a:lnB>
                      <a:noFill/>
                    </a:lnB>
                  </a:tcPr>
                </a:tc>
                <a:tc>
                  <a:txBody>
                    <a:bodyPr/>
                    <a:lstStyle/>
                    <a:p>
                      <a:pPr algn="r" fontAlgn="ctr"/>
                      <a:r>
                        <a:rPr lang="en-US" sz="1050" b="1">
                          <a:effectLst/>
                        </a:rPr>
                        <a:t>avg Language score</a:t>
                      </a:r>
                    </a:p>
                  </a:txBody>
                  <a:tcPr anchor="ctr">
                    <a:lnL>
                      <a:noFill/>
                    </a:lnL>
                    <a:lnR>
                      <a:noFill/>
                    </a:lnR>
                    <a:lnT>
                      <a:noFill/>
                    </a:lnT>
                    <a:lnB>
                      <a:noFill/>
                    </a:lnB>
                  </a:tcPr>
                </a:tc>
                <a:tc>
                  <a:txBody>
                    <a:bodyPr/>
                    <a:lstStyle/>
                    <a:p>
                      <a:pPr algn="r" fontAlgn="ctr"/>
                      <a:r>
                        <a:rPr lang="en-US" sz="1050" b="1">
                          <a:effectLst/>
                        </a:rPr>
                        <a:t>avg score</a:t>
                      </a:r>
                    </a:p>
                  </a:txBody>
                  <a:tcPr anchor="ctr">
                    <a:lnL>
                      <a:noFill/>
                    </a:lnL>
                    <a:lnR>
                      <a:noFill/>
                    </a:lnR>
                    <a:lnT>
                      <a:noFill/>
                    </a:lnT>
                    <a:lnB>
                      <a:noFill/>
                    </a:lnB>
                  </a:tcPr>
                </a:tc>
                <a:tc>
                  <a:txBody>
                    <a:bodyPr/>
                    <a:lstStyle/>
                    <a:p>
                      <a:pPr algn="r" fontAlgn="ctr"/>
                      <a:r>
                        <a:rPr lang="en-US" sz="1050" b="1">
                          <a:effectLst/>
                        </a:rPr>
                        <a:t>result</a:t>
                      </a:r>
                    </a:p>
                  </a:txBody>
                  <a:tcPr anchor="ctr">
                    <a:lnL>
                      <a:noFill/>
                    </a:lnL>
                    <a:lnR>
                      <a:noFill/>
                    </a:lnR>
                    <a:lnT>
                      <a:noFill/>
                    </a:lnT>
                    <a:lnB>
                      <a:noFill/>
                    </a:lnB>
                  </a:tcPr>
                </a:tc>
                <a:extLst>
                  <a:ext uri="{0D108BD9-81ED-4DB2-BD59-A6C34878D82A}">
                    <a16:rowId xmlns:a16="http://schemas.microsoft.com/office/drawing/2014/main" val="405977760"/>
                  </a:ext>
                </a:extLst>
              </a:tr>
              <a:tr h="165199">
                <a:tc>
                  <a:txBody>
                    <a:bodyPr/>
                    <a:lstStyle/>
                    <a:p>
                      <a:pPr algn="r" fontAlgn="ctr"/>
                      <a:r>
                        <a:rPr lang="en-US" sz="1050">
                          <a:effectLst/>
                        </a:rPr>
                        <a:t>1</a:t>
                      </a:r>
                    </a:p>
                  </a:txBody>
                  <a:tcPr anchor="ctr">
                    <a:lnL>
                      <a:noFill/>
                    </a:lnL>
                    <a:lnR>
                      <a:noFill/>
                    </a:lnR>
                    <a:lnT>
                      <a:noFill/>
                    </a:lnT>
                    <a:lnB>
                      <a:noFill/>
                    </a:lnB>
                    <a:solidFill>
                      <a:srgbClr val="F5F5F5"/>
                    </a:solidFill>
                  </a:tcPr>
                </a:tc>
                <a:tc>
                  <a:txBody>
                    <a:bodyPr/>
                    <a:lstStyle/>
                    <a:p>
                      <a:pPr algn="r" fontAlgn="ctr"/>
                      <a:r>
                        <a:rPr lang="en-US" sz="1050">
                          <a:effectLst/>
                        </a:rPr>
                        <a:t>0</a:t>
                      </a:r>
                    </a:p>
                  </a:txBody>
                  <a:tcPr anchor="ctr">
                    <a:lnL>
                      <a:noFill/>
                    </a:lnL>
                    <a:lnR>
                      <a:noFill/>
                    </a:lnR>
                    <a:lnT>
                      <a:noFill/>
                    </a:lnT>
                    <a:lnB>
                      <a:noFill/>
                    </a:lnB>
                    <a:solidFill>
                      <a:srgbClr val="F5F5F5"/>
                    </a:solidFill>
                  </a:tcPr>
                </a:tc>
                <a:tc>
                  <a:txBody>
                    <a:bodyPr/>
                    <a:lstStyle/>
                    <a:p>
                      <a:pPr algn="r" fontAlgn="ctr"/>
                      <a:r>
                        <a:rPr lang="en-US" sz="1050">
                          <a:effectLst/>
                        </a:rPr>
                        <a:t>72</a:t>
                      </a:r>
                    </a:p>
                  </a:txBody>
                  <a:tcPr anchor="ctr">
                    <a:lnL>
                      <a:noFill/>
                    </a:lnL>
                    <a:lnR>
                      <a:noFill/>
                    </a:lnR>
                    <a:lnT>
                      <a:noFill/>
                    </a:lnT>
                    <a:lnB>
                      <a:noFill/>
                    </a:lnB>
                    <a:solidFill>
                      <a:srgbClr val="F5F5F5"/>
                    </a:solidFill>
                  </a:tcPr>
                </a:tc>
                <a:tc>
                  <a:txBody>
                    <a:bodyPr/>
                    <a:lstStyle/>
                    <a:p>
                      <a:pPr algn="r" fontAlgn="ctr"/>
                      <a:r>
                        <a:rPr lang="en-US" sz="1050">
                          <a:effectLst/>
                        </a:rPr>
                        <a:t>72</a:t>
                      </a:r>
                    </a:p>
                  </a:txBody>
                  <a:tcPr anchor="ctr">
                    <a:lnL>
                      <a:noFill/>
                    </a:lnL>
                    <a:lnR>
                      <a:noFill/>
                    </a:lnR>
                    <a:lnT>
                      <a:noFill/>
                    </a:lnT>
                    <a:lnB>
                      <a:noFill/>
                    </a:lnB>
                    <a:solidFill>
                      <a:srgbClr val="F5F5F5"/>
                    </a:solidFill>
                  </a:tcPr>
                </a:tc>
                <a:tc>
                  <a:txBody>
                    <a:bodyPr/>
                    <a:lstStyle/>
                    <a:p>
                      <a:pPr algn="r" fontAlgn="ctr"/>
                      <a:r>
                        <a:rPr lang="en-US" sz="1050" dirty="0">
                          <a:effectLst/>
                        </a:rPr>
                        <a:t>74</a:t>
                      </a:r>
                    </a:p>
                  </a:txBody>
                  <a:tcPr anchor="ctr">
                    <a:lnL>
                      <a:noFill/>
                    </a:lnL>
                    <a:lnR>
                      <a:noFill/>
                    </a:lnR>
                    <a:lnT>
                      <a:noFill/>
                    </a:lnT>
                    <a:lnB>
                      <a:noFill/>
                    </a:lnB>
                    <a:solidFill>
                      <a:srgbClr val="F5F5F5"/>
                    </a:solidFill>
                  </a:tcPr>
                </a:tc>
                <a:tc>
                  <a:txBody>
                    <a:bodyPr/>
                    <a:lstStyle/>
                    <a:p>
                      <a:pPr algn="r" fontAlgn="ctr"/>
                      <a:r>
                        <a:rPr lang="en-US" sz="1050" dirty="0">
                          <a:effectLst/>
                        </a:rPr>
                        <a:t>73.0</a:t>
                      </a:r>
                    </a:p>
                  </a:txBody>
                  <a:tcPr anchor="ctr">
                    <a:lnL>
                      <a:noFill/>
                    </a:lnL>
                    <a:lnR>
                      <a:noFill/>
                    </a:lnR>
                    <a:lnT>
                      <a:noFill/>
                    </a:lnT>
                    <a:lnB>
                      <a:noFill/>
                    </a:lnB>
                    <a:solidFill>
                      <a:srgbClr val="F5F5F5"/>
                    </a:solidFill>
                  </a:tcPr>
                </a:tc>
                <a:tc>
                  <a:txBody>
                    <a:bodyPr/>
                    <a:lstStyle/>
                    <a:p>
                      <a:pPr algn="r" fontAlgn="ctr"/>
                      <a:r>
                        <a:rPr lang="en-US" sz="1050" dirty="0">
                          <a:effectLst/>
                        </a:rPr>
                        <a:t>72.67</a:t>
                      </a:r>
                    </a:p>
                  </a:txBody>
                  <a:tcPr anchor="ctr">
                    <a:lnL>
                      <a:noFill/>
                    </a:lnL>
                    <a:lnR>
                      <a:noFill/>
                    </a:lnR>
                    <a:lnT>
                      <a:noFill/>
                    </a:lnT>
                    <a:lnB>
                      <a:noFill/>
                    </a:lnB>
                    <a:solidFill>
                      <a:srgbClr val="F5F5F5"/>
                    </a:solidFill>
                  </a:tcPr>
                </a:tc>
                <a:tc>
                  <a:txBody>
                    <a:bodyPr/>
                    <a:lstStyle/>
                    <a:p>
                      <a:pPr algn="r" fontAlgn="ctr"/>
                      <a:r>
                        <a:rPr lang="en-US" sz="1050">
                          <a:effectLst/>
                        </a:rPr>
                        <a:t>1</a:t>
                      </a:r>
                    </a:p>
                  </a:txBody>
                  <a:tcPr anchor="ctr">
                    <a:lnL>
                      <a:noFill/>
                    </a:lnL>
                    <a:lnR>
                      <a:noFill/>
                    </a:lnR>
                    <a:lnT>
                      <a:noFill/>
                    </a:lnT>
                    <a:lnB>
                      <a:noFill/>
                    </a:lnB>
                    <a:solidFill>
                      <a:srgbClr val="F5F5F5"/>
                    </a:solidFill>
                  </a:tcPr>
                </a:tc>
                <a:extLst>
                  <a:ext uri="{0D108BD9-81ED-4DB2-BD59-A6C34878D82A}">
                    <a16:rowId xmlns:a16="http://schemas.microsoft.com/office/drawing/2014/main" val="134017841"/>
                  </a:ext>
                </a:extLst>
              </a:tr>
              <a:tr h="165199">
                <a:tc>
                  <a:txBody>
                    <a:bodyPr/>
                    <a:lstStyle/>
                    <a:p>
                      <a:pPr algn="r" fontAlgn="ctr"/>
                      <a:r>
                        <a:rPr lang="en-US" sz="1050">
                          <a:effectLst/>
                        </a:rPr>
                        <a:t>1</a:t>
                      </a:r>
                    </a:p>
                  </a:txBody>
                  <a:tcPr anchor="ctr">
                    <a:lnL>
                      <a:noFill/>
                    </a:lnL>
                    <a:lnR>
                      <a:noFill/>
                    </a:lnR>
                    <a:lnT>
                      <a:noFill/>
                    </a:lnT>
                    <a:lnB>
                      <a:noFill/>
                    </a:lnB>
                  </a:tcPr>
                </a:tc>
                <a:tc>
                  <a:txBody>
                    <a:bodyPr/>
                    <a:lstStyle/>
                    <a:p>
                      <a:pPr algn="r" fontAlgn="ctr"/>
                      <a:r>
                        <a:rPr lang="en-US" sz="1050">
                          <a:effectLst/>
                        </a:rPr>
                        <a:t>1</a:t>
                      </a:r>
                    </a:p>
                  </a:txBody>
                  <a:tcPr anchor="ctr">
                    <a:lnL>
                      <a:noFill/>
                    </a:lnL>
                    <a:lnR>
                      <a:noFill/>
                    </a:lnR>
                    <a:lnT>
                      <a:noFill/>
                    </a:lnT>
                    <a:lnB>
                      <a:noFill/>
                    </a:lnB>
                  </a:tcPr>
                </a:tc>
                <a:tc>
                  <a:txBody>
                    <a:bodyPr/>
                    <a:lstStyle/>
                    <a:p>
                      <a:pPr algn="r" fontAlgn="ctr"/>
                      <a:r>
                        <a:rPr lang="en-US" sz="1050">
                          <a:effectLst/>
                        </a:rPr>
                        <a:t>69</a:t>
                      </a:r>
                    </a:p>
                  </a:txBody>
                  <a:tcPr anchor="ctr">
                    <a:lnL>
                      <a:noFill/>
                    </a:lnL>
                    <a:lnR>
                      <a:noFill/>
                    </a:lnR>
                    <a:lnT>
                      <a:noFill/>
                    </a:lnT>
                    <a:lnB>
                      <a:noFill/>
                    </a:lnB>
                  </a:tcPr>
                </a:tc>
                <a:tc>
                  <a:txBody>
                    <a:bodyPr/>
                    <a:lstStyle/>
                    <a:p>
                      <a:pPr algn="r" fontAlgn="ctr"/>
                      <a:r>
                        <a:rPr lang="en-US" sz="1050">
                          <a:effectLst/>
                        </a:rPr>
                        <a:t>90</a:t>
                      </a:r>
                    </a:p>
                  </a:txBody>
                  <a:tcPr anchor="ctr">
                    <a:lnL>
                      <a:noFill/>
                    </a:lnL>
                    <a:lnR>
                      <a:noFill/>
                    </a:lnR>
                    <a:lnT>
                      <a:noFill/>
                    </a:lnT>
                    <a:lnB>
                      <a:noFill/>
                    </a:lnB>
                  </a:tcPr>
                </a:tc>
                <a:tc>
                  <a:txBody>
                    <a:bodyPr/>
                    <a:lstStyle/>
                    <a:p>
                      <a:pPr algn="r" fontAlgn="ctr"/>
                      <a:r>
                        <a:rPr lang="en-US" sz="1050">
                          <a:effectLst/>
                        </a:rPr>
                        <a:t>88</a:t>
                      </a:r>
                    </a:p>
                  </a:txBody>
                  <a:tcPr anchor="ctr">
                    <a:lnL>
                      <a:noFill/>
                    </a:lnL>
                    <a:lnR>
                      <a:noFill/>
                    </a:lnR>
                    <a:lnT>
                      <a:noFill/>
                    </a:lnT>
                    <a:lnB>
                      <a:noFill/>
                    </a:lnB>
                  </a:tcPr>
                </a:tc>
                <a:tc>
                  <a:txBody>
                    <a:bodyPr/>
                    <a:lstStyle/>
                    <a:p>
                      <a:pPr algn="r" fontAlgn="ctr"/>
                      <a:r>
                        <a:rPr lang="en-US" sz="1050" dirty="0">
                          <a:effectLst/>
                        </a:rPr>
                        <a:t>89.0</a:t>
                      </a:r>
                    </a:p>
                  </a:txBody>
                  <a:tcPr anchor="ctr">
                    <a:lnL>
                      <a:noFill/>
                    </a:lnL>
                    <a:lnR>
                      <a:noFill/>
                    </a:lnR>
                    <a:lnT>
                      <a:noFill/>
                    </a:lnT>
                    <a:lnB>
                      <a:noFill/>
                    </a:lnB>
                  </a:tcPr>
                </a:tc>
                <a:tc>
                  <a:txBody>
                    <a:bodyPr/>
                    <a:lstStyle/>
                    <a:p>
                      <a:pPr algn="r" fontAlgn="ctr"/>
                      <a:r>
                        <a:rPr lang="en-US" sz="1050" dirty="0">
                          <a:effectLst/>
                        </a:rPr>
                        <a:t>82.33</a:t>
                      </a:r>
                    </a:p>
                  </a:txBody>
                  <a:tcPr anchor="ctr">
                    <a:lnL>
                      <a:noFill/>
                    </a:lnL>
                    <a:lnR>
                      <a:noFill/>
                    </a:lnR>
                    <a:lnT>
                      <a:noFill/>
                    </a:lnT>
                    <a:lnB>
                      <a:noFill/>
                    </a:lnB>
                  </a:tcPr>
                </a:tc>
                <a:tc>
                  <a:txBody>
                    <a:bodyPr/>
                    <a:lstStyle/>
                    <a:p>
                      <a:pPr algn="r" fontAlgn="ctr"/>
                      <a:r>
                        <a:rPr lang="en-US" sz="1050" dirty="0">
                          <a:effectLst/>
                        </a:rPr>
                        <a:t>1</a:t>
                      </a:r>
                    </a:p>
                  </a:txBody>
                  <a:tcPr anchor="ctr">
                    <a:lnL>
                      <a:noFill/>
                    </a:lnL>
                    <a:lnR>
                      <a:noFill/>
                    </a:lnR>
                    <a:lnT>
                      <a:noFill/>
                    </a:lnT>
                    <a:lnB>
                      <a:noFill/>
                    </a:lnB>
                  </a:tcPr>
                </a:tc>
                <a:extLst>
                  <a:ext uri="{0D108BD9-81ED-4DB2-BD59-A6C34878D82A}">
                    <a16:rowId xmlns:a16="http://schemas.microsoft.com/office/drawing/2014/main" val="2214235144"/>
                  </a:ext>
                </a:extLst>
              </a:tr>
              <a:tr h="165199">
                <a:tc>
                  <a:txBody>
                    <a:bodyPr/>
                    <a:lstStyle/>
                    <a:p>
                      <a:pPr algn="r" fontAlgn="ctr"/>
                      <a:r>
                        <a:rPr lang="en-US" sz="1050">
                          <a:effectLst/>
                        </a:rPr>
                        <a:t>1</a:t>
                      </a:r>
                    </a:p>
                  </a:txBody>
                  <a:tcPr anchor="ctr">
                    <a:lnL>
                      <a:noFill/>
                    </a:lnL>
                    <a:lnR>
                      <a:noFill/>
                    </a:lnR>
                    <a:lnT>
                      <a:noFill/>
                    </a:lnT>
                    <a:lnB>
                      <a:noFill/>
                    </a:lnB>
                    <a:solidFill>
                      <a:srgbClr val="F5F5F5"/>
                    </a:solidFill>
                  </a:tcPr>
                </a:tc>
                <a:tc>
                  <a:txBody>
                    <a:bodyPr/>
                    <a:lstStyle/>
                    <a:p>
                      <a:pPr algn="r" fontAlgn="ctr"/>
                      <a:r>
                        <a:rPr lang="en-US" sz="1050">
                          <a:effectLst/>
                        </a:rPr>
                        <a:t>0</a:t>
                      </a:r>
                    </a:p>
                  </a:txBody>
                  <a:tcPr anchor="ctr">
                    <a:lnL>
                      <a:noFill/>
                    </a:lnL>
                    <a:lnR>
                      <a:noFill/>
                    </a:lnR>
                    <a:lnT>
                      <a:noFill/>
                    </a:lnT>
                    <a:lnB>
                      <a:noFill/>
                    </a:lnB>
                    <a:solidFill>
                      <a:srgbClr val="F5F5F5"/>
                    </a:solidFill>
                  </a:tcPr>
                </a:tc>
                <a:tc>
                  <a:txBody>
                    <a:bodyPr/>
                    <a:lstStyle/>
                    <a:p>
                      <a:pPr algn="r" fontAlgn="ctr"/>
                      <a:r>
                        <a:rPr lang="en-US" sz="1050">
                          <a:effectLst/>
                        </a:rPr>
                        <a:t>90</a:t>
                      </a:r>
                    </a:p>
                  </a:txBody>
                  <a:tcPr anchor="ctr">
                    <a:lnL>
                      <a:noFill/>
                    </a:lnL>
                    <a:lnR>
                      <a:noFill/>
                    </a:lnR>
                    <a:lnT>
                      <a:noFill/>
                    </a:lnT>
                    <a:lnB>
                      <a:noFill/>
                    </a:lnB>
                    <a:solidFill>
                      <a:srgbClr val="F5F5F5"/>
                    </a:solidFill>
                  </a:tcPr>
                </a:tc>
                <a:tc>
                  <a:txBody>
                    <a:bodyPr/>
                    <a:lstStyle/>
                    <a:p>
                      <a:pPr algn="r" fontAlgn="ctr"/>
                      <a:r>
                        <a:rPr lang="en-US" sz="1050">
                          <a:effectLst/>
                        </a:rPr>
                        <a:t>95</a:t>
                      </a:r>
                    </a:p>
                  </a:txBody>
                  <a:tcPr anchor="ctr">
                    <a:lnL>
                      <a:noFill/>
                    </a:lnL>
                    <a:lnR>
                      <a:noFill/>
                    </a:lnR>
                    <a:lnT>
                      <a:noFill/>
                    </a:lnT>
                    <a:lnB>
                      <a:noFill/>
                    </a:lnB>
                    <a:solidFill>
                      <a:srgbClr val="F5F5F5"/>
                    </a:solidFill>
                  </a:tcPr>
                </a:tc>
                <a:tc>
                  <a:txBody>
                    <a:bodyPr/>
                    <a:lstStyle/>
                    <a:p>
                      <a:pPr algn="r" fontAlgn="ctr"/>
                      <a:r>
                        <a:rPr lang="en-US" sz="1050">
                          <a:effectLst/>
                        </a:rPr>
                        <a:t>93</a:t>
                      </a:r>
                    </a:p>
                  </a:txBody>
                  <a:tcPr anchor="ctr">
                    <a:lnL>
                      <a:noFill/>
                    </a:lnL>
                    <a:lnR>
                      <a:noFill/>
                    </a:lnR>
                    <a:lnT>
                      <a:noFill/>
                    </a:lnT>
                    <a:lnB>
                      <a:noFill/>
                    </a:lnB>
                    <a:solidFill>
                      <a:srgbClr val="F5F5F5"/>
                    </a:solidFill>
                  </a:tcPr>
                </a:tc>
                <a:tc>
                  <a:txBody>
                    <a:bodyPr/>
                    <a:lstStyle/>
                    <a:p>
                      <a:pPr algn="r" fontAlgn="ctr"/>
                      <a:r>
                        <a:rPr lang="en-US" sz="1050">
                          <a:effectLst/>
                        </a:rPr>
                        <a:t>94.0</a:t>
                      </a:r>
                    </a:p>
                  </a:txBody>
                  <a:tcPr anchor="ctr">
                    <a:lnL>
                      <a:noFill/>
                    </a:lnL>
                    <a:lnR>
                      <a:noFill/>
                    </a:lnR>
                    <a:lnT>
                      <a:noFill/>
                    </a:lnT>
                    <a:lnB>
                      <a:noFill/>
                    </a:lnB>
                    <a:solidFill>
                      <a:srgbClr val="F5F5F5"/>
                    </a:solidFill>
                  </a:tcPr>
                </a:tc>
                <a:tc>
                  <a:txBody>
                    <a:bodyPr/>
                    <a:lstStyle/>
                    <a:p>
                      <a:pPr algn="r" fontAlgn="ctr"/>
                      <a:r>
                        <a:rPr lang="en-US" sz="1050" dirty="0">
                          <a:effectLst/>
                        </a:rPr>
                        <a:t>92.67</a:t>
                      </a:r>
                    </a:p>
                  </a:txBody>
                  <a:tcPr anchor="ctr">
                    <a:lnL>
                      <a:noFill/>
                    </a:lnL>
                    <a:lnR>
                      <a:noFill/>
                    </a:lnR>
                    <a:lnT>
                      <a:noFill/>
                    </a:lnT>
                    <a:lnB>
                      <a:noFill/>
                    </a:lnB>
                    <a:solidFill>
                      <a:srgbClr val="F5F5F5"/>
                    </a:solidFill>
                  </a:tcPr>
                </a:tc>
                <a:tc>
                  <a:txBody>
                    <a:bodyPr/>
                    <a:lstStyle/>
                    <a:p>
                      <a:pPr algn="r" fontAlgn="ctr"/>
                      <a:r>
                        <a:rPr lang="en-US" sz="1050" dirty="0">
                          <a:effectLst/>
                        </a:rPr>
                        <a:t>1</a:t>
                      </a:r>
                    </a:p>
                  </a:txBody>
                  <a:tcPr anchor="ctr">
                    <a:lnL>
                      <a:noFill/>
                    </a:lnL>
                    <a:lnR>
                      <a:noFill/>
                    </a:lnR>
                    <a:lnT>
                      <a:noFill/>
                    </a:lnT>
                    <a:lnB>
                      <a:noFill/>
                    </a:lnB>
                    <a:solidFill>
                      <a:srgbClr val="F5F5F5"/>
                    </a:solidFill>
                  </a:tcPr>
                </a:tc>
                <a:extLst>
                  <a:ext uri="{0D108BD9-81ED-4DB2-BD59-A6C34878D82A}">
                    <a16:rowId xmlns:a16="http://schemas.microsoft.com/office/drawing/2014/main" val="3978341419"/>
                  </a:ext>
                </a:extLst>
              </a:tr>
              <a:tr h="165199">
                <a:tc>
                  <a:txBody>
                    <a:bodyPr/>
                    <a:lstStyle/>
                    <a:p>
                      <a:pPr algn="r" fontAlgn="ctr"/>
                      <a:r>
                        <a:rPr lang="en-US" sz="1050">
                          <a:effectLst/>
                        </a:rPr>
                        <a:t>0</a:t>
                      </a:r>
                    </a:p>
                  </a:txBody>
                  <a:tcPr anchor="ctr">
                    <a:lnL>
                      <a:noFill/>
                    </a:lnL>
                    <a:lnR>
                      <a:noFill/>
                    </a:lnR>
                    <a:lnT>
                      <a:noFill/>
                    </a:lnT>
                    <a:lnB>
                      <a:noFill/>
                    </a:lnB>
                  </a:tcPr>
                </a:tc>
                <a:tc>
                  <a:txBody>
                    <a:bodyPr/>
                    <a:lstStyle/>
                    <a:p>
                      <a:pPr algn="r" fontAlgn="ctr"/>
                      <a:r>
                        <a:rPr lang="en-US" sz="1050">
                          <a:effectLst/>
                        </a:rPr>
                        <a:t>0</a:t>
                      </a:r>
                    </a:p>
                  </a:txBody>
                  <a:tcPr anchor="ctr">
                    <a:lnL>
                      <a:noFill/>
                    </a:lnL>
                    <a:lnR>
                      <a:noFill/>
                    </a:lnR>
                    <a:lnT>
                      <a:noFill/>
                    </a:lnT>
                    <a:lnB>
                      <a:noFill/>
                    </a:lnB>
                  </a:tcPr>
                </a:tc>
                <a:tc>
                  <a:txBody>
                    <a:bodyPr/>
                    <a:lstStyle/>
                    <a:p>
                      <a:pPr algn="r" fontAlgn="ctr"/>
                      <a:r>
                        <a:rPr lang="en-US" sz="1050">
                          <a:effectLst/>
                        </a:rPr>
                        <a:t>47</a:t>
                      </a:r>
                    </a:p>
                  </a:txBody>
                  <a:tcPr anchor="ctr">
                    <a:lnL>
                      <a:noFill/>
                    </a:lnL>
                    <a:lnR>
                      <a:noFill/>
                    </a:lnR>
                    <a:lnT>
                      <a:noFill/>
                    </a:lnT>
                    <a:lnB>
                      <a:noFill/>
                    </a:lnB>
                  </a:tcPr>
                </a:tc>
                <a:tc>
                  <a:txBody>
                    <a:bodyPr/>
                    <a:lstStyle/>
                    <a:p>
                      <a:pPr algn="r" fontAlgn="ctr"/>
                      <a:r>
                        <a:rPr lang="en-US" sz="1050">
                          <a:effectLst/>
                        </a:rPr>
                        <a:t>57</a:t>
                      </a:r>
                    </a:p>
                  </a:txBody>
                  <a:tcPr anchor="ctr">
                    <a:lnL>
                      <a:noFill/>
                    </a:lnL>
                    <a:lnR>
                      <a:noFill/>
                    </a:lnR>
                    <a:lnT>
                      <a:noFill/>
                    </a:lnT>
                    <a:lnB>
                      <a:noFill/>
                    </a:lnB>
                  </a:tcPr>
                </a:tc>
                <a:tc>
                  <a:txBody>
                    <a:bodyPr/>
                    <a:lstStyle/>
                    <a:p>
                      <a:pPr algn="r" fontAlgn="ctr"/>
                      <a:r>
                        <a:rPr lang="en-US" sz="1050">
                          <a:effectLst/>
                        </a:rPr>
                        <a:t>44</a:t>
                      </a:r>
                    </a:p>
                  </a:txBody>
                  <a:tcPr anchor="ctr">
                    <a:lnL>
                      <a:noFill/>
                    </a:lnL>
                    <a:lnR>
                      <a:noFill/>
                    </a:lnR>
                    <a:lnT>
                      <a:noFill/>
                    </a:lnT>
                    <a:lnB>
                      <a:noFill/>
                    </a:lnB>
                  </a:tcPr>
                </a:tc>
                <a:tc>
                  <a:txBody>
                    <a:bodyPr/>
                    <a:lstStyle/>
                    <a:p>
                      <a:pPr algn="r" fontAlgn="ctr"/>
                      <a:r>
                        <a:rPr lang="en-US" sz="1050">
                          <a:effectLst/>
                        </a:rPr>
                        <a:t>50.5</a:t>
                      </a:r>
                    </a:p>
                  </a:txBody>
                  <a:tcPr anchor="ctr">
                    <a:lnL>
                      <a:noFill/>
                    </a:lnL>
                    <a:lnR>
                      <a:noFill/>
                    </a:lnR>
                    <a:lnT>
                      <a:noFill/>
                    </a:lnT>
                    <a:lnB>
                      <a:noFill/>
                    </a:lnB>
                  </a:tcPr>
                </a:tc>
                <a:tc>
                  <a:txBody>
                    <a:bodyPr/>
                    <a:lstStyle/>
                    <a:p>
                      <a:pPr algn="r" fontAlgn="ctr"/>
                      <a:r>
                        <a:rPr lang="en-US" sz="1050">
                          <a:effectLst/>
                        </a:rPr>
                        <a:t>49.33</a:t>
                      </a:r>
                    </a:p>
                  </a:txBody>
                  <a:tcPr anchor="ctr">
                    <a:lnL>
                      <a:noFill/>
                    </a:lnL>
                    <a:lnR>
                      <a:noFill/>
                    </a:lnR>
                    <a:lnT>
                      <a:noFill/>
                    </a:lnT>
                    <a:lnB>
                      <a:noFill/>
                    </a:lnB>
                  </a:tcPr>
                </a:tc>
                <a:tc>
                  <a:txBody>
                    <a:bodyPr/>
                    <a:lstStyle/>
                    <a:p>
                      <a:pPr algn="r" fontAlgn="ctr"/>
                      <a:r>
                        <a:rPr lang="en-US" sz="1050" dirty="0">
                          <a:effectLst/>
                        </a:rPr>
                        <a:t>0</a:t>
                      </a:r>
                    </a:p>
                  </a:txBody>
                  <a:tcPr anchor="ctr">
                    <a:lnL>
                      <a:noFill/>
                    </a:lnL>
                    <a:lnR>
                      <a:noFill/>
                    </a:lnR>
                    <a:lnT>
                      <a:noFill/>
                    </a:lnT>
                    <a:lnB>
                      <a:noFill/>
                    </a:lnB>
                  </a:tcPr>
                </a:tc>
                <a:extLst>
                  <a:ext uri="{0D108BD9-81ED-4DB2-BD59-A6C34878D82A}">
                    <a16:rowId xmlns:a16="http://schemas.microsoft.com/office/drawing/2014/main" val="737859453"/>
                  </a:ext>
                </a:extLst>
              </a:tr>
              <a:tr h="165199">
                <a:tc>
                  <a:txBody>
                    <a:bodyPr/>
                    <a:lstStyle/>
                    <a:p>
                      <a:pPr algn="r" fontAlgn="ctr"/>
                      <a:r>
                        <a:rPr lang="en-US" sz="1050" dirty="0">
                          <a:effectLst/>
                        </a:rPr>
                        <a:t>0</a:t>
                      </a:r>
                    </a:p>
                  </a:txBody>
                  <a:tcPr anchor="ctr">
                    <a:lnL>
                      <a:noFill/>
                    </a:lnL>
                    <a:lnR>
                      <a:noFill/>
                    </a:lnR>
                    <a:lnT>
                      <a:noFill/>
                    </a:lnT>
                    <a:lnB>
                      <a:noFill/>
                    </a:lnB>
                    <a:solidFill>
                      <a:srgbClr val="F5F5F5"/>
                    </a:solidFill>
                  </a:tcPr>
                </a:tc>
                <a:tc>
                  <a:txBody>
                    <a:bodyPr/>
                    <a:lstStyle/>
                    <a:p>
                      <a:pPr algn="r" fontAlgn="ctr"/>
                      <a:r>
                        <a:rPr lang="en-US" sz="1050">
                          <a:effectLst/>
                        </a:rPr>
                        <a:t>0</a:t>
                      </a:r>
                    </a:p>
                  </a:txBody>
                  <a:tcPr anchor="ctr">
                    <a:lnL>
                      <a:noFill/>
                    </a:lnL>
                    <a:lnR>
                      <a:noFill/>
                    </a:lnR>
                    <a:lnT>
                      <a:noFill/>
                    </a:lnT>
                    <a:lnB>
                      <a:noFill/>
                    </a:lnB>
                    <a:solidFill>
                      <a:srgbClr val="F5F5F5"/>
                    </a:solidFill>
                  </a:tcPr>
                </a:tc>
                <a:tc>
                  <a:txBody>
                    <a:bodyPr/>
                    <a:lstStyle/>
                    <a:p>
                      <a:pPr algn="r" fontAlgn="ctr"/>
                      <a:r>
                        <a:rPr lang="en-US" sz="1050">
                          <a:effectLst/>
                        </a:rPr>
                        <a:t>76</a:t>
                      </a:r>
                    </a:p>
                  </a:txBody>
                  <a:tcPr anchor="ctr">
                    <a:lnL>
                      <a:noFill/>
                    </a:lnL>
                    <a:lnR>
                      <a:noFill/>
                    </a:lnR>
                    <a:lnT>
                      <a:noFill/>
                    </a:lnT>
                    <a:lnB>
                      <a:noFill/>
                    </a:lnB>
                    <a:solidFill>
                      <a:srgbClr val="F5F5F5"/>
                    </a:solidFill>
                  </a:tcPr>
                </a:tc>
                <a:tc>
                  <a:txBody>
                    <a:bodyPr/>
                    <a:lstStyle/>
                    <a:p>
                      <a:pPr algn="r" fontAlgn="ctr"/>
                      <a:r>
                        <a:rPr lang="en-US" sz="1050">
                          <a:effectLst/>
                        </a:rPr>
                        <a:t>78</a:t>
                      </a:r>
                    </a:p>
                  </a:txBody>
                  <a:tcPr anchor="ctr">
                    <a:lnL>
                      <a:noFill/>
                    </a:lnL>
                    <a:lnR>
                      <a:noFill/>
                    </a:lnR>
                    <a:lnT>
                      <a:noFill/>
                    </a:lnT>
                    <a:lnB>
                      <a:noFill/>
                    </a:lnB>
                    <a:solidFill>
                      <a:srgbClr val="F5F5F5"/>
                    </a:solidFill>
                  </a:tcPr>
                </a:tc>
                <a:tc>
                  <a:txBody>
                    <a:bodyPr/>
                    <a:lstStyle/>
                    <a:p>
                      <a:pPr algn="r" fontAlgn="ctr"/>
                      <a:r>
                        <a:rPr lang="en-US" sz="1050">
                          <a:effectLst/>
                        </a:rPr>
                        <a:t>75</a:t>
                      </a:r>
                    </a:p>
                  </a:txBody>
                  <a:tcPr anchor="ctr">
                    <a:lnL>
                      <a:noFill/>
                    </a:lnL>
                    <a:lnR>
                      <a:noFill/>
                    </a:lnR>
                    <a:lnT>
                      <a:noFill/>
                    </a:lnT>
                    <a:lnB>
                      <a:noFill/>
                    </a:lnB>
                    <a:solidFill>
                      <a:srgbClr val="F5F5F5"/>
                    </a:solidFill>
                  </a:tcPr>
                </a:tc>
                <a:tc>
                  <a:txBody>
                    <a:bodyPr/>
                    <a:lstStyle/>
                    <a:p>
                      <a:pPr algn="r" fontAlgn="ctr"/>
                      <a:r>
                        <a:rPr lang="en-US" sz="1050">
                          <a:effectLst/>
                        </a:rPr>
                        <a:t>76.5</a:t>
                      </a:r>
                    </a:p>
                  </a:txBody>
                  <a:tcPr anchor="ctr">
                    <a:lnL>
                      <a:noFill/>
                    </a:lnL>
                    <a:lnR>
                      <a:noFill/>
                    </a:lnR>
                    <a:lnT>
                      <a:noFill/>
                    </a:lnT>
                    <a:lnB>
                      <a:noFill/>
                    </a:lnB>
                    <a:solidFill>
                      <a:srgbClr val="F5F5F5"/>
                    </a:solidFill>
                  </a:tcPr>
                </a:tc>
                <a:tc>
                  <a:txBody>
                    <a:bodyPr/>
                    <a:lstStyle/>
                    <a:p>
                      <a:pPr algn="r" fontAlgn="ctr"/>
                      <a:r>
                        <a:rPr lang="en-US" sz="1050">
                          <a:effectLst/>
                        </a:rPr>
                        <a:t>76.33</a:t>
                      </a:r>
                    </a:p>
                  </a:txBody>
                  <a:tcPr anchor="ctr">
                    <a:lnL>
                      <a:noFill/>
                    </a:lnL>
                    <a:lnR>
                      <a:noFill/>
                    </a:lnR>
                    <a:lnT>
                      <a:noFill/>
                    </a:lnT>
                    <a:lnB>
                      <a:noFill/>
                    </a:lnB>
                    <a:solidFill>
                      <a:srgbClr val="F5F5F5"/>
                    </a:solidFill>
                  </a:tcPr>
                </a:tc>
                <a:tc>
                  <a:txBody>
                    <a:bodyPr/>
                    <a:lstStyle/>
                    <a:p>
                      <a:pPr algn="r" fontAlgn="ctr"/>
                      <a:r>
                        <a:rPr lang="en-US" sz="1050" dirty="0">
                          <a:effectLst/>
                        </a:rPr>
                        <a:t>1</a:t>
                      </a:r>
                    </a:p>
                  </a:txBody>
                  <a:tcPr anchor="ctr">
                    <a:lnL>
                      <a:noFill/>
                    </a:lnL>
                    <a:lnR>
                      <a:noFill/>
                    </a:lnR>
                    <a:lnT>
                      <a:noFill/>
                    </a:lnT>
                    <a:lnB>
                      <a:noFill/>
                    </a:lnB>
                    <a:solidFill>
                      <a:srgbClr val="F5F5F5"/>
                    </a:solidFill>
                  </a:tcPr>
                </a:tc>
                <a:extLst>
                  <a:ext uri="{0D108BD9-81ED-4DB2-BD59-A6C34878D82A}">
                    <a16:rowId xmlns:a16="http://schemas.microsoft.com/office/drawing/2014/main" val="1365190908"/>
                  </a:ext>
                </a:extLst>
              </a:tr>
            </a:tbl>
          </a:graphicData>
        </a:graphic>
      </p:graphicFrame>
      <p:sp>
        <p:nvSpPr>
          <p:cNvPr id="7" name="Rectangle 3">
            <a:extLst>
              <a:ext uri="{FF2B5EF4-FFF2-40B4-BE49-F238E27FC236}">
                <a16:creationId xmlns:a16="http://schemas.microsoft.com/office/drawing/2014/main" id="{2DDB9D80-7521-424D-8B8E-4E1F067CF96B}"/>
              </a:ext>
            </a:extLst>
          </p:cNvPr>
          <p:cNvSpPr>
            <a:spLocks noChangeArrowheads="1"/>
          </p:cNvSpPr>
          <p:nvPr/>
        </p:nvSpPr>
        <p:spPr bwMode="auto">
          <a:xfrm>
            <a:off x="587323" y="2178822"/>
            <a:ext cx="720634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000000"/>
                </a:solidFill>
                <a:effectLst/>
                <a:latin typeface="inherit"/>
                <a:cs typeface="Courier New" panose="02070309020205020404" pitchFamily="49" charset="0"/>
              </a:rPr>
              <a:t>newdf</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0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 df[[</a:t>
            </a:r>
            <a:r>
              <a:rPr kumimoji="0" lang="en-US" altLang="en-US" sz="1000" b="0" i="0" u="none" strike="noStrike" cap="none" normalizeH="0" baseline="0" dirty="0">
                <a:ln>
                  <a:noFill/>
                </a:ln>
                <a:solidFill>
                  <a:srgbClr val="BA2121"/>
                </a:solidFill>
                <a:effectLst/>
                <a:latin typeface="inherit"/>
                <a:cs typeface="Courier New" panose="02070309020205020404" pitchFamily="49" charset="0"/>
              </a:rPr>
              <a:t>'</a:t>
            </a:r>
            <a:r>
              <a:rPr kumimoji="0" lang="en-US" altLang="en-US" sz="1000" b="0" i="0" u="none" strike="noStrike" cap="none" normalizeH="0" baseline="0" dirty="0" err="1">
                <a:ln>
                  <a:noFill/>
                </a:ln>
                <a:solidFill>
                  <a:srgbClr val="BA2121"/>
                </a:solidFill>
                <a:effectLst/>
                <a:latin typeface="inherit"/>
                <a:cs typeface="Courier New" panose="02070309020205020404" pitchFamily="49" charset="0"/>
              </a:rPr>
              <a:t>gender'</a:t>
            </a:r>
            <a:r>
              <a:rPr kumimoji="0" lang="en-US" altLang="en-US" sz="1000" b="0" i="0" u="none" strike="noStrike" cap="none" normalizeH="0" baseline="0" dirty="0" err="1">
                <a:ln>
                  <a:noFill/>
                </a:ln>
                <a:solidFill>
                  <a:srgbClr val="000000"/>
                </a:solidFill>
                <a:effectLst/>
                <a:latin typeface="inherit"/>
                <a:cs typeface="Courier New" panose="02070309020205020404" pitchFamily="49" charset="0"/>
              </a:rPr>
              <a:t>,</a:t>
            </a:r>
            <a:r>
              <a:rPr kumimoji="0" lang="en-US" altLang="en-US" sz="1000" b="0" i="0" u="none" strike="noStrike" cap="none" normalizeH="0" baseline="0" dirty="0" err="1">
                <a:ln>
                  <a:noFill/>
                </a:ln>
                <a:solidFill>
                  <a:srgbClr val="BA2121"/>
                </a:solidFill>
                <a:effectLst/>
                <a:latin typeface="inherit"/>
                <a:cs typeface="Courier New" panose="02070309020205020404" pitchFamily="49" charset="0"/>
              </a:rPr>
              <a:t>'test</a:t>
            </a:r>
            <a:r>
              <a:rPr kumimoji="0" lang="en-US" altLang="en-US" sz="1000" b="0" i="0" u="none" strike="noStrike" cap="none" normalizeH="0" baseline="0" dirty="0">
                <a:ln>
                  <a:noFill/>
                </a:ln>
                <a:solidFill>
                  <a:srgbClr val="BA2121"/>
                </a:solidFill>
                <a:effectLst/>
                <a:latin typeface="inherit"/>
                <a:cs typeface="Courier New" panose="02070309020205020404" pitchFamily="49" charset="0"/>
              </a:rPr>
              <a:t> preparation </a:t>
            </a:r>
            <a:r>
              <a:rPr kumimoji="0" lang="en-US" altLang="en-US" sz="1000" b="0" i="0" u="none" strike="noStrike" cap="none" normalizeH="0" baseline="0" dirty="0" err="1">
                <a:ln>
                  <a:noFill/>
                </a:ln>
                <a:solidFill>
                  <a:srgbClr val="BA2121"/>
                </a:solidFill>
                <a:effectLst/>
                <a:latin typeface="inherit"/>
                <a:cs typeface="Courier New" panose="02070309020205020404" pitchFamily="49" charset="0"/>
              </a:rPr>
              <a:t>course'</a:t>
            </a:r>
            <a:r>
              <a:rPr kumimoji="0" lang="en-US" altLang="en-US" sz="1000" b="0" i="0" u="none" strike="noStrike" cap="none" normalizeH="0" baseline="0" dirty="0" err="1">
                <a:ln>
                  <a:noFill/>
                </a:ln>
                <a:solidFill>
                  <a:srgbClr val="000000"/>
                </a:solidFill>
                <a:effectLst/>
                <a:latin typeface="inherit"/>
                <a:cs typeface="Courier New" panose="02070309020205020404" pitchFamily="49" charset="0"/>
              </a:rPr>
              <a:t>,</a:t>
            </a:r>
            <a:r>
              <a:rPr kumimoji="0" lang="en-US" altLang="en-US" sz="1000" b="0" i="0" u="none" strike="noStrike" cap="none" normalizeH="0" baseline="0" dirty="0" err="1">
                <a:ln>
                  <a:noFill/>
                </a:ln>
                <a:solidFill>
                  <a:srgbClr val="BA2121"/>
                </a:solidFill>
                <a:effectLst/>
                <a:latin typeface="inherit"/>
                <a:cs typeface="Courier New" panose="02070309020205020404" pitchFamily="49" charset="0"/>
              </a:rPr>
              <a:t>'math</a:t>
            </a:r>
            <a:r>
              <a:rPr kumimoji="0" lang="en-US" altLang="en-US" sz="1000" b="0" i="0" u="none" strike="noStrike" cap="none" normalizeH="0" baseline="0" dirty="0">
                <a:ln>
                  <a:noFill/>
                </a:ln>
                <a:solidFill>
                  <a:srgbClr val="BA2121"/>
                </a:solidFill>
                <a:effectLst/>
                <a:latin typeface="inherit"/>
                <a:cs typeface="Courier New" panose="02070309020205020404" pitchFamily="49" charset="0"/>
              </a:rPr>
              <a:t> score'</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000" b="0" i="0" u="none" strike="noStrike" cap="none" normalizeH="0" baseline="0" dirty="0">
                <a:ln>
                  <a:noFill/>
                </a:ln>
                <a:solidFill>
                  <a:srgbClr val="BA2121"/>
                </a:solidFill>
                <a:effectLst/>
                <a:latin typeface="inherit"/>
                <a:cs typeface="Courier New" panose="02070309020205020404" pitchFamily="49" charset="0"/>
              </a:rPr>
              <a:t>'reading score'</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000" b="0" i="0" u="none" strike="noStrike" cap="none" normalizeH="0" baseline="0" dirty="0">
                <a:ln>
                  <a:noFill/>
                </a:ln>
                <a:solidFill>
                  <a:srgbClr val="BA2121"/>
                </a:solidFill>
                <a:effectLst/>
                <a:latin typeface="inherit"/>
                <a:cs typeface="Courier New" panose="02070309020205020404" pitchFamily="49" charset="0"/>
              </a:rPr>
              <a:t>'writing score'</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000" b="0" i="0" u="none" strike="noStrike" cap="none" normalizeH="0" baseline="0" dirty="0">
                <a:ln>
                  <a:noFill/>
                </a:ln>
                <a:solidFill>
                  <a:srgbClr val="BA2121"/>
                </a:solidFill>
                <a:effectLst/>
                <a:latin typeface="inherit"/>
                <a:cs typeface="Courier New" panose="02070309020205020404" pitchFamily="49" charset="0"/>
              </a:rPr>
              <a:t>'avg Language score'</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000" b="0" i="0" u="none" strike="noStrike" cap="none" normalizeH="0" baseline="0" dirty="0">
                <a:ln>
                  <a:noFill/>
                </a:ln>
                <a:solidFill>
                  <a:srgbClr val="BA2121"/>
                </a:solidFill>
                <a:effectLst/>
                <a:latin typeface="inherit"/>
                <a:cs typeface="Courier New" panose="02070309020205020404" pitchFamily="49" charset="0"/>
              </a:rPr>
              <a:t>'avg score'</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000" b="0" i="0" u="none" strike="noStrike" cap="none" normalizeH="0" baseline="0" dirty="0">
                <a:ln>
                  <a:noFill/>
                </a:ln>
                <a:solidFill>
                  <a:srgbClr val="BA2121"/>
                </a:solidFill>
                <a:effectLst/>
                <a:latin typeface="inherit"/>
                <a:cs typeface="Courier New" panose="02070309020205020404" pitchFamily="49" charset="0"/>
              </a:rPr>
              <a:t>'result'</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a:t>
            </a:r>
            <a:endPar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9">
            <a:extLst>
              <a:ext uri="{FF2B5EF4-FFF2-40B4-BE49-F238E27FC236}">
                <a16:creationId xmlns:a16="http://schemas.microsoft.com/office/drawing/2014/main" id="{C9AD38DF-364F-4993-8D60-55910FE5A053}"/>
              </a:ext>
            </a:extLst>
          </p:cNvPr>
          <p:cNvSpPr>
            <a:spLocks noChangeArrowheads="1"/>
          </p:cNvSpPr>
          <p:nvPr/>
        </p:nvSpPr>
        <p:spPr bwMode="auto">
          <a:xfrm>
            <a:off x="587323" y="2769875"/>
            <a:ext cx="6385606"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007979"/>
                </a:solidFill>
                <a:effectLst/>
                <a:latin typeface="inherit"/>
                <a:cs typeface="Courier New" panose="02070309020205020404" pitchFamily="49" charset="0"/>
              </a:rPr>
              <a:t># label encoding for gender</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000" b="0" i="1" u="none" strike="noStrike" cap="none" normalizeH="0" baseline="0" dirty="0">
                <a:ln>
                  <a:noFill/>
                </a:ln>
                <a:solidFill>
                  <a:srgbClr val="007979"/>
                </a:solidFill>
                <a:effectLst/>
                <a:latin typeface="inherit"/>
                <a:cs typeface="Courier New" panose="02070309020205020404" pitchFamily="49" charset="0"/>
              </a:rPr>
              <a:t># male =0# female =1</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000000"/>
                </a:solidFill>
                <a:effectLst/>
                <a:latin typeface="inherit"/>
                <a:cs typeface="Courier New" panose="02070309020205020404" pitchFamily="49" charset="0"/>
              </a:rPr>
              <a:t>newdf</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000" b="0" i="0" u="none" strike="noStrike" cap="none" normalizeH="0" baseline="0" dirty="0">
                <a:ln>
                  <a:noFill/>
                </a:ln>
                <a:solidFill>
                  <a:srgbClr val="BA2121"/>
                </a:solidFill>
                <a:effectLst/>
                <a:latin typeface="inherit"/>
                <a:cs typeface="Courier New" panose="02070309020205020404" pitchFamily="49" charset="0"/>
              </a:rPr>
              <a:t>'gender'</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0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inherit"/>
                <a:cs typeface="Courier New" panose="02070309020205020404" pitchFamily="49" charset="0"/>
              </a:rPr>
              <a:t>newdf</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000" b="0" i="0" u="none" strike="noStrike" cap="none" normalizeH="0" baseline="0" dirty="0">
                <a:ln>
                  <a:noFill/>
                </a:ln>
                <a:solidFill>
                  <a:srgbClr val="BA2121"/>
                </a:solidFill>
                <a:effectLst/>
                <a:latin typeface="inherit"/>
                <a:cs typeface="Courier New" panose="02070309020205020404" pitchFamily="49" charset="0"/>
              </a:rPr>
              <a:t>'gender'</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].replace([</a:t>
            </a:r>
            <a:r>
              <a:rPr kumimoji="0" lang="en-US" altLang="en-US" sz="1000" b="0" i="0" u="none" strike="noStrike" cap="none" normalizeH="0" baseline="0" dirty="0">
                <a:ln>
                  <a:noFill/>
                </a:ln>
                <a:solidFill>
                  <a:srgbClr val="BA2121"/>
                </a:solidFill>
                <a:effectLst/>
                <a:latin typeface="inherit"/>
                <a:cs typeface="Courier New" panose="02070309020205020404" pitchFamily="49" charset="0"/>
              </a:rPr>
              <a:t>'</a:t>
            </a:r>
            <a:r>
              <a:rPr kumimoji="0" lang="en-US" altLang="en-US" sz="1000" b="0" i="0" u="none" strike="noStrike" cap="none" normalizeH="0" baseline="0" dirty="0" err="1">
                <a:ln>
                  <a:noFill/>
                </a:ln>
                <a:solidFill>
                  <a:srgbClr val="BA2121"/>
                </a:solidFill>
                <a:effectLst/>
                <a:latin typeface="inherit"/>
                <a:cs typeface="Courier New" panose="02070309020205020404" pitchFamily="49" charset="0"/>
              </a:rPr>
              <a:t>male'</a:t>
            </a:r>
            <a:r>
              <a:rPr kumimoji="0" lang="en-US" altLang="en-US" sz="1000" b="0" i="0" u="none" strike="noStrike" cap="none" normalizeH="0" baseline="0" dirty="0" err="1">
                <a:ln>
                  <a:noFill/>
                </a:ln>
                <a:solidFill>
                  <a:srgbClr val="000000"/>
                </a:solidFill>
                <a:effectLst/>
                <a:latin typeface="inherit"/>
                <a:cs typeface="Courier New" panose="02070309020205020404" pitchFamily="49" charset="0"/>
              </a:rPr>
              <a:t>,</a:t>
            </a:r>
            <a:r>
              <a:rPr kumimoji="0" lang="en-US" altLang="en-US" sz="1000" b="0" i="0" u="none" strike="noStrike" cap="none" normalizeH="0" baseline="0" dirty="0" err="1">
                <a:ln>
                  <a:noFill/>
                </a:ln>
                <a:solidFill>
                  <a:srgbClr val="BA2121"/>
                </a:solidFill>
                <a:effectLst/>
                <a:latin typeface="inherit"/>
                <a:cs typeface="Courier New" panose="02070309020205020404" pitchFamily="49" charset="0"/>
              </a:rPr>
              <a:t>'female</a:t>
            </a:r>
            <a:r>
              <a:rPr kumimoji="0" lang="en-US" altLang="en-US" sz="1000" b="0" i="0" u="none" strike="noStrike" cap="none" normalizeH="0" baseline="0" dirty="0">
                <a:ln>
                  <a:noFill/>
                </a:ln>
                <a:solidFill>
                  <a:srgbClr val="BA2121"/>
                </a:solidFill>
                <a:effectLst/>
                <a:latin typeface="inherit"/>
                <a:cs typeface="Courier New" panose="02070309020205020404" pitchFamily="49" charset="0"/>
              </a:rPr>
              <a:t>'</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 value</a:t>
            </a:r>
            <a:r>
              <a:rPr kumimoji="0" lang="en-US" altLang="en-US" sz="10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000" b="0" i="0" u="none" strike="noStrike" cap="none" normalizeH="0" baseline="0" dirty="0">
                <a:ln>
                  <a:noFill/>
                </a:ln>
                <a:solidFill>
                  <a:srgbClr val="008800"/>
                </a:solidFill>
                <a:effectLst/>
                <a:latin typeface="inherit"/>
                <a:cs typeface="Courier New" panose="02070309020205020404" pitchFamily="49" charset="0"/>
              </a:rPr>
              <a:t>0</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000" b="0" i="0" u="none" strike="noStrike" cap="none" normalizeH="0" baseline="0" dirty="0">
                <a:ln>
                  <a:noFill/>
                </a:ln>
                <a:solidFill>
                  <a:srgbClr val="008800"/>
                </a:solidFill>
                <a:effectLst/>
                <a:latin typeface="inherit"/>
                <a:cs typeface="Courier New" panose="02070309020205020404" pitchFamily="49" charset="0"/>
              </a:rPr>
              <a:t>1</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inheri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007979"/>
                </a:solidFill>
                <a:effectLst/>
                <a:latin typeface="inherit"/>
                <a:cs typeface="Courier New" panose="02070309020205020404" pitchFamily="49" charset="0"/>
              </a:rPr>
              <a:t># label encoding for test preparation course# none =0# completed = 1</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000000"/>
                </a:solidFill>
                <a:effectLst/>
                <a:latin typeface="inherit"/>
                <a:cs typeface="Courier New" panose="02070309020205020404" pitchFamily="49" charset="0"/>
              </a:rPr>
              <a:t>newdf</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000" b="0" i="0" u="none" strike="noStrike" cap="none" normalizeH="0" baseline="0" dirty="0">
                <a:ln>
                  <a:noFill/>
                </a:ln>
                <a:solidFill>
                  <a:srgbClr val="BA2121"/>
                </a:solidFill>
                <a:effectLst/>
                <a:latin typeface="inherit"/>
                <a:cs typeface="Courier New" panose="02070309020205020404" pitchFamily="49" charset="0"/>
              </a:rPr>
              <a:t>'test preparation course'</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0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inherit"/>
                <a:cs typeface="Courier New" panose="02070309020205020404" pitchFamily="49" charset="0"/>
              </a:rPr>
              <a:t>newdf</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000" b="0" i="0" u="none" strike="noStrike" cap="none" normalizeH="0" baseline="0" dirty="0">
                <a:ln>
                  <a:noFill/>
                </a:ln>
                <a:solidFill>
                  <a:srgbClr val="BA2121"/>
                </a:solidFill>
                <a:effectLst/>
                <a:latin typeface="inherit"/>
                <a:cs typeface="Courier New" panose="02070309020205020404" pitchFamily="49" charset="0"/>
              </a:rPr>
              <a:t>'test preparation course'</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].replace([</a:t>
            </a:r>
            <a:r>
              <a:rPr kumimoji="0" lang="en-US" altLang="en-US" sz="1000" b="0" i="0" u="none" strike="noStrike" cap="none" normalizeH="0" baseline="0" dirty="0">
                <a:ln>
                  <a:noFill/>
                </a:ln>
                <a:solidFill>
                  <a:srgbClr val="BA2121"/>
                </a:solidFill>
                <a:effectLst/>
                <a:latin typeface="inherit"/>
                <a:cs typeface="Courier New" panose="02070309020205020404" pitchFamily="49" charset="0"/>
              </a:rPr>
              <a:t>'</a:t>
            </a:r>
            <a:r>
              <a:rPr kumimoji="0" lang="en-US" altLang="en-US" sz="1000" b="0" i="0" u="none" strike="noStrike" cap="none" normalizeH="0" baseline="0" dirty="0" err="1">
                <a:ln>
                  <a:noFill/>
                </a:ln>
                <a:solidFill>
                  <a:srgbClr val="BA2121"/>
                </a:solidFill>
                <a:effectLst/>
                <a:latin typeface="inherit"/>
                <a:cs typeface="Courier New" panose="02070309020205020404" pitchFamily="49" charset="0"/>
              </a:rPr>
              <a:t>none'</a:t>
            </a:r>
            <a:r>
              <a:rPr kumimoji="0" lang="en-US" altLang="en-US" sz="1000" b="0" i="0" u="none" strike="noStrike" cap="none" normalizeH="0" baseline="0" dirty="0" err="1">
                <a:ln>
                  <a:noFill/>
                </a:ln>
                <a:solidFill>
                  <a:srgbClr val="000000"/>
                </a:solidFill>
                <a:effectLst/>
                <a:latin typeface="inherit"/>
                <a:cs typeface="Courier New" panose="02070309020205020404" pitchFamily="49" charset="0"/>
              </a:rPr>
              <a:t>,</a:t>
            </a:r>
            <a:r>
              <a:rPr kumimoji="0" lang="en-US" altLang="en-US" sz="1000" b="0" i="0" u="none" strike="noStrike" cap="none" normalizeH="0" baseline="0" dirty="0" err="1">
                <a:ln>
                  <a:noFill/>
                </a:ln>
                <a:solidFill>
                  <a:srgbClr val="BA2121"/>
                </a:solidFill>
                <a:effectLst/>
                <a:latin typeface="inherit"/>
                <a:cs typeface="Courier New" panose="02070309020205020404" pitchFamily="49" charset="0"/>
              </a:rPr>
              <a:t>'completed</a:t>
            </a:r>
            <a:r>
              <a:rPr kumimoji="0" lang="en-US" altLang="en-US" sz="1000" b="0" i="0" u="none" strike="noStrike" cap="none" normalizeH="0" baseline="0" dirty="0">
                <a:ln>
                  <a:noFill/>
                </a:ln>
                <a:solidFill>
                  <a:srgbClr val="BA2121"/>
                </a:solidFill>
                <a:effectLst/>
                <a:latin typeface="inherit"/>
                <a:cs typeface="Courier New" panose="02070309020205020404" pitchFamily="49" charset="0"/>
              </a:rPr>
              <a:t>'</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 value</a:t>
            </a:r>
            <a:r>
              <a:rPr kumimoji="0" lang="en-US" altLang="en-US" sz="10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000" b="0" i="0" u="none" strike="noStrike" cap="none" normalizeH="0" baseline="0" dirty="0">
                <a:ln>
                  <a:noFill/>
                </a:ln>
                <a:solidFill>
                  <a:srgbClr val="008800"/>
                </a:solidFill>
                <a:effectLst/>
                <a:latin typeface="inherit"/>
                <a:cs typeface="Courier New" panose="02070309020205020404" pitchFamily="49" charset="0"/>
              </a:rPr>
              <a:t>0</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000" b="0" i="0" u="none" strike="noStrike" cap="none" normalizeH="0" baseline="0" dirty="0">
                <a:ln>
                  <a:noFill/>
                </a:ln>
                <a:solidFill>
                  <a:srgbClr val="008800"/>
                </a:solidFill>
                <a:effectLst/>
                <a:latin typeface="inherit"/>
                <a:cs typeface="Courier New" panose="02070309020205020404" pitchFamily="49" charset="0"/>
              </a:rPr>
              <a:t>1</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inheri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000" b="0" i="1" u="none" strike="noStrike" cap="none" normalizeH="0" baseline="0" dirty="0">
                <a:ln>
                  <a:noFill/>
                </a:ln>
                <a:solidFill>
                  <a:srgbClr val="007979"/>
                </a:solidFill>
                <a:effectLst/>
                <a:latin typeface="inherit"/>
                <a:cs typeface="Courier New" panose="02070309020205020404" pitchFamily="49" charset="0"/>
              </a:rPr>
              <a:t># label encoding for result# failed =0# passed=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000" b="0" i="0" u="none" strike="noStrike" cap="none" normalizeH="0" baseline="0" dirty="0" err="1">
                <a:ln>
                  <a:noFill/>
                </a:ln>
                <a:solidFill>
                  <a:srgbClr val="000000"/>
                </a:solidFill>
                <a:effectLst/>
                <a:latin typeface="inherit"/>
                <a:cs typeface="Courier New" panose="02070309020205020404" pitchFamily="49" charset="0"/>
              </a:rPr>
              <a:t>newdf</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000" b="0" i="0" u="none" strike="noStrike" cap="none" normalizeH="0" baseline="0" dirty="0">
                <a:ln>
                  <a:noFill/>
                </a:ln>
                <a:solidFill>
                  <a:srgbClr val="BA2121"/>
                </a:solidFill>
                <a:effectLst/>
                <a:latin typeface="inherit"/>
                <a:cs typeface="Courier New" panose="02070309020205020404" pitchFamily="49" charset="0"/>
              </a:rPr>
              <a:t>'result'</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0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inherit"/>
                <a:cs typeface="Courier New" panose="02070309020205020404" pitchFamily="49" charset="0"/>
              </a:rPr>
              <a:t>newdf</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000" b="0" i="0" u="none" strike="noStrike" cap="none" normalizeH="0" baseline="0" dirty="0">
                <a:ln>
                  <a:noFill/>
                </a:ln>
                <a:solidFill>
                  <a:srgbClr val="BA2121"/>
                </a:solidFill>
                <a:effectLst/>
                <a:latin typeface="inherit"/>
                <a:cs typeface="Courier New" panose="02070309020205020404" pitchFamily="49" charset="0"/>
              </a:rPr>
              <a:t>'result'</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].replace([</a:t>
            </a:r>
            <a:r>
              <a:rPr kumimoji="0" lang="en-US" altLang="en-US" sz="1000" b="0" i="0" u="none" strike="noStrike" cap="none" normalizeH="0" baseline="0" dirty="0">
                <a:ln>
                  <a:noFill/>
                </a:ln>
                <a:solidFill>
                  <a:srgbClr val="BA2121"/>
                </a:solidFill>
                <a:effectLst/>
                <a:latin typeface="inherit"/>
                <a:cs typeface="Courier New" panose="02070309020205020404" pitchFamily="49" charset="0"/>
              </a:rPr>
              <a:t>'</a:t>
            </a:r>
            <a:r>
              <a:rPr kumimoji="0" lang="en-US" altLang="en-US" sz="1000" b="0" i="0" u="none" strike="noStrike" cap="none" normalizeH="0" baseline="0" dirty="0" err="1">
                <a:ln>
                  <a:noFill/>
                </a:ln>
                <a:solidFill>
                  <a:srgbClr val="BA2121"/>
                </a:solidFill>
                <a:effectLst/>
                <a:latin typeface="inherit"/>
                <a:cs typeface="Courier New" panose="02070309020205020404" pitchFamily="49" charset="0"/>
              </a:rPr>
              <a:t>failed'</a:t>
            </a:r>
            <a:r>
              <a:rPr kumimoji="0" lang="en-US" altLang="en-US" sz="1000" b="0" i="0" u="none" strike="noStrike" cap="none" normalizeH="0" baseline="0" dirty="0" err="1">
                <a:ln>
                  <a:noFill/>
                </a:ln>
                <a:solidFill>
                  <a:srgbClr val="000000"/>
                </a:solidFill>
                <a:effectLst/>
                <a:latin typeface="inherit"/>
                <a:cs typeface="Courier New" panose="02070309020205020404" pitchFamily="49" charset="0"/>
              </a:rPr>
              <a:t>,</a:t>
            </a:r>
            <a:r>
              <a:rPr kumimoji="0" lang="en-US" altLang="en-US" sz="1000" b="0" i="0" u="none" strike="noStrike" cap="none" normalizeH="0" baseline="0" dirty="0" err="1">
                <a:ln>
                  <a:noFill/>
                </a:ln>
                <a:solidFill>
                  <a:srgbClr val="BA2121"/>
                </a:solidFill>
                <a:effectLst/>
                <a:latin typeface="inherit"/>
                <a:cs typeface="Courier New" panose="02070309020205020404" pitchFamily="49" charset="0"/>
              </a:rPr>
              <a:t>'passed</a:t>
            </a:r>
            <a:r>
              <a:rPr kumimoji="0" lang="en-US" altLang="en-US" sz="1000" b="0" i="0" u="none" strike="noStrike" cap="none" normalizeH="0" baseline="0" dirty="0">
                <a:ln>
                  <a:noFill/>
                </a:ln>
                <a:solidFill>
                  <a:srgbClr val="BA2121"/>
                </a:solidFill>
                <a:effectLst/>
                <a:latin typeface="inherit"/>
                <a:cs typeface="Courier New" panose="02070309020205020404" pitchFamily="49" charset="0"/>
              </a:rPr>
              <a:t>'</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 value</a:t>
            </a:r>
            <a:r>
              <a:rPr kumimoji="0" lang="en-US" altLang="en-US" sz="10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000" b="0" i="0" u="none" strike="noStrike" cap="none" normalizeH="0" baseline="0" dirty="0">
                <a:ln>
                  <a:noFill/>
                </a:ln>
                <a:solidFill>
                  <a:srgbClr val="008800"/>
                </a:solidFill>
                <a:effectLst/>
                <a:latin typeface="inherit"/>
                <a:cs typeface="Courier New" panose="02070309020205020404" pitchFamily="49" charset="0"/>
              </a:rPr>
              <a:t>0</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000" b="0" i="0" u="none" strike="noStrike" cap="none" normalizeH="0" baseline="0" dirty="0">
                <a:ln>
                  <a:noFill/>
                </a:ln>
                <a:solidFill>
                  <a:srgbClr val="008800"/>
                </a:solidFill>
                <a:effectLst/>
                <a:latin typeface="inherit"/>
                <a:cs typeface="Courier New" panose="02070309020205020404" pitchFamily="49" charset="0"/>
              </a:rPr>
              <a:t>1</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 </a:t>
            </a:r>
            <a:endPar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E1DFF1A0-6FF5-4CBF-BE7D-3EB614C93453}"/>
              </a:ext>
            </a:extLst>
          </p:cNvPr>
          <p:cNvSpPr txBox="1"/>
          <p:nvPr/>
        </p:nvSpPr>
        <p:spPr>
          <a:xfrm>
            <a:off x="587323" y="1504608"/>
            <a:ext cx="6103088" cy="369332"/>
          </a:xfrm>
          <a:prstGeom prst="rect">
            <a:avLst/>
          </a:prstGeom>
          <a:noFill/>
        </p:spPr>
        <p:txBody>
          <a:bodyPr wrap="square">
            <a:spAutoFit/>
          </a:bodyPr>
          <a:lstStyle/>
          <a:p>
            <a:r>
              <a:rPr lang="en-US" b="0" i="0" dirty="0">
                <a:solidFill>
                  <a:srgbClr val="000000"/>
                </a:solidFill>
                <a:effectLst/>
                <a:latin typeface="Helvetica Neue"/>
              </a:rPr>
              <a:t>Preparing the data:</a:t>
            </a:r>
            <a:endParaRPr lang="en-US" dirty="0"/>
          </a:p>
        </p:txBody>
      </p:sp>
    </p:spTree>
    <p:extLst>
      <p:ext uri="{BB962C8B-B14F-4D97-AF65-F5344CB8AC3E}">
        <p14:creationId xmlns:p14="http://schemas.microsoft.com/office/powerpoint/2010/main" val="1461853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088D9-57B9-4685-ADE6-36480E34CC45}"/>
              </a:ext>
            </a:extLst>
          </p:cNvPr>
          <p:cNvSpPr>
            <a:spLocks noGrp="1"/>
          </p:cNvSpPr>
          <p:nvPr>
            <p:ph type="title"/>
          </p:nvPr>
        </p:nvSpPr>
        <p:spPr/>
        <p:txBody>
          <a:bodyPr/>
          <a:lstStyle/>
          <a:p>
            <a:r>
              <a:rPr lang="en-US" dirty="0"/>
              <a:t>correlation matrix</a:t>
            </a:r>
          </a:p>
        </p:txBody>
      </p:sp>
      <p:sp>
        <p:nvSpPr>
          <p:cNvPr id="5" name="Rectangle 2">
            <a:extLst>
              <a:ext uri="{FF2B5EF4-FFF2-40B4-BE49-F238E27FC236}">
                <a16:creationId xmlns:a16="http://schemas.microsoft.com/office/drawing/2014/main" id="{8EE8E090-BC66-438C-9F65-F5D7777A73B5}"/>
              </a:ext>
            </a:extLst>
          </p:cNvPr>
          <p:cNvSpPr>
            <a:spLocks noChangeArrowheads="1"/>
          </p:cNvSpPr>
          <p:nvPr/>
        </p:nvSpPr>
        <p:spPr bwMode="auto">
          <a:xfrm>
            <a:off x="0" y="0"/>
            <a:ext cx="25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99C57E69-537E-4764-BF9A-4F4C992CB8B3}"/>
              </a:ext>
            </a:extLst>
          </p:cNvPr>
          <p:cNvSpPr>
            <a:spLocks noChangeArrowheads="1"/>
          </p:cNvSpPr>
          <p:nvPr/>
        </p:nvSpPr>
        <p:spPr bwMode="auto">
          <a:xfrm>
            <a:off x="402770" y="1952645"/>
            <a:ext cx="4511354"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sns.heatmap</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newdf.corr</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annot</a:t>
            </a:r>
            <a:r>
              <a:rPr kumimoji="0" lang="en-US" altLang="en-US" sz="14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inherit"/>
                <a:cs typeface="Courier New" panose="02070309020205020404" pitchFamily="49" charset="0"/>
              </a:rPr>
              <a:t>True</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inheri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inherit"/>
                <a:cs typeface="Courier New" panose="02070309020205020404" pitchFamily="49" charset="0"/>
              </a:rPr>
              <a:t>import</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scipy.stats</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inherit"/>
                <a:cs typeface="Courier New" panose="02070309020205020404" pitchFamily="49" charset="0"/>
              </a:rPr>
              <a:t>as</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stats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000"/>
                </a:solidFill>
                <a:effectLst/>
                <a:latin typeface="inherit"/>
                <a:cs typeface="Courier New" panose="02070309020205020404" pitchFamily="49" charset="0"/>
              </a:rPr>
              <a:t>print</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stats.pointbiserialr</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newdf</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BA2121"/>
                </a:solidFill>
                <a:effectLst/>
                <a:latin typeface="inherit"/>
                <a:cs typeface="Courier New" panose="02070309020205020404" pitchFamily="49" charset="0"/>
              </a:rPr>
              <a:t>'math score'</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newdf</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BA2121"/>
                </a:solidFill>
                <a:effectLst/>
                <a:latin typeface="inherit"/>
                <a:cs typeface="Courier New" panose="02070309020205020404" pitchFamily="49" charset="0"/>
              </a:rPr>
              <a:t>'gender’</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000"/>
                </a:solidFill>
                <a:effectLst/>
                <a:latin typeface="inherit"/>
                <a:cs typeface="Courier New" panose="02070309020205020404" pitchFamily="49" charset="0"/>
              </a:rPr>
              <a:t>print</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stats.pointbiserialr</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newdf</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BA2121"/>
                </a:solidFill>
                <a:effectLst/>
                <a:latin typeface="inherit"/>
                <a:cs typeface="Courier New" panose="02070309020205020404" pitchFamily="49" charset="0"/>
              </a:rPr>
              <a:t>'avg score'</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newdf</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BA2121"/>
                </a:solidFill>
                <a:effectLst/>
                <a:latin typeface="inherit"/>
                <a:cs typeface="Courier New" panose="02070309020205020404" pitchFamily="49" charset="0"/>
              </a:rPr>
              <a:t>'test preparation course’</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000"/>
                </a:solidFill>
                <a:effectLst/>
                <a:latin typeface="inherit"/>
                <a:cs typeface="Courier New" panose="02070309020205020404" pitchFamily="49" charset="0"/>
              </a:rPr>
              <a:t>print</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stats.pointbiserialr</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newdf</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BA2121"/>
                </a:solidFill>
                <a:effectLst/>
                <a:latin typeface="inherit"/>
                <a:cs typeface="Courier New" panose="02070309020205020404" pitchFamily="49" charset="0"/>
              </a:rPr>
              <a:t>'math score'</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newdf</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BA2121"/>
                </a:solidFill>
                <a:effectLst/>
                <a:latin typeface="inherit"/>
                <a:cs typeface="Courier New" panose="02070309020205020404" pitchFamily="49" charset="0"/>
              </a:rPr>
              <a:t>'result'</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endPar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B730217-19D2-4738-979C-13586F2A4F98}"/>
              </a:ext>
            </a:extLst>
          </p:cNvPr>
          <p:cNvSpPr>
            <a:spLocks noChangeArrowheads="1"/>
          </p:cNvSpPr>
          <p:nvPr/>
        </p:nvSpPr>
        <p:spPr bwMode="auto">
          <a:xfrm>
            <a:off x="402770" y="3801215"/>
            <a:ext cx="7395029" cy="2968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6824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PointbiserialrResult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(correlation=-0.16798223810035565,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pvalue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=9.120185549328867e-08)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PointbiserialrResult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(correlation=0.25671500947104037,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pvalue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=1.6313729799656816e-16)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PointbiserialrResult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(correlation=0.5494596342331253,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pvalue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=5.948462615180441e-80)</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Helvetica Neue"/>
              </a:rPr>
              <a:t>we can see from this correlation map that: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000000"/>
                </a:solidFill>
                <a:effectLst/>
                <a:latin typeface="Helvetica Neue"/>
              </a:rPr>
              <a:t>gender female has a negative point biserial correlation with Math score which we already have noticed from scatter plot above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000000"/>
                </a:solidFill>
                <a:effectLst/>
                <a:latin typeface="Helvetica Neue"/>
              </a:rPr>
              <a:t>test preparation course has a positive point biserial correlation with average score and suggest that student that conducted preparing have positive results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000000"/>
                </a:solidFill>
                <a:effectLst/>
                <a:latin typeface="Helvetica Neue"/>
              </a:rPr>
              <a:t>the writing score has strong positive correlation with reading score.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000000"/>
                </a:solidFill>
                <a:effectLst/>
                <a:latin typeface="Helvetica Neue"/>
              </a:rPr>
              <a:t>the math score has a strong positive correlation with writing and reading score but has a stronger correlation with avg score.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000000"/>
                </a:solidFill>
                <a:effectLst/>
                <a:latin typeface="Helvetica Neue"/>
              </a:rPr>
              <a:t>average score has a positive correlation from strongest to less strong, language score, math score, test preparation, and gender.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7413" name="Picture 5">
            <a:extLst>
              <a:ext uri="{FF2B5EF4-FFF2-40B4-BE49-F238E27FC236}">
                <a16:creationId xmlns:a16="http://schemas.microsoft.com/office/drawing/2014/main" id="{FD546118-5A52-4E13-9D2F-16A61B77D0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3072" y="1180831"/>
            <a:ext cx="4343400"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890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80B85-D69D-4922-B796-1186FD5EF756}"/>
              </a:ext>
            </a:extLst>
          </p:cNvPr>
          <p:cNvSpPr>
            <a:spLocks noGrp="1"/>
          </p:cNvSpPr>
          <p:nvPr>
            <p:ph type="title"/>
          </p:nvPr>
        </p:nvSpPr>
        <p:spPr>
          <a:xfrm>
            <a:off x="677334" y="609600"/>
            <a:ext cx="8596668" cy="762000"/>
          </a:xfrm>
        </p:spPr>
        <p:txBody>
          <a:bodyPr>
            <a:normAutofit fontScale="90000"/>
          </a:bodyPr>
          <a:lstStyle/>
          <a:p>
            <a:r>
              <a:rPr lang="en-US" dirty="0"/>
              <a:t>Conducting a hypothesis test</a:t>
            </a:r>
            <a:br>
              <a:rPr lang="en-US" b="1" i="0" dirty="0">
                <a:solidFill>
                  <a:srgbClr val="000000"/>
                </a:solidFill>
                <a:effectLst/>
                <a:latin typeface="Helvetica Neue"/>
              </a:rPr>
            </a:br>
            <a:endParaRPr lang="en-US" dirty="0"/>
          </a:p>
        </p:txBody>
      </p:sp>
      <p:sp>
        <p:nvSpPr>
          <p:cNvPr id="5" name="TextBox 4">
            <a:extLst>
              <a:ext uri="{FF2B5EF4-FFF2-40B4-BE49-F238E27FC236}">
                <a16:creationId xmlns:a16="http://schemas.microsoft.com/office/drawing/2014/main" id="{1814052B-6DEE-4265-A50F-814F144905CB}"/>
              </a:ext>
            </a:extLst>
          </p:cNvPr>
          <p:cNvSpPr txBox="1"/>
          <p:nvPr/>
        </p:nvSpPr>
        <p:spPr>
          <a:xfrm>
            <a:off x="677334" y="1271622"/>
            <a:ext cx="9115252" cy="646331"/>
          </a:xfrm>
          <a:prstGeom prst="rect">
            <a:avLst/>
          </a:prstGeom>
          <a:noFill/>
        </p:spPr>
        <p:txBody>
          <a:bodyPr wrap="square">
            <a:spAutoFit/>
          </a:bodyPr>
          <a:lstStyle/>
          <a:p>
            <a:pPr algn="l">
              <a:buFont typeface="Arial" panose="020B0604020202020204" pitchFamily="34" charset="0"/>
              <a:buChar char="•"/>
            </a:pPr>
            <a:r>
              <a:rPr lang="en-US" sz="1200" b="0" i="0" dirty="0">
                <a:solidFill>
                  <a:srgbClr val="000000"/>
                </a:solidFill>
                <a:effectLst/>
                <a:latin typeface="Helvetica Neue"/>
              </a:rPr>
              <a:t>test the assumption we made earlier that student gender affect the Math score. will be using as a test statistic the difference in means between both groups.</a:t>
            </a:r>
          </a:p>
          <a:p>
            <a:pPr algn="l">
              <a:buFont typeface="Arial" panose="020B0604020202020204" pitchFamily="34" charset="0"/>
              <a:buChar char="•"/>
            </a:pPr>
            <a:r>
              <a:rPr lang="en-US" sz="1200" b="0" i="0" dirty="0">
                <a:solidFill>
                  <a:srgbClr val="000000"/>
                </a:solidFill>
                <a:effectLst/>
                <a:latin typeface="Helvetica Neue"/>
              </a:rPr>
              <a:t>our null hypothesis is that the apparent affect is not real (gender do not affect math score).</a:t>
            </a:r>
          </a:p>
        </p:txBody>
      </p:sp>
      <p:sp>
        <p:nvSpPr>
          <p:cNvPr id="7" name="Rectangle 2">
            <a:extLst>
              <a:ext uri="{FF2B5EF4-FFF2-40B4-BE49-F238E27FC236}">
                <a16:creationId xmlns:a16="http://schemas.microsoft.com/office/drawing/2014/main" id="{4D3E3184-ABAD-43FF-82A4-526D70446128}"/>
              </a:ext>
            </a:extLst>
          </p:cNvPr>
          <p:cNvSpPr>
            <a:spLocks noChangeArrowheads="1"/>
          </p:cNvSpPr>
          <p:nvPr/>
        </p:nvSpPr>
        <p:spPr bwMode="auto">
          <a:xfrm>
            <a:off x="0" y="0"/>
            <a:ext cx="25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88DB6256-F555-4626-ACF9-15F12842AC37}"/>
              </a:ext>
            </a:extLst>
          </p:cNvPr>
          <p:cNvSpPr>
            <a:spLocks noChangeArrowheads="1"/>
          </p:cNvSpPr>
          <p:nvPr/>
        </p:nvSpPr>
        <p:spPr bwMode="auto">
          <a:xfrm>
            <a:off x="947057" y="2034745"/>
            <a:ext cx="345482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data </a:t>
            </a:r>
            <a:r>
              <a:rPr kumimoji="0" lang="en-US" altLang="en-US" sz="14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male[</a:t>
            </a:r>
            <a:r>
              <a:rPr kumimoji="0" lang="en-US" altLang="en-US" sz="1400" b="0" i="0" u="none" strike="noStrike" cap="none" normalizeH="0" baseline="0" dirty="0">
                <a:ln>
                  <a:noFill/>
                </a:ln>
                <a:solidFill>
                  <a:srgbClr val="BA2121"/>
                </a:solidFill>
                <a:effectLst/>
                <a:latin typeface="inherit"/>
                <a:cs typeface="Courier New" panose="02070309020205020404" pitchFamily="49" charset="0"/>
              </a:rPr>
              <a:t>'math score'</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].values, female[</a:t>
            </a:r>
            <a:r>
              <a:rPr kumimoji="0" lang="en-US" altLang="en-US" sz="1400" b="0" i="0" u="none" strike="noStrike" cap="none" normalizeH="0" baseline="0" dirty="0">
                <a:ln>
                  <a:noFill/>
                </a:ln>
                <a:solidFill>
                  <a:srgbClr val="BA2121"/>
                </a:solidFill>
                <a:effectLst/>
                <a:latin typeface="inherit"/>
                <a:cs typeface="Courier New" panose="02070309020205020404" pitchFamily="49" charset="0"/>
              </a:rPr>
              <a:t>'math score'</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].values</a:t>
            </a:r>
            <a:endPar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6">
            <a:extLst>
              <a:ext uri="{FF2B5EF4-FFF2-40B4-BE49-F238E27FC236}">
                <a16:creationId xmlns:a16="http://schemas.microsoft.com/office/drawing/2014/main" id="{6DCEBD7F-6E68-44F5-B747-D2B25A3D0026}"/>
              </a:ext>
            </a:extLst>
          </p:cNvPr>
          <p:cNvSpPr>
            <a:spLocks noChangeArrowheads="1"/>
          </p:cNvSpPr>
          <p:nvPr/>
        </p:nvSpPr>
        <p:spPr bwMode="auto">
          <a:xfrm>
            <a:off x="947057" y="2512458"/>
            <a:ext cx="4411752"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8000"/>
                </a:solidFill>
                <a:effectLst/>
                <a:latin typeface="inherit"/>
                <a:cs typeface="Courier New" panose="02070309020205020404" pitchFamily="49" charset="0"/>
              </a:rPr>
              <a:t>class</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100" b="0" i="0" u="none" strike="noStrike" cap="none" normalizeH="0" baseline="0" dirty="0" err="1">
                <a:ln>
                  <a:noFill/>
                </a:ln>
                <a:solidFill>
                  <a:srgbClr val="0000FF"/>
                </a:solidFill>
                <a:effectLst/>
                <a:latin typeface="inherit"/>
                <a:cs typeface="Courier New" panose="02070309020205020404" pitchFamily="49" charset="0"/>
              </a:rPr>
              <a:t>DiffMeansPermute</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100" b="0" i="0" u="none" strike="noStrike" cap="none" normalizeH="0" baseline="0" dirty="0" err="1">
                <a:ln>
                  <a:noFill/>
                </a:ln>
                <a:solidFill>
                  <a:srgbClr val="000000"/>
                </a:solidFill>
                <a:effectLst/>
                <a:latin typeface="inherit"/>
                <a:cs typeface="Courier New" panose="02070309020205020404" pitchFamily="49" charset="0"/>
              </a:rPr>
              <a:t>think.HypothesisTest</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8000"/>
                </a:solidFill>
                <a:effectLst/>
                <a:latin typeface="inherit"/>
                <a:cs typeface="Courier New" panose="02070309020205020404" pitchFamily="49" charset="0"/>
              </a:rPr>
              <a:t>def</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100" b="0" i="0" u="none" strike="noStrike" cap="none" normalizeH="0" baseline="0" dirty="0" err="1">
                <a:ln>
                  <a:noFill/>
                </a:ln>
                <a:solidFill>
                  <a:srgbClr val="0000FF"/>
                </a:solidFill>
                <a:effectLst/>
                <a:latin typeface="inherit"/>
                <a:cs typeface="Courier New" panose="02070309020205020404" pitchFamily="49" charset="0"/>
              </a:rPr>
              <a:t>TestStatistic</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1A1A1A"/>
                </a:solidFill>
                <a:effectLst/>
                <a:latin typeface="inherit"/>
                <a:cs typeface="Courier New" panose="02070309020205020404" pitchFamily="49" charset="0"/>
              </a:rPr>
              <a:t>self</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 data):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group1, group2 </a:t>
            </a:r>
            <a:r>
              <a:rPr kumimoji="0" lang="en-US" altLang="en-US" sz="11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 data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000000"/>
                </a:solidFill>
                <a:effectLst/>
                <a:latin typeface="inherit"/>
                <a:cs typeface="Courier New" panose="02070309020205020404" pitchFamily="49" charset="0"/>
              </a:rPr>
              <a:t>test_stat</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1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100" b="0" i="0" u="none" strike="noStrike" cap="none" normalizeH="0" baseline="0" dirty="0">
                <a:ln>
                  <a:noFill/>
                </a:ln>
                <a:solidFill>
                  <a:srgbClr val="008000"/>
                </a:solidFill>
                <a:effectLst/>
                <a:latin typeface="inherit"/>
                <a:cs typeface="Courier New" panose="02070309020205020404" pitchFamily="49" charset="0"/>
              </a:rPr>
              <a:t>abs</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(group1.mean() </a:t>
            </a:r>
            <a:r>
              <a:rPr kumimoji="0" lang="en-US" altLang="en-US" sz="11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 group2.mean()) </a:t>
            </a:r>
            <a:r>
              <a:rPr kumimoji="0" lang="en-US" altLang="en-US" sz="1100" b="1" i="0" u="none" strike="noStrike" cap="none" normalizeH="0" baseline="0" dirty="0">
                <a:ln>
                  <a:noFill/>
                </a:ln>
                <a:solidFill>
                  <a:srgbClr val="008000"/>
                </a:solidFill>
                <a:effectLst/>
                <a:latin typeface="inherit"/>
                <a:cs typeface="Courier New" panose="02070309020205020404" pitchFamily="49" charset="0"/>
              </a:rPr>
              <a:t>return</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000000"/>
                </a:solidFill>
                <a:effectLst/>
                <a:latin typeface="inherit"/>
                <a:cs typeface="Courier New" panose="02070309020205020404" pitchFamily="49" charset="0"/>
              </a:rPr>
              <a:t>test_stat</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8000"/>
                </a:solidFill>
                <a:effectLst/>
                <a:latin typeface="inherit"/>
                <a:cs typeface="Courier New" panose="02070309020205020404" pitchFamily="49" charset="0"/>
              </a:rPr>
              <a:t>def</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100" b="0" i="0" u="none" strike="noStrike" cap="none" normalizeH="0" baseline="0" dirty="0" err="1">
                <a:ln>
                  <a:noFill/>
                </a:ln>
                <a:solidFill>
                  <a:srgbClr val="0000FF"/>
                </a:solidFill>
                <a:effectLst/>
                <a:latin typeface="inherit"/>
                <a:cs typeface="Courier New" panose="02070309020205020404" pitchFamily="49" charset="0"/>
              </a:rPr>
              <a:t>MakeModel</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1A1A1A"/>
                </a:solidFill>
                <a:effectLst/>
                <a:latin typeface="inherit"/>
                <a:cs typeface="Courier New" panose="02070309020205020404" pitchFamily="49" charset="0"/>
              </a:rPr>
              <a:t>self</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group1, group2 </a:t>
            </a:r>
            <a:r>
              <a:rPr kumimoji="0" lang="en-US" altLang="en-US" sz="11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100" b="0" i="0" u="none" strike="noStrike" cap="none" normalizeH="0" baseline="0" dirty="0" err="1">
                <a:ln>
                  <a:noFill/>
                </a:ln>
                <a:solidFill>
                  <a:srgbClr val="1A1A1A"/>
                </a:solidFill>
                <a:effectLst/>
                <a:latin typeface="inherit"/>
                <a:cs typeface="Courier New" panose="02070309020205020404" pitchFamily="49" charset="0"/>
              </a:rPr>
              <a:t>self</a:t>
            </a:r>
            <a:r>
              <a:rPr kumimoji="0" lang="en-US" altLang="en-US" sz="1100" b="0" i="0" u="none" strike="noStrike" cap="none" normalizeH="0" baseline="0" dirty="0" err="1">
                <a:ln>
                  <a:noFill/>
                </a:ln>
                <a:solidFill>
                  <a:srgbClr val="000000"/>
                </a:solidFill>
                <a:effectLst/>
                <a:latin typeface="inherit"/>
                <a:cs typeface="Courier New" panose="02070309020205020404" pitchFamily="49" charset="0"/>
              </a:rPr>
              <a:t>.data</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1A1A1A"/>
                </a:solidFill>
                <a:effectLst/>
                <a:latin typeface="inherit"/>
                <a:cs typeface="Courier New" panose="02070309020205020404" pitchFamily="49" charset="0"/>
              </a:rPr>
              <a:t>self</a:t>
            </a:r>
            <a:r>
              <a:rPr kumimoji="0" lang="en-US" altLang="en-US" sz="1100" b="0" i="0" u="none" strike="noStrike" cap="none" normalizeH="0" baseline="0" dirty="0" err="1">
                <a:ln>
                  <a:noFill/>
                </a:ln>
                <a:solidFill>
                  <a:srgbClr val="000000"/>
                </a:solidFill>
                <a:effectLst/>
                <a:latin typeface="inherit"/>
                <a:cs typeface="Courier New" panose="02070309020205020404" pitchFamily="49" charset="0"/>
              </a:rPr>
              <a:t>.n</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100" b="0" i="0" u="none" strike="noStrike" cap="none" normalizeH="0" baseline="0" dirty="0" err="1">
                <a:ln>
                  <a:noFill/>
                </a:ln>
                <a:solidFill>
                  <a:srgbClr val="1A1A1A"/>
                </a:solidFill>
                <a:effectLst/>
                <a:latin typeface="inherit"/>
                <a:cs typeface="Courier New" panose="02070309020205020404" pitchFamily="49" charset="0"/>
              </a:rPr>
              <a:t>self</a:t>
            </a:r>
            <a:r>
              <a:rPr kumimoji="0" lang="en-US" altLang="en-US" sz="1100" b="0" i="0" u="none" strike="noStrike" cap="none" normalizeH="0" baseline="0" dirty="0" err="1">
                <a:ln>
                  <a:noFill/>
                </a:ln>
                <a:solidFill>
                  <a:srgbClr val="000000"/>
                </a:solidFill>
                <a:effectLst/>
                <a:latin typeface="inherit"/>
                <a:cs typeface="Courier New" panose="02070309020205020404" pitchFamily="49" charset="0"/>
              </a:rPr>
              <a:t>.m</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1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100" b="0" i="0" u="none" strike="noStrike" cap="none" normalizeH="0" baseline="0" dirty="0" err="1">
                <a:ln>
                  <a:noFill/>
                </a:ln>
                <a:solidFill>
                  <a:srgbClr val="008000"/>
                </a:solidFill>
                <a:effectLst/>
                <a:latin typeface="inherit"/>
                <a:cs typeface="Courier New" panose="02070309020205020404" pitchFamily="49" charset="0"/>
              </a:rPr>
              <a:t>len</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(group1), </a:t>
            </a:r>
            <a:r>
              <a:rPr kumimoji="0" lang="en-US" altLang="en-US" sz="1100" b="0" i="0" u="none" strike="noStrike" cap="none" normalizeH="0" baseline="0" dirty="0" err="1">
                <a:ln>
                  <a:noFill/>
                </a:ln>
                <a:solidFill>
                  <a:srgbClr val="008000"/>
                </a:solidFill>
                <a:effectLst/>
                <a:latin typeface="inherit"/>
                <a:cs typeface="Courier New" panose="02070309020205020404" pitchFamily="49" charset="0"/>
              </a:rPr>
              <a:t>len</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(group2)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1A1A1A"/>
                </a:solidFill>
                <a:effectLst/>
                <a:latin typeface="inherit"/>
                <a:cs typeface="Courier New" panose="02070309020205020404" pitchFamily="49" charset="0"/>
              </a:rPr>
              <a:t>self</a:t>
            </a:r>
            <a:r>
              <a:rPr kumimoji="0" lang="en-US" altLang="en-US" sz="1100" b="0" i="0" u="none" strike="noStrike" cap="none" normalizeH="0" baseline="0" dirty="0" err="1">
                <a:ln>
                  <a:noFill/>
                </a:ln>
                <a:solidFill>
                  <a:srgbClr val="000000"/>
                </a:solidFill>
                <a:effectLst/>
                <a:latin typeface="inherit"/>
                <a:cs typeface="Courier New" panose="02070309020205020404" pitchFamily="49" charset="0"/>
              </a:rPr>
              <a:t>.pool</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1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inherit"/>
                <a:cs typeface="Courier New" panose="02070309020205020404" pitchFamily="49" charset="0"/>
              </a:rPr>
              <a:t>np.hstack</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((group1, group2))​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8000"/>
                </a:solidFill>
                <a:effectLst/>
                <a:latin typeface="inherit"/>
                <a:cs typeface="Courier New" panose="02070309020205020404" pitchFamily="49" charset="0"/>
              </a:rPr>
              <a:t>def</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100" b="0" i="0" u="none" strike="noStrike" cap="none" normalizeH="0" baseline="0" dirty="0" err="1">
                <a:ln>
                  <a:noFill/>
                </a:ln>
                <a:solidFill>
                  <a:srgbClr val="0000FF"/>
                </a:solidFill>
                <a:effectLst/>
                <a:latin typeface="inherit"/>
                <a:cs typeface="Courier New" panose="02070309020205020404" pitchFamily="49" charset="0"/>
              </a:rPr>
              <a:t>RunModel</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1A1A1A"/>
                </a:solidFill>
                <a:effectLst/>
                <a:latin typeface="inherit"/>
                <a:cs typeface="Courier New" panose="02070309020205020404" pitchFamily="49" charset="0"/>
              </a:rPr>
              <a:t>self</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000000"/>
                </a:solidFill>
                <a:effectLst/>
                <a:latin typeface="inherit"/>
                <a:cs typeface="Courier New" panose="02070309020205020404" pitchFamily="49" charset="0"/>
              </a:rPr>
              <a:t>np.random.shuffle</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100" b="0" i="0" u="none" strike="noStrike" cap="none" normalizeH="0" baseline="0" dirty="0" err="1">
                <a:ln>
                  <a:noFill/>
                </a:ln>
                <a:solidFill>
                  <a:srgbClr val="1A1A1A"/>
                </a:solidFill>
                <a:effectLst/>
                <a:latin typeface="inherit"/>
                <a:cs typeface="Courier New" panose="02070309020205020404" pitchFamily="49" charset="0"/>
              </a:rPr>
              <a:t>self</a:t>
            </a:r>
            <a:r>
              <a:rPr kumimoji="0" lang="en-US" altLang="en-US" sz="1100" b="0" i="0" u="none" strike="noStrike" cap="none" normalizeH="0" baseline="0" dirty="0" err="1">
                <a:ln>
                  <a:noFill/>
                </a:ln>
                <a:solidFill>
                  <a:srgbClr val="000000"/>
                </a:solidFill>
                <a:effectLst/>
                <a:latin typeface="inherit"/>
                <a:cs typeface="Courier New" panose="02070309020205020404" pitchFamily="49" charset="0"/>
              </a:rPr>
              <a:t>.pool</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data </a:t>
            </a:r>
            <a:r>
              <a:rPr kumimoji="0" lang="en-US" altLang="en-US" sz="11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100" b="0" i="0" u="none" strike="noStrike" cap="none" normalizeH="0" baseline="0" dirty="0" err="1">
                <a:ln>
                  <a:noFill/>
                </a:ln>
                <a:solidFill>
                  <a:srgbClr val="1A1A1A"/>
                </a:solidFill>
                <a:effectLst/>
                <a:latin typeface="inherit"/>
                <a:cs typeface="Courier New" panose="02070309020205020404" pitchFamily="49" charset="0"/>
              </a:rPr>
              <a:t>self</a:t>
            </a:r>
            <a:r>
              <a:rPr kumimoji="0" lang="en-US" altLang="en-US" sz="1100" b="0" i="0" u="none" strike="noStrike" cap="none" normalizeH="0" baseline="0" dirty="0" err="1">
                <a:ln>
                  <a:noFill/>
                </a:ln>
                <a:solidFill>
                  <a:srgbClr val="000000"/>
                </a:solidFill>
                <a:effectLst/>
                <a:latin typeface="inherit"/>
                <a:cs typeface="Courier New" panose="02070309020205020404" pitchFamily="49" charset="0"/>
              </a:rPr>
              <a:t>.pool</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100" b="0" i="0" u="none" strike="noStrike" cap="none" normalizeH="0" baseline="0" dirty="0" err="1">
                <a:ln>
                  <a:noFill/>
                </a:ln>
                <a:solidFill>
                  <a:srgbClr val="1A1A1A"/>
                </a:solidFill>
                <a:effectLst/>
                <a:latin typeface="inherit"/>
                <a:cs typeface="Courier New" panose="02070309020205020404" pitchFamily="49" charset="0"/>
              </a:rPr>
              <a:t>self</a:t>
            </a:r>
            <a:r>
              <a:rPr kumimoji="0" lang="en-US" altLang="en-US" sz="1100" b="0" i="0" u="none" strike="noStrike" cap="none" normalizeH="0" baseline="0" dirty="0" err="1">
                <a:ln>
                  <a:noFill/>
                </a:ln>
                <a:solidFill>
                  <a:srgbClr val="000000"/>
                </a:solidFill>
                <a:effectLst/>
                <a:latin typeface="inherit"/>
                <a:cs typeface="Courier New" panose="02070309020205020404" pitchFamily="49" charset="0"/>
              </a:rPr>
              <a:t>.n</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1A1A1A"/>
                </a:solidFill>
                <a:effectLst/>
                <a:latin typeface="inherit"/>
                <a:cs typeface="Courier New" panose="02070309020205020404" pitchFamily="49" charset="0"/>
              </a:rPr>
              <a:t>self</a:t>
            </a:r>
            <a:r>
              <a:rPr kumimoji="0" lang="en-US" altLang="en-US" sz="1100" b="0" i="0" u="none" strike="noStrike" cap="none" normalizeH="0" baseline="0" dirty="0" err="1">
                <a:ln>
                  <a:noFill/>
                </a:ln>
                <a:solidFill>
                  <a:srgbClr val="000000"/>
                </a:solidFill>
                <a:effectLst/>
                <a:latin typeface="inherit"/>
                <a:cs typeface="Courier New" panose="02070309020205020404" pitchFamily="49" charset="0"/>
              </a:rPr>
              <a:t>.pool</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100" b="0" i="0" u="none" strike="noStrike" cap="none" normalizeH="0" baseline="0" dirty="0" err="1">
                <a:ln>
                  <a:noFill/>
                </a:ln>
                <a:solidFill>
                  <a:srgbClr val="1A1A1A"/>
                </a:solidFill>
                <a:effectLst/>
                <a:latin typeface="inherit"/>
                <a:cs typeface="Courier New" panose="02070309020205020404" pitchFamily="49" charset="0"/>
              </a:rPr>
              <a:t>self</a:t>
            </a:r>
            <a:r>
              <a:rPr kumimoji="0" lang="en-US" altLang="en-US" sz="1100" b="0" i="0" u="none" strike="noStrike" cap="none" normalizeH="0" baseline="0" dirty="0" err="1">
                <a:ln>
                  <a:noFill/>
                </a:ln>
                <a:solidFill>
                  <a:srgbClr val="000000"/>
                </a:solidFill>
                <a:effectLst/>
                <a:latin typeface="inherit"/>
                <a:cs typeface="Courier New" panose="02070309020205020404" pitchFamily="49" charset="0"/>
              </a:rPr>
              <a:t>.n</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8000"/>
                </a:solidFill>
                <a:effectLst/>
                <a:latin typeface="inherit"/>
                <a:cs typeface="Courier New" panose="02070309020205020404" pitchFamily="49" charset="0"/>
              </a:rPr>
              <a:t>return</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 data</a:t>
            </a:r>
            <a:endPar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p:txBody>
      </p:sp>
      <p:sp>
        <p:nvSpPr>
          <p:cNvPr id="14" name="Rectangle 9">
            <a:extLst>
              <a:ext uri="{FF2B5EF4-FFF2-40B4-BE49-F238E27FC236}">
                <a16:creationId xmlns:a16="http://schemas.microsoft.com/office/drawing/2014/main" id="{B9E5649E-88D4-4175-9011-0C33FCE29A49}"/>
              </a:ext>
            </a:extLst>
          </p:cNvPr>
          <p:cNvSpPr>
            <a:spLocks noChangeArrowheads="1"/>
          </p:cNvSpPr>
          <p:nvPr/>
        </p:nvSpPr>
        <p:spPr bwMode="auto">
          <a:xfrm>
            <a:off x="947057" y="5015338"/>
            <a:ext cx="401682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007979"/>
                </a:solidFill>
                <a:effectLst/>
                <a:latin typeface="inherit"/>
                <a:cs typeface="Courier New" panose="02070309020205020404" pitchFamily="49" charset="0"/>
              </a:rPr>
              <a:t>#runing the test.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inherit"/>
                <a:cs typeface="Courier New" panose="02070309020205020404" pitchFamily="49" charset="0"/>
              </a:rPr>
              <a:t>ht</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2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inherit"/>
                <a:cs typeface="Courier New" panose="02070309020205020404" pitchFamily="49" charset="0"/>
              </a:rPr>
              <a:t>DiffMeansPermute</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(data)</a:t>
            </a:r>
            <a:r>
              <a:rPr kumimoji="0" lang="en-US" altLang="en-US" sz="1200" b="0" i="0" u="none" strike="noStrike" cap="none" normalizeH="0" baseline="0" dirty="0" err="1">
                <a:ln>
                  <a:noFill/>
                </a:ln>
                <a:solidFill>
                  <a:srgbClr val="000000"/>
                </a:solidFill>
                <a:effectLst/>
                <a:latin typeface="inherit"/>
                <a:cs typeface="Courier New" panose="02070309020205020404" pitchFamily="49" charset="0"/>
              </a:rPr>
              <a:t>pvalue</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2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inherit"/>
                <a:cs typeface="Courier New" panose="02070309020205020404" pitchFamily="49" charset="0"/>
              </a:rPr>
              <a:t>ht.PValue</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inheri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inherit"/>
                <a:cs typeface="Courier New" panose="02070309020205020404" pitchFamily="49" charset="0"/>
              </a:rPr>
              <a:t>Pvalue</a:t>
            </a:r>
            <a:endParaRPr lang="en-US" altLang="en-US" sz="1200" dirty="0">
              <a:solidFill>
                <a:srgbClr val="000000"/>
              </a:solidFill>
              <a:latin typeface="inheri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0.0</a:t>
            </a:r>
            <a:endPar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p:txBody>
      </p:sp>
      <p:sp>
        <p:nvSpPr>
          <p:cNvPr id="17" name="Rectangle 12">
            <a:extLst>
              <a:ext uri="{FF2B5EF4-FFF2-40B4-BE49-F238E27FC236}">
                <a16:creationId xmlns:a16="http://schemas.microsoft.com/office/drawing/2014/main" id="{093DA8DD-8E1C-4649-B4D0-BB656E6D02C8}"/>
              </a:ext>
            </a:extLst>
          </p:cNvPr>
          <p:cNvSpPr>
            <a:spLocks noChangeArrowheads="1"/>
          </p:cNvSpPr>
          <p:nvPr/>
        </p:nvSpPr>
        <p:spPr bwMode="auto">
          <a:xfrm>
            <a:off x="947057" y="6040891"/>
            <a:ext cx="367665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ht.PlotCdf</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thinkplot.Config</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xlabel</a:t>
            </a:r>
            <a:r>
              <a:rPr kumimoji="0" lang="en-US" altLang="en-US" sz="14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BA2121"/>
                </a:solidFill>
                <a:effectLst/>
                <a:latin typeface="inherit"/>
                <a:cs typeface="Courier New" panose="02070309020205020404" pitchFamily="49" charset="0"/>
              </a:rPr>
              <a:t>'test statistic'</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ylabel</a:t>
            </a:r>
            <a:r>
              <a:rPr kumimoji="0" lang="en-US" altLang="en-US" sz="14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BA2121"/>
                </a:solidFill>
                <a:effectLst/>
                <a:latin typeface="inherit"/>
                <a:cs typeface="Courier New" panose="02070309020205020404" pitchFamily="49" charset="0"/>
              </a:rPr>
              <a:t>'CDF'</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endPar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8446" name="Picture 14">
            <a:extLst>
              <a:ext uri="{FF2B5EF4-FFF2-40B4-BE49-F238E27FC236}">
                <a16:creationId xmlns:a16="http://schemas.microsoft.com/office/drawing/2014/main" id="{7AD12977-8A20-46E1-A5B0-19CDAA819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1879" y="1966105"/>
            <a:ext cx="3676650" cy="249555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F844EADB-0D36-439A-BD33-C8A6534BF957}"/>
              </a:ext>
            </a:extLst>
          </p:cNvPr>
          <p:cNvSpPr txBox="1"/>
          <p:nvPr/>
        </p:nvSpPr>
        <p:spPr>
          <a:xfrm>
            <a:off x="4754527" y="4509807"/>
            <a:ext cx="5165649" cy="1446550"/>
          </a:xfrm>
          <a:prstGeom prst="rect">
            <a:avLst/>
          </a:prstGeom>
          <a:noFill/>
        </p:spPr>
        <p:txBody>
          <a:bodyPr wrap="square">
            <a:spAutoFit/>
          </a:bodyPr>
          <a:lstStyle/>
          <a:p>
            <a:r>
              <a:rPr lang="en-US" sz="1100" dirty="0"/>
              <a:t>The reported p-value is 0 (statistically significant). which means that in 1000 trials we didn't see a difference in score mean between the two groups, under the null hypothesis, that exceeded the observed difference. That means that the p-value is probably smaller than  1/1000 , but it is not actually 0.</a:t>
            </a:r>
          </a:p>
          <a:p>
            <a:endParaRPr lang="en-US" sz="1100" dirty="0"/>
          </a:p>
          <a:p>
            <a:r>
              <a:rPr lang="en-US" sz="1100" dirty="0"/>
              <a:t>To get a sense of how unexpected the observed value is under the null hypothesis, we can compare the actual difference to the largest value we saw in the simulations.</a:t>
            </a:r>
          </a:p>
        </p:txBody>
      </p:sp>
    </p:spTree>
    <p:extLst>
      <p:ext uri="{BB962C8B-B14F-4D97-AF65-F5344CB8AC3E}">
        <p14:creationId xmlns:p14="http://schemas.microsoft.com/office/powerpoint/2010/main" val="2753767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ACD7A-E101-4484-B10A-539168DE108E}"/>
              </a:ext>
            </a:extLst>
          </p:cNvPr>
          <p:cNvSpPr>
            <a:spLocks noGrp="1"/>
          </p:cNvSpPr>
          <p:nvPr>
            <p:ph type="title"/>
          </p:nvPr>
        </p:nvSpPr>
        <p:spPr/>
        <p:txBody>
          <a:bodyPr/>
          <a:lstStyle/>
          <a:p>
            <a:r>
              <a:rPr lang="en-US" dirty="0"/>
              <a:t>Regression Analysis</a:t>
            </a:r>
            <a:br>
              <a:rPr lang="en-US" b="1" i="0" dirty="0">
                <a:solidFill>
                  <a:srgbClr val="000000"/>
                </a:solidFill>
                <a:effectLst/>
                <a:latin typeface="Helvetica Neue"/>
              </a:rPr>
            </a:br>
            <a:endParaRPr lang="en-US" dirty="0"/>
          </a:p>
        </p:txBody>
      </p:sp>
      <p:graphicFrame>
        <p:nvGraphicFramePr>
          <p:cNvPr id="4" name="Table 3">
            <a:extLst>
              <a:ext uri="{FF2B5EF4-FFF2-40B4-BE49-F238E27FC236}">
                <a16:creationId xmlns:a16="http://schemas.microsoft.com/office/drawing/2014/main" id="{8481C5BA-F2EC-461F-A927-C8B96E6E1577}"/>
              </a:ext>
            </a:extLst>
          </p:cNvPr>
          <p:cNvGraphicFramePr>
            <a:graphicFrameLocks noGrp="1"/>
          </p:cNvGraphicFramePr>
          <p:nvPr>
            <p:extLst>
              <p:ext uri="{D42A27DB-BD31-4B8C-83A1-F6EECF244321}">
                <p14:modId xmlns:p14="http://schemas.microsoft.com/office/powerpoint/2010/main" val="3300261535"/>
              </p:ext>
            </p:extLst>
          </p:nvPr>
        </p:nvGraphicFramePr>
        <p:xfrm>
          <a:off x="599558" y="3242931"/>
          <a:ext cx="7315656" cy="2509816"/>
        </p:xfrm>
        <a:graphic>
          <a:graphicData uri="http://schemas.openxmlformats.org/drawingml/2006/table">
            <a:tbl>
              <a:tblPr/>
              <a:tblGrid>
                <a:gridCol w="914457">
                  <a:extLst>
                    <a:ext uri="{9D8B030D-6E8A-4147-A177-3AD203B41FA5}">
                      <a16:colId xmlns:a16="http://schemas.microsoft.com/office/drawing/2014/main" val="3157853030"/>
                    </a:ext>
                  </a:extLst>
                </a:gridCol>
                <a:gridCol w="914457">
                  <a:extLst>
                    <a:ext uri="{9D8B030D-6E8A-4147-A177-3AD203B41FA5}">
                      <a16:colId xmlns:a16="http://schemas.microsoft.com/office/drawing/2014/main" val="3721655833"/>
                    </a:ext>
                  </a:extLst>
                </a:gridCol>
                <a:gridCol w="914457">
                  <a:extLst>
                    <a:ext uri="{9D8B030D-6E8A-4147-A177-3AD203B41FA5}">
                      <a16:colId xmlns:a16="http://schemas.microsoft.com/office/drawing/2014/main" val="3132446576"/>
                    </a:ext>
                  </a:extLst>
                </a:gridCol>
                <a:gridCol w="914457">
                  <a:extLst>
                    <a:ext uri="{9D8B030D-6E8A-4147-A177-3AD203B41FA5}">
                      <a16:colId xmlns:a16="http://schemas.microsoft.com/office/drawing/2014/main" val="2380589453"/>
                    </a:ext>
                  </a:extLst>
                </a:gridCol>
                <a:gridCol w="914457">
                  <a:extLst>
                    <a:ext uri="{9D8B030D-6E8A-4147-A177-3AD203B41FA5}">
                      <a16:colId xmlns:a16="http://schemas.microsoft.com/office/drawing/2014/main" val="2329933188"/>
                    </a:ext>
                  </a:extLst>
                </a:gridCol>
                <a:gridCol w="914457">
                  <a:extLst>
                    <a:ext uri="{9D8B030D-6E8A-4147-A177-3AD203B41FA5}">
                      <a16:colId xmlns:a16="http://schemas.microsoft.com/office/drawing/2014/main" val="3243881731"/>
                    </a:ext>
                  </a:extLst>
                </a:gridCol>
                <a:gridCol w="914457">
                  <a:extLst>
                    <a:ext uri="{9D8B030D-6E8A-4147-A177-3AD203B41FA5}">
                      <a16:colId xmlns:a16="http://schemas.microsoft.com/office/drawing/2014/main" val="2605390307"/>
                    </a:ext>
                  </a:extLst>
                </a:gridCol>
                <a:gridCol w="914457">
                  <a:extLst>
                    <a:ext uri="{9D8B030D-6E8A-4147-A177-3AD203B41FA5}">
                      <a16:colId xmlns:a16="http://schemas.microsoft.com/office/drawing/2014/main" val="2199165566"/>
                    </a:ext>
                  </a:extLst>
                </a:gridCol>
              </a:tblGrid>
              <a:tr h="689798">
                <a:tc>
                  <a:txBody>
                    <a:bodyPr/>
                    <a:lstStyle/>
                    <a:p>
                      <a:pPr algn="r" fontAlgn="ctr"/>
                      <a:endParaRPr lang="en-US" sz="1000" b="1" dirty="0">
                        <a:effectLst/>
                      </a:endParaRPr>
                    </a:p>
                  </a:txBody>
                  <a:tcPr marL="68095" marR="68095" marT="34048" marB="34048" anchor="ctr">
                    <a:lnL>
                      <a:noFill/>
                    </a:lnL>
                    <a:lnR>
                      <a:noFill/>
                    </a:lnR>
                    <a:lnT>
                      <a:noFill/>
                    </a:lnT>
                    <a:lnB>
                      <a:noFill/>
                    </a:lnB>
                  </a:tcPr>
                </a:tc>
                <a:tc>
                  <a:txBody>
                    <a:bodyPr/>
                    <a:lstStyle/>
                    <a:p>
                      <a:pPr algn="r" fontAlgn="ctr"/>
                      <a:r>
                        <a:rPr lang="en-US" sz="1000" b="1" dirty="0">
                          <a:effectLst/>
                        </a:rPr>
                        <a:t>gender</a:t>
                      </a:r>
                    </a:p>
                  </a:txBody>
                  <a:tcPr marL="68095" marR="68095" marT="34048" marB="34048" anchor="ctr">
                    <a:lnL>
                      <a:noFill/>
                    </a:lnL>
                    <a:lnR>
                      <a:noFill/>
                    </a:lnR>
                    <a:lnT>
                      <a:noFill/>
                    </a:lnT>
                    <a:lnB>
                      <a:noFill/>
                    </a:lnB>
                  </a:tcPr>
                </a:tc>
                <a:tc>
                  <a:txBody>
                    <a:bodyPr/>
                    <a:lstStyle/>
                    <a:p>
                      <a:pPr algn="r" fontAlgn="ctr"/>
                      <a:r>
                        <a:rPr lang="en-US" sz="1000" b="1" dirty="0">
                          <a:effectLst/>
                        </a:rPr>
                        <a:t>race/ethnicity</a:t>
                      </a:r>
                    </a:p>
                  </a:txBody>
                  <a:tcPr marL="68095" marR="68095" marT="34048" marB="34048" anchor="ctr">
                    <a:lnL>
                      <a:noFill/>
                    </a:lnL>
                    <a:lnR>
                      <a:noFill/>
                    </a:lnR>
                    <a:lnT>
                      <a:noFill/>
                    </a:lnT>
                    <a:lnB>
                      <a:noFill/>
                    </a:lnB>
                  </a:tcPr>
                </a:tc>
                <a:tc>
                  <a:txBody>
                    <a:bodyPr/>
                    <a:lstStyle/>
                    <a:p>
                      <a:pPr algn="r" fontAlgn="ctr"/>
                      <a:r>
                        <a:rPr lang="en-US" sz="1000" b="1" dirty="0">
                          <a:effectLst/>
                        </a:rPr>
                        <a:t>parental level of education</a:t>
                      </a:r>
                    </a:p>
                  </a:txBody>
                  <a:tcPr marL="68095" marR="68095" marT="34048" marB="34048" anchor="ctr">
                    <a:lnL>
                      <a:noFill/>
                    </a:lnL>
                    <a:lnR>
                      <a:noFill/>
                    </a:lnR>
                    <a:lnT>
                      <a:noFill/>
                    </a:lnT>
                    <a:lnB>
                      <a:noFill/>
                    </a:lnB>
                  </a:tcPr>
                </a:tc>
                <a:tc>
                  <a:txBody>
                    <a:bodyPr/>
                    <a:lstStyle/>
                    <a:p>
                      <a:pPr algn="r" fontAlgn="ctr"/>
                      <a:r>
                        <a:rPr lang="en-US" sz="1000" b="1">
                          <a:effectLst/>
                        </a:rPr>
                        <a:t>test preparation course</a:t>
                      </a:r>
                    </a:p>
                  </a:txBody>
                  <a:tcPr marL="68095" marR="68095" marT="34048" marB="34048" anchor="ctr">
                    <a:lnL>
                      <a:noFill/>
                    </a:lnL>
                    <a:lnR>
                      <a:noFill/>
                    </a:lnR>
                    <a:lnT>
                      <a:noFill/>
                    </a:lnT>
                    <a:lnB>
                      <a:noFill/>
                    </a:lnB>
                  </a:tcPr>
                </a:tc>
                <a:tc>
                  <a:txBody>
                    <a:bodyPr/>
                    <a:lstStyle/>
                    <a:p>
                      <a:pPr algn="r" fontAlgn="ctr"/>
                      <a:r>
                        <a:rPr lang="en-US" sz="1000" b="1">
                          <a:effectLst/>
                        </a:rPr>
                        <a:t>math score</a:t>
                      </a:r>
                    </a:p>
                  </a:txBody>
                  <a:tcPr marL="68095" marR="68095" marT="34048" marB="34048" anchor="ctr">
                    <a:lnL>
                      <a:noFill/>
                    </a:lnL>
                    <a:lnR>
                      <a:noFill/>
                    </a:lnR>
                    <a:lnT>
                      <a:noFill/>
                    </a:lnT>
                    <a:lnB>
                      <a:noFill/>
                    </a:lnB>
                  </a:tcPr>
                </a:tc>
                <a:tc>
                  <a:txBody>
                    <a:bodyPr/>
                    <a:lstStyle/>
                    <a:p>
                      <a:pPr algn="r" fontAlgn="ctr"/>
                      <a:r>
                        <a:rPr lang="en-US" sz="1000" b="1">
                          <a:effectLst/>
                        </a:rPr>
                        <a:t>reading score</a:t>
                      </a:r>
                    </a:p>
                  </a:txBody>
                  <a:tcPr marL="68095" marR="68095" marT="34048" marB="34048" anchor="ctr">
                    <a:lnL>
                      <a:noFill/>
                    </a:lnL>
                    <a:lnR>
                      <a:noFill/>
                    </a:lnR>
                    <a:lnT>
                      <a:noFill/>
                    </a:lnT>
                    <a:lnB>
                      <a:noFill/>
                    </a:lnB>
                  </a:tcPr>
                </a:tc>
                <a:tc>
                  <a:txBody>
                    <a:bodyPr/>
                    <a:lstStyle/>
                    <a:p>
                      <a:pPr algn="r" fontAlgn="ctr"/>
                      <a:r>
                        <a:rPr lang="en-US" sz="1000" b="1">
                          <a:effectLst/>
                        </a:rPr>
                        <a:t>writing score</a:t>
                      </a:r>
                    </a:p>
                  </a:txBody>
                  <a:tcPr marL="68095" marR="68095" marT="34048" marB="34048" anchor="ctr">
                    <a:lnL>
                      <a:noFill/>
                    </a:lnL>
                    <a:lnR>
                      <a:noFill/>
                    </a:lnR>
                    <a:lnT>
                      <a:noFill/>
                    </a:lnT>
                    <a:lnB>
                      <a:noFill/>
                    </a:lnB>
                  </a:tcPr>
                </a:tc>
                <a:extLst>
                  <a:ext uri="{0D108BD9-81ED-4DB2-BD59-A6C34878D82A}">
                    <a16:rowId xmlns:a16="http://schemas.microsoft.com/office/drawing/2014/main" val="4093894176"/>
                  </a:ext>
                </a:extLst>
              </a:tr>
              <a:tr h="425624">
                <a:tc>
                  <a:txBody>
                    <a:bodyPr/>
                    <a:lstStyle/>
                    <a:p>
                      <a:pPr algn="r" fontAlgn="ctr"/>
                      <a:r>
                        <a:rPr lang="en-US" sz="1000" b="1">
                          <a:effectLst/>
                        </a:rPr>
                        <a:t>0</a:t>
                      </a:r>
                    </a:p>
                  </a:txBody>
                  <a:tcPr marL="68095" marR="68095" marT="34048" marB="34048" anchor="ctr">
                    <a:lnL>
                      <a:noFill/>
                    </a:lnL>
                    <a:lnR>
                      <a:noFill/>
                    </a:lnR>
                    <a:lnT>
                      <a:noFill/>
                    </a:lnT>
                    <a:lnB>
                      <a:noFill/>
                    </a:lnB>
                    <a:solidFill>
                      <a:srgbClr val="F5F5F5"/>
                    </a:solidFill>
                  </a:tcPr>
                </a:tc>
                <a:tc>
                  <a:txBody>
                    <a:bodyPr/>
                    <a:lstStyle/>
                    <a:p>
                      <a:pPr algn="r" fontAlgn="ctr"/>
                      <a:r>
                        <a:rPr lang="en-US" sz="1000">
                          <a:effectLst/>
                        </a:rPr>
                        <a:t>female</a:t>
                      </a:r>
                    </a:p>
                  </a:txBody>
                  <a:tcPr marL="68095" marR="68095" marT="34048" marB="34048" anchor="ctr">
                    <a:lnL>
                      <a:noFill/>
                    </a:lnL>
                    <a:lnR>
                      <a:noFill/>
                    </a:lnR>
                    <a:lnT>
                      <a:noFill/>
                    </a:lnT>
                    <a:lnB>
                      <a:noFill/>
                    </a:lnB>
                    <a:solidFill>
                      <a:srgbClr val="F5F5F5"/>
                    </a:solidFill>
                  </a:tcPr>
                </a:tc>
                <a:tc>
                  <a:txBody>
                    <a:bodyPr/>
                    <a:lstStyle/>
                    <a:p>
                      <a:pPr algn="r" fontAlgn="ctr"/>
                      <a:r>
                        <a:rPr lang="en-US" sz="1000">
                          <a:effectLst/>
                        </a:rPr>
                        <a:t>group B</a:t>
                      </a:r>
                    </a:p>
                  </a:txBody>
                  <a:tcPr marL="68095" marR="68095" marT="34048" marB="34048" anchor="ctr">
                    <a:lnL>
                      <a:noFill/>
                    </a:lnL>
                    <a:lnR>
                      <a:noFill/>
                    </a:lnR>
                    <a:lnT>
                      <a:noFill/>
                    </a:lnT>
                    <a:lnB>
                      <a:noFill/>
                    </a:lnB>
                    <a:solidFill>
                      <a:srgbClr val="F5F5F5"/>
                    </a:solidFill>
                  </a:tcPr>
                </a:tc>
                <a:tc>
                  <a:txBody>
                    <a:bodyPr/>
                    <a:lstStyle/>
                    <a:p>
                      <a:pPr algn="r" fontAlgn="ctr"/>
                      <a:r>
                        <a:rPr lang="en-US" sz="1000" dirty="0">
                          <a:effectLst/>
                        </a:rPr>
                        <a:t>bachelor's degree</a:t>
                      </a:r>
                    </a:p>
                  </a:txBody>
                  <a:tcPr marL="68095" marR="68095" marT="34048" marB="34048" anchor="ctr">
                    <a:lnL>
                      <a:noFill/>
                    </a:lnL>
                    <a:lnR>
                      <a:noFill/>
                    </a:lnR>
                    <a:lnT>
                      <a:noFill/>
                    </a:lnT>
                    <a:lnB>
                      <a:noFill/>
                    </a:lnB>
                    <a:solidFill>
                      <a:srgbClr val="F5F5F5"/>
                    </a:solidFill>
                  </a:tcPr>
                </a:tc>
                <a:tc>
                  <a:txBody>
                    <a:bodyPr/>
                    <a:lstStyle/>
                    <a:p>
                      <a:pPr algn="r" fontAlgn="ctr"/>
                      <a:r>
                        <a:rPr lang="en-US" sz="1000" dirty="0">
                          <a:effectLst/>
                        </a:rPr>
                        <a:t>none</a:t>
                      </a:r>
                    </a:p>
                  </a:txBody>
                  <a:tcPr marL="68095" marR="68095" marT="34048" marB="34048" anchor="ctr">
                    <a:lnL>
                      <a:noFill/>
                    </a:lnL>
                    <a:lnR>
                      <a:noFill/>
                    </a:lnR>
                    <a:lnT>
                      <a:noFill/>
                    </a:lnT>
                    <a:lnB>
                      <a:noFill/>
                    </a:lnB>
                    <a:solidFill>
                      <a:srgbClr val="F5F5F5"/>
                    </a:solidFill>
                  </a:tcPr>
                </a:tc>
                <a:tc>
                  <a:txBody>
                    <a:bodyPr/>
                    <a:lstStyle/>
                    <a:p>
                      <a:pPr algn="r" fontAlgn="ctr"/>
                      <a:r>
                        <a:rPr lang="en-US" sz="1000" dirty="0">
                          <a:effectLst/>
                        </a:rPr>
                        <a:t>72</a:t>
                      </a:r>
                    </a:p>
                  </a:txBody>
                  <a:tcPr marL="68095" marR="68095" marT="34048" marB="34048" anchor="ctr">
                    <a:lnL>
                      <a:noFill/>
                    </a:lnL>
                    <a:lnR>
                      <a:noFill/>
                    </a:lnR>
                    <a:lnT>
                      <a:noFill/>
                    </a:lnT>
                    <a:lnB>
                      <a:noFill/>
                    </a:lnB>
                    <a:solidFill>
                      <a:srgbClr val="F5F5F5"/>
                    </a:solidFill>
                  </a:tcPr>
                </a:tc>
                <a:tc>
                  <a:txBody>
                    <a:bodyPr/>
                    <a:lstStyle/>
                    <a:p>
                      <a:pPr algn="r" fontAlgn="ctr"/>
                      <a:r>
                        <a:rPr lang="en-US" sz="1000">
                          <a:effectLst/>
                        </a:rPr>
                        <a:t>72</a:t>
                      </a:r>
                    </a:p>
                  </a:txBody>
                  <a:tcPr marL="68095" marR="68095" marT="34048" marB="34048" anchor="ctr">
                    <a:lnL>
                      <a:noFill/>
                    </a:lnL>
                    <a:lnR>
                      <a:noFill/>
                    </a:lnR>
                    <a:lnT>
                      <a:noFill/>
                    </a:lnT>
                    <a:lnB>
                      <a:noFill/>
                    </a:lnB>
                    <a:solidFill>
                      <a:srgbClr val="F5F5F5"/>
                    </a:solidFill>
                  </a:tcPr>
                </a:tc>
                <a:tc>
                  <a:txBody>
                    <a:bodyPr/>
                    <a:lstStyle/>
                    <a:p>
                      <a:pPr algn="r" fontAlgn="ctr"/>
                      <a:r>
                        <a:rPr lang="en-US" sz="1000">
                          <a:effectLst/>
                        </a:rPr>
                        <a:t>74</a:t>
                      </a:r>
                    </a:p>
                  </a:txBody>
                  <a:tcPr marL="68095" marR="68095" marT="34048" marB="34048" anchor="ctr">
                    <a:lnL>
                      <a:noFill/>
                    </a:lnL>
                    <a:lnR>
                      <a:noFill/>
                    </a:lnR>
                    <a:lnT>
                      <a:noFill/>
                    </a:lnT>
                    <a:lnB>
                      <a:noFill/>
                    </a:lnB>
                    <a:solidFill>
                      <a:srgbClr val="F5F5F5"/>
                    </a:solidFill>
                  </a:tcPr>
                </a:tc>
                <a:extLst>
                  <a:ext uri="{0D108BD9-81ED-4DB2-BD59-A6C34878D82A}">
                    <a16:rowId xmlns:a16="http://schemas.microsoft.com/office/drawing/2014/main" val="514932820"/>
                  </a:ext>
                </a:extLst>
              </a:tr>
              <a:tr h="297937">
                <a:tc>
                  <a:txBody>
                    <a:bodyPr/>
                    <a:lstStyle/>
                    <a:p>
                      <a:pPr algn="r" fontAlgn="ctr"/>
                      <a:r>
                        <a:rPr lang="en-US" sz="1000" b="1">
                          <a:effectLst/>
                        </a:rPr>
                        <a:t>1</a:t>
                      </a:r>
                    </a:p>
                  </a:txBody>
                  <a:tcPr marL="68095" marR="68095" marT="34048" marB="34048" anchor="ctr">
                    <a:lnL>
                      <a:noFill/>
                    </a:lnL>
                    <a:lnR>
                      <a:noFill/>
                    </a:lnR>
                    <a:lnT>
                      <a:noFill/>
                    </a:lnT>
                    <a:lnB>
                      <a:noFill/>
                    </a:lnB>
                  </a:tcPr>
                </a:tc>
                <a:tc>
                  <a:txBody>
                    <a:bodyPr/>
                    <a:lstStyle/>
                    <a:p>
                      <a:pPr algn="r" fontAlgn="ctr"/>
                      <a:r>
                        <a:rPr lang="en-US" sz="1000">
                          <a:effectLst/>
                        </a:rPr>
                        <a:t>female</a:t>
                      </a:r>
                    </a:p>
                  </a:txBody>
                  <a:tcPr marL="68095" marR="68095" marT="34048" marB="34048" anchor="ctr">
                    <a:lnL>
                      <a:noFill/>
                    </a:lnL>
                    <a:lnR>
                      <a:noFill/>
                    </a:lnR>
                    <a:lnT>
                      <a:noFill/>
                    </a:lnT>
                    <a:lnB>
                      <a:noFill/>
                    </a:lnB>
                  </a:tcPr>
                </a:tc>
                <a:tc>
                  <a:txBody>
                    <a:bodyPr/>
                    <a:lstStyle/>
                    <a:p>
                      <a:pPr algn="r" fontAlgn="ctr"/>
                      <a:r>
                        <a:rPr lang="en-US" sz="1000">
                          <a:effectLst/>
                        </a:rPr>
                        <a:t>group C</a:t>
                      </a:r>
                    </a:p>
                  </a:txBody>
                  <a:tcPr marL="68095" marR="68095" marT="34048" marB="34048" anchor="ctr">
                    <a:lnL>
                      <a:noFill/>
                    </a:lnL>
                    <a:lnR>
                      <a:noFill/>
                    </a:lnR>
                    <a:lnT>
                      <a:noFill/>
                    </a:lnT>
                    <a:lnB>
                      <a:noFill/>
                    </a:lnB>
                  </a:tcPr>
                </a:tc>
                <a:tc>
                  <a:txBody>
                    <a:bodyPr/>
                    <a:lstStyle/>
                    <a:p>
                      <a:pPr algn="r" fontAlgn="ctr"/>
                      <a:r>
                        <a:rPr lang="en-US" sz="1000">
                          <a:effectLst/>
                        </a:rPr>
                        <a:t>some college</a:t>
                      </a:r>
                    </a:p>
                  </a:txBody>
                  <a:tcPr marL="68095" marR="68095" marT="34048" marB="34048" anchor="ctr">
                    <a:lnL>
                      <a:noFill/>
                    </a:lnL>
                    <a:lnR>
                      <a:noFill/>
                    </a:lnR>
                    <a:lnT>
                      <a:noFill/>
                    </a:lnT>
                    <a:lnB>
                      <a:noFill/>
                    </a:lnB>
                  </a:tcPr>
                </a:tc>
                <a:tc>
                  <a:txBody>
                    <a:bodyPr/>
                    <a:lstStyle/>
                    <a:p>
                      <a:pPr algn="r" fontAlgn="ctr"/>
                      <a:r>
                        <a:rPr lang="en-US" sz="1000">
                          <a:effectLst/>
                        </a:rPr>
                        <a:t>completed</a:t>
                      </a:r>
                    </a:p>
                  </a:txBody>
                  <a:tcPr marL="68095" marR="68095" marT="34048" marB="34048" anchor="ctr">
                    <a:lnL>
                      <a:noFill/>
                    </a:lnL>
                    <a:lnR>
                      <a:noFill/>
                    </a:lnR>
                    <a:lnT>
                      <a:noFill/>
                    </a:lnT>
                    <a:lnB>
                      <a:noFill/>
                    </a:lnB>
                  </a:tcPr>
                </a:tc>
                <a:tc>
                  <a:txBody>
                    <a:bodyPr/>
                    <a:lstStyle/>
                    <a:p>
                      <a:pPr algn="r" fontAlgn="ctr"/>
                      <a:r>
                        <a:rPr lang="en-US" sz="1000" dirty="0">
                          <a:effectLst/>
                        </a:rPr>
                        <a:t>69</a:t>
                      </a:r>
                    </a:p>
                  </a:txBody>
                  <a:tcPr marL="68095" marR="68095" marT="34048" marB="34048" anchor="ctr">
                    <a:lnL>
                      <a:noFill/>
                    </a:lnL>
                    <a:lnR>
                      <a:noFill/>
                    </a:lnR>
                    <a:lnT>
                      <a:noFill/>
                    </a:lnT>
                    <a:lnB>
                      <a:noFill/>
                    </a:lnB>
                  </a:tcPr>
                </a:tc>
                <a:tc>
                  <a:txBody>
                    <a:bodyPr/>
                    <a:lstStyle/>
                    <a:p>
                      <a:pPr algn="r" fontAlgn="ctr"/>
                      <a:r>
                        <a:rPr lang="en-US" sz="1000">
                          <a:effectLst/>
                        </a:rPr>
                        <a:t>90</a:t>
                      </a:r>
                    </a:p>
                  </a:txBody>
                  <a:tcPr marL="68095" marR="68095" marT="34048" marB="34048" anchor="ctr">
                    <a:lnL>
                      <a:noFill/>
                    </a:lnL>
                    <a:lnR>
                      <a:noFill/>
                    </a:lnR>
                    <a:lnT>
                      <a:noFill/>
                    </a:lnT>
                    <a:lnB>
                      <a:noFill/>
                    </a:lnB>
                  </a:tcPr>
                </a:tc>
                <a:tc>
                  <a:txBody>
                    <a:bodyPr/>
                    <a:lstStyle/>
                    <a:p>
                      <a:pPr algn="r" fontAlgn="ctr"/>
                      <a:r>
                        <a:rPr lang="en-US" sz="1000">
                          <a:effectLst/>
                        </a:rPr>
                        <a:t>88</a:t>
                      </a:r>
                    </a:p>
                  </a:txBody>
                  <a:tcPr marL="68095" marR="68095" marT="34048" marB="34048" anchor="ctr">
                    <a:lnL>
                      <a:noFill/>
                    </a:lnL>
                    <a:lnR>
                      <a:noFill/>
                    </a:lnR>
                    <a:lnT>
                      <a:noFill/>
                    </a:lnT>
                    <a:lnB>
                      <a:noFill/>
                    </a:lnB>
                  </a:tcPr>
                </a:tc>
                <a:extLst>
                  <a:ext uri="{0D108BD9-81ED-4DB2-BD59-A6C34878D82A}">
                    <a16:rowId xmlns:a16="http://schemas.microsoft.com/office/drawing/2014/main" val="3029671421"/>
                  </a:ext>
                </a:extLst>
              </a:tr>
              <a:tr h="297937">
                <a:tc>
                  <a:txBody>
                    <a:bodyPr/>
                    <a:lstStyle/>
                    <a:p>
                      <a:pPr algn="r" fontAlgn="ctr"/>
                      <a:r>
                        <a:rPr lang="en-US" sz="1000" b="1">
                          <a:effectLst/>
                        </a:rPr>
                        <a:t>2</a:t>
                      </a:r>
                    </a:p>
                  </a:txBody>
                  <a:tcPr marL="68095" marR="68095" marT="34048" marB="34048" anchor="ctr">
                    <a:lnL>
                      <a:noFill/>
                    </a:lnL>
                    <a:lnR>
                      <a:noFill/>
                    </a:lnR>
                    <a:lnT>
                      <a:noFill/>
                    </a:lnT>
                    <a:lnB>
                      <a:noFill/>
                    </a:lnB>
                    <a:solidFill>
                      <a:srgbClr val="F5F5F5"/>
                    </a:solidFill>
                  </a:tcPr>
                </a:tc>
                <a:tc>
                  <a:txBody>
                    <a:bodyPr/>
                    <a:lstStyle/>
                    <a:p>
                      <a:pPr algn="r" fontAlgn="ctr"/>
                      <a:r>
                        <a:rPr lang="en-US" sz="1000">
                          <a:effectLst/>
                        </a:rPr>
                        <a:t>female</a:t>
                      </a:r>
                    </a:p>
                  </a:txBody>
                  <a:tcPr marL="68095" marR="68095" marT="34048" marB="34048" anchor="ctr">
                    <a:lnL>
                      <a:noFill/>
                    </a:lnL>
                    <a:lnR>
                      <a:noFill/>
                    </a:lnR>
                    <a:lnT>
                      <a:noFill/>
                    </a:lnT>
                    <a:lnB>
                      <a:noFill/>
                    </a:lnB>
                    <a:solidFill>
                      <a:srgbClr val="F5F5F5"/>
                    </a:solidFill>
                  </a:tcPr>
                </a:tc>
                <a:tc>
                  <a:txBody>
                    <a:bodyPr/>
                    <a:lstStyle/>
                    <a:p>
                      <a:pPr algn="r" fontAlgn="ctr"/>
                      <a:r>
                        <a:rPr lang="en-US" sz="1000">
                          <a:effectLst/>
                        </a:rPr>
                        <a:t>group B</a:t>
                      </a:r>
                    </a:p>
                  </a:txBody>
                  <a:tcPr marL="68095" marR="68095" marT="34048" marB="34048" anchor="ctr">
                    <a:lnL>
                      <a:noFill/>
                    </a:lnL>
                    <a:lnR>
                      <a:noFill/>
                    </a:lnR>
                    <a:lnT>
                      <a:noFill/>
                    </a:lnT>
                    <a:lnB>
                      <a:noFill/>
                    </a:lnB>
                    <a:solidFill>
                      <a:srgbClr val="F5F5F5"/>
                    </a:solidFill>
                  </a:tcPr>
                </a:tc>
                <a:tc>
                  <a:txBody>
                    <a:bodyPr/>
                    <a:lstStyle/>
                    <a:p>
                      <a:pPr algn="r" fontAlgn="ctr"/>
                      <a:r>
                        <a:rPr lang="en-US" sz="1000">
                          <a:effectLst/>
                        </a:rPr>
                        <a:t>master's degree</a:t>
                      </a:r>
                    </a:p>
                  </a:txBody>
                  <a:tcPr marL="68095" marR="68095" marT="34048" marB="34048" anchor="ctr">
                    <a:lnL>
                      <a:noFill/>
                    </a:lnL>
                    <a:lnR>
                      <a:noFill/>
                    </a:lnR>
                    <a:lnT>
                      <a:noFill/>
                    </a:lnT>
                    <a:lnB>
                      <a:noFill/>
                    </a:lnB>
                    <a:solidFill>
                      <a:srgbClr val="F5F5F5"/>
                    </a:solidFill>
                  </a:tcPr>
                </a:tc>
                <a:tc>
                  <a:txBody>
                    <a:bodyPr/>
                    <a:lstStyle/>
                    <a:p>
                      <a:pPr algn="r" fontAlgn="ctr"/>
                      <a:r>
                        <a:rPr lang="en-US" sz="1000">
                          <a:effectLst/>
                        </a:rPr>
                        <a:t>none</a:t>
                      </a:r>
                    </a:p>
                  </a:txBody>
                  <a:tcPr marL="68095" marR="68095" marT="34048" marB="34048" anchor="ctr">
                    <a:lnL>
                      <a:noFill/>
                    </a:lnL>
                    <a:lnR>
                      <a:noFill/>
                    </a:lnR>
                    <a:lnT>
                      <a:noFill/>
                    </a:lnT>
                    <a:lnB>
                      <a:noFill/>
                    </a:lnB>
                    <a:solidFill>
                      <a:srgbClr val="F5F5F5"/>
                    </a:solidFill>
                  </a:tcPr>
                </a:tc>
                <a:tc>
                  <a:txBody>
                    <a:bodyPr/>
                    <a:lstStyle/>
                    <a:p>
                      <a:pPr algn="r" fontAlgn="ctr"/>
                      <a:r>
                        <a:rPr lang="en-US" sz="1000" dirty="0">
                          <a:effectLst/>
                        </a:rPr>
                        <a:t>90</a:t>
                      </a:r>
                    </a:p>
                  </a:txBody>
                  <a:tcPr marL="68095" marR="68095" marT="34048" marB="34048" anchor="ctr">
                    <a:lnL>
                      <a:noFill/>
                    </a:lnL>
                    <a:lnR>
                      <a:noFill/>
                    </a:lnR>
                    <a:lnT>
                      <a:noFill/>
                    </a:lnT>
                    <a:lnB>
                      <a:noFill/>
                    </a:lnB>
                    <a:solidFill>
                      <a:srgbClr val="F5F5F5"/>
                    </a:solidFill>
                  </a:tcPr>
                </a:tc>
                <a:tc>
                  <a:txBody>
                    <a:bodyPr/>
                    <a:lstStyle/>
                    <a:p>
                      <a:pPr algn="r" fontAlgn="ctr"/>
                      <a:r>
                        <a:rPr lang="en-US" sz="1000" dirty="0">
                          <a:effectLst/>
                        </a:rPr>
                        <a:t>95</a:t>
                      </a:r>
                    </a:p>
                  </a:txBody>
                  <a:tcPr marL="68095" marR="68095" marT="34048" marB="34048" anchor="ctr">
                    <a:lnL>
                      <a:noFill/>
                    </a:lnL>
                    <a:lnR>
                      <a:noFill/>
                    </a:lnR>
                    <a:lnT>
                      <a:noFill/>
                    </a:lnT>
                    <a:lnB>
                      <a:noFill/>
                    </a:lnB>
                    <a:solidFill>
                      <a:srgbClr val="F5F5F5"/>
                    </a:solidFill>
                  </a:tcPr>
                </a:tc>
                <a:tc>
                  <a:txBody>
                    <a:bodyPr/>
                    <a:lstStyle/>
                    <a:p>
                      <a:pPr algn="r" fontAlgn="ctr"/>
                      <a:r>
                        <a:rPr lang="en-US" sz="1000">
                          <a:effectLst/>
                        </a:rPr>
                        <a:t>93</a:t>
                      </a:r>
                    </a:p>
                  </a:txBody>
                  <a:tcPr marL="68095" marR="68095" marT="34048" marB="34048" anchor="ctr">
                    <a:lnL>
                      <a:noFill/>
                    </a:lnL>
                    <a:lnR>
                      <a:noFill/>
                    </a:lnR>
                    <a:lnT>
                      <a:noFill/>
                    </a:lnT>
                    <a:lnB>
                      <a:noFill/>
                    </a:lnB>
                    <a:solidFill>
                      <a:srgbClr val="F5F5F5"/>
                    </a:solidFill>
                  </a:tcPr>
                </a:tc>
                <a:extLst>
                  <a:ext uri="{0D108BD9-81ED-4DB2-BD59-A6C34878D82A}">
                    <a16:rowId xmlns:a16="http://schemas.microsoft.com/office/drawing/2014/main" val="136382917"/>
                  </a:ext>
                </a:extLst>
              </a:tr>
              <a:tr h="425624">
                <a:tc>
                  <a:txBody>
                    <a:bodyPr/>
                    <a:lstStyle/>
                    <a:p>
                      <a:pPr algn="r" fontAlgn="ctr"/>
                      <a:r>
                        <a:rPr lang="en-US" sz="1000" b="1">
                          <a:effectLst/>
                        </a:rPr>
                        <a:t>3</a:t>
                      </a:r>
                    </a:p>
                  </a:txBody>
                  <a:tcPr marL="68095" marR="68095" marT="34048" marB="34048" anchor="ctr">
                    <a:lnL>
                      <a:noFill/>
                    </a:lnL>
                    <a:lnR>
                      <a:noFill/>
                    </a:lnR>
                    <a:lnT>
                      <a:noFill/>
                    </a:lnT>
                    <a:lnB>
                      <a:noFill/>
                    </a:lnB>
                  </a:tcPr>
                </a:tc>
                <a:tc>
                  <a:txBody>
                    <a:bodyPr/>
                    <a:lstStyle/>
                    <a:p>
                      <a:pPr algn="r" fontAlgn="ctr"/>
                      <a:r>
                        <a:rPr lang="en-US" sz="1000">
                          <a:effectLst/>
                        </a:rPr>
                        <a:t>male</a:t>
                      </a:r>
                    </a:p>
                  </a:txBody>
                  <a:tcPr marL="68095" marR="68095" marT="34048" marB="34048" anchor="ctr">
                    <a:lnL>
                      <a:noFill/>
                    </a:lnL>
                    <a:lnR>
                      <a:noFill/>
                    </a:lnR>
                    <a:lnT>
                      <a:noFill/>
                    </a:lnT>
                    <a:lnB>
                      <a:noFill/>
                    </a:lnB>
                  </a:tcPr>
                </a:tc>
                <a:tc>
                  <a:txBody>
                    <a:bodyPr/>
                    <a:lstStyle/>
                    <a:p>
                      <a:pPr algn="r" fontAlgn="ctr"/>
                      <a:r>
                        <a:rPr lang="en-US" sz="1000">
                          <a:effectLst/>
                        </a:rPr>
                        <a:t>group A</a:t>
                      </a:r>
                    </a:p>
                  </a:txBody>
                  <a:tcPr marL="68095" marR="68095" marT="34048" marB="34048" anchor="ctr">
                    <a:lnL>
                      <a:noFill/>
                    </a:lnL>
                    <a:lnR>
                      <a:noFill/>
                    </a:lnR>
                    <a:lnT>
                      <a:noFill/>
                    </a:lnT>
                    <a:lnB>
                      <a:noFill/>
                    </a:lnB>
                  </a:tcPr>
                </a:tc>
                <a:tc>
                  <a:txBody>
                    <a:bodyPr/>
                    <a:lstStyle/>
                    <a:p>
                      <a:pPr algn="r" fontAlgn="ctr"/>
                      <a:r>
                        <a:rPr lang="en-US" sz="1000">
                          <a:effectLst/>
                        </a:rPr>
                        <a:t>associate's degree</a:t>
                      </a:r>
                    </a:p>
                  </a:txBody>
                  <a:tcPr marL="68095" marR="68095" marT="34048" marB="34048" anchor="ctr">
                    <a:lnL>
                      <a:noFill/>
                    </a:lnL>
                    <a:lnR>
                      <a:noFill/>
                    </a:lnR>
                    <a:lnT>
                      <a:noFill/>
                    </a:lnT>
                    <a:lnB>
                      <a:noFill/>
                    </a:lnB>
                  </a:tcPr>
                </a:tc>
                <a:tc>
                  <a:txBody>
                    <a:bodyPr/>
                    <a:lstStyle/>
                    <a:p>
                      <a:pPr algn="r" fontAlgn="ctr"/>
                      <a:r>
                        <a:rPr lang="en-US" sz="1000">
                          <a:effectLst/>
                        </a:rPr>
                        <a:t>none</a:t>
                      </a:r>
                    </a:p>
                  </a:txBody>
                  <a:tcPr marL="68095" marR="68095" marT="34048" marB="34048" anchor="ctr">
                    <a:lnL>
                      <a:noFill/>
                    </a:lnL>
                    <a:lnR>
                      <a:noFill/>
                    </a:lnR>
                    <a:lnT>
                      <a:noFill/>
                    </a:lnT>
                    <a:lnB>
                      <a:noFill/>
                    </a:lnB>
                  </a:tcPr>
                </a:tc>
                <a:tc>
                  <a:txBody>
                    <a:bodyPr/>
                    <a:lstStyle/>
                    <a:p>
                      <a:pPr algn="r" fontAlgn="ctr"/>
                      <a:r>
                        <a:rPr lang="en-US" sz="1000">
                          <a:effectLst/>
                        </a:rPr>
                        <a:t>47</a:t>
                      </a:r>
                    </a:p>
                  </a:txBody>
                  <a:tcPr marL="68095" marR="68095" marT="34048" marB="34048" anchor="ctr">
                    <a:lnL>
                      <a:noFill/>
                    </a:lnL>
                    <a:lnR>
                      <a:noFill/>
                    </a:lnR>
                    <a:lnT>
                      <a:noFill/>
                    </a:lnT>
                    <a:lnB>
                      <a:noFill/>
                    </a:lnB>
                  </a:tcPr>
                </a:tc>
                <a:tc>
                  <a:txBody>
                    <a:bodyPr/>
                    <a:lstStyle/>
                    <a:p>
                      <a:pPr algn="r" fontAlgn="ctr"/>
                      <a:r>
                        <a:rPr lang="en-US" sz="1000" dirty="0">
                          <a:effectLst/>
                        </a:rPr>
                        <a:t>57</a:t>
                      </a:r>
                    </a:p>
                  </a:txBody>
                  <a:tcPr marL="68095" marR="68095" marT="34048" marB="34048" anchor="ctr">
                    <a:lnL>
                      <a:noFill/>
                    </a:lnL>
                    <a:lnR>
                      <a:noFill/>
                    </a:lnR>
                    <a:lnT>
                      <a:noFill/>
                    </a:lnT>
                    <a:lnB>
                      <a:noFill/>
                    </a:lnB>
                  </a:tcPr>
                </a:tc>
                <a:tc>
                  <a:txBody>
                    <a:bodyPr/>
                    <a:lstStyle/>
                    <a:p>
                      <a:pPr algn="r" fontAlgn="ctr"/>
                      <a:r>
                        <a:rPr lang="en-US" sz="1000">
                          <a:effectLst/>
                        </a:rPr>
                        <a:t>44</a:t>
                      </a:r>
                    </a:p>
                  </a:txBody>
                  <a:tcPr marL="68095" marR="68095" marT="34048" marB="34048" anchor="ctr">
                    <a:lnL>
                      <a:noFill/>
                    </a:lnL>
                    <a:lnR>
                      <a:noFill/>
                    </a:lnR>
                    <a:lnT>
                      <a:noFill/>
                    </a:lnT>
                    <a:lnB>
                      <a:noFill/>
                    </a:lnB>
                  </a:tcPr>
                </a:tc>
                <a:extLst>
                  <a:ext uri="{0D108BD9-81ED-4DB2-BD59-A6C34878D82A}">
                    <a16:rowId xmlns:a16="http://schemas.microsoft.com/office/drawing/2014/main" val="3556217239"/>
                  </a:ext>
                </a:extLst>
              </a:tr>
              <a:tr h="297937">
                <a:tc>
                  <a:txBody>
                    <a:bodyPr/>
                    <a:lstStyle/>
                    <a:p>
                      <a:pPr algn="r" fontAlgn="ctr"/>
                      <a:r>
                        <a:rPr lang="en-US" sz="1000" b="1">
                          <a:effectLst/>
                        </a:rPr>
                        <a:t>4</a:t>
                      </a:r>
                    </a:p>
                  </a:txBody>
                  <a:tcPr marL="68095" marR="68095" marT="34048" marB="34048" anchor="ctr">
                    <a:lnL>
                      <a:noFill/>
                    </a:lnL>
                    <a:lnR>
                      <a:noFill/>
                    </a:lnR>
                    <a:lnT>
                      <a:noFill/>
                    </a:lnT>
                    <a:lnB>
                      <a:noFill/>
                    </a:lnB>
                    <a:solidFill>
                      <a:srgbClr val="F5F5F5"/>
                    </a:solidFill>
                  </a:tcPr>
                </a:tc>
                <a:tc>
                  <a:txBody>
                    <a:bodyPr/>
                    <a:lstStyle/>
                    <a:p>
                      <a:pPr algn="r" fontAlgn="ctr"/>
                      <a:r>
                        <a:rPr lang="en-US" sz="1000" dirty="0">
                          <a:effectLst/>
                        </a:rPr>
                        <a:t>male</a:t>
                      </a:r>
                    </a:p>
                  </a:txBody>
                  <a:tcPr marL="68095" marR="68095" marT="34048" marB="34048" anchor="ctr">
                    <a:lnL>
                      <a:noFill/>
                    </a:lnL>
                    <a:lnR>
                      <a:noFill/>
                    </a:lnR>
                    <a:lnT>
                      <a:noFill/>
                    </a:lnT>
                    <a:lnB>
                      <a:noFill/>
                    </a:lnB>
                    <a:solidFill>
                      <a:srgbClr val="F5F5F5"/>
                    </a:solidFill>
                  </a:tcPr>
                </a:tc>
                <a:tc>
                  <a:txBody>
                    <a:bodyPr/>
                    <a:lstStyle/>
                    <a:p>
                      <a:pPr algn="r" fontAlgn="ctr"/>
                      <a:r>
                        <a:rPr lang="en-US" sz="1000">
                          <a:effectLst/>
                        </a:rPr>
                        <a:t>group C</a:t>
                      </a:r>
                    </a:p>
                  </a:txBody>
                  <a:tcPr marL="68095" marR="68095" marT="34048" marB="34048" anchor="ctr">
                    <a:lnL>
                      <a:noFill/>
                    </a:lnL>
                    <a:lnR>
                      <a:noFill/>
                    </a:lnR>
                    <a:lnT>
                      <a:noFill/>
                    </a:lnT>
                    <a:lnB>
                      <a:noFill/>
                    </a:lnB>
                    <a:solidFill>
                      <a:srgbClr val="F5F5F5"/>
                    </a:solidFill>
                  </a:tcPr>
                </a:tc>
                <a:tc>
                  <a:txBody>
                    <a:bodyPr/>
                    <a:lstStyle/>
                    <a:p>
                      <a:pPr algn="r" fontAlgn="ctr"/>
                      <a:r>
                        <a:rPr lang="en-US" sz="1000">
                          <a:effectLst/>
                        </a:rPr>
                        <a:t>some college</a:t>
                      </a:r>
                    </a:p>
                  </a:txBody>
                  <a:tcPr marL="68095" marR="68095" marT="34048" marB="34048" anchor="ctr">
                    <a:lnL>
                      <a:noFill/>
                    </a:lnL>
                    <a:lnR>
                      <a:noFill/>
                    </a:lnR>
                    <a:lnT>
                      <a:noFill/>
                    </a:lnT>
                    <a:lnB>
                      <a:noFill/>
                    </a:lnB>
                    <a:solidFill>
                      <a:srgbClr val="F5F5F5"/>
                    </a:solidFill>
                  </a:tcPr>
                </a:tc>
                <a:tc>
                  <a:txBody>
                    <a:bodyPr/>
                    <a:lstStyle/>
                    <a:p>
                      <a:pPr algn="r" fontAlgn="ctr"/>
                      <a:r>
                        <a:rPr lang="en-US" sz="1000">
                          <a:effectLst/>
                        </a:rPr>
                        <a:t>none</a:t>
                      </a:r>
                    </a:p>
                  </a:txBody>
                  <a:tcPr marL="68095" marR="68095" marT="34048" marB="34048" anchor="ctr">
                    <a:lnL>
                      <a:noFill/>
                    </a:lnL>
                    <a:lnR>
                      <a:noFill/>
                    </a:lnR>
                    <a:lnT>
                      <a:noFill/>
                    </a:lnT>
                    <a:lnB>
                      <a:noFill/>
                    </a:lnB>
                    <a:solidFill>
                      <a:srgbClr val="F5F5F5"/>
                    </a:solidFill>
                  </a:tcPr>
                </a:tc>
                <a:tc>
                  <a:txBody>
                    <a:bodyPr/>
                    <a:lstStyle/>
                    <a:p>
                      <a:pPr algn="r" fontAlgn="ctr"/>
                      <a:r>
                        <a:rPr lang="en-US" sz="1000">
                          <a:effectLst/>
                        </a:rPr>
                        <a:t>76</a:t>
                      </a:r>
                    </a:p>
                  </a:txBody>
                  <a:tcPr marL="68095" marR="68095" marT="34048" marB="34048" anchor="ctr">
                    <a:lnL>
                      <a:noFill/>
                    </a:lnL>
                    <a:lnR>
                      <a:noFill/>
                    </a:lnR>
                    <a:lnT>
                      <a:noFill/>
                    </a:lnT>
                    <a:lnB>
                      <a:noFill/>
                    </a:lnB>
                    <a:solidFill>
                      <a:srgbClr val="F5F5F5"/>
                    </a:solidFill>
                  </a:tcPr>
                </a:tc>
                <a:tc>
                  <a:txBody>
                    <a:bodyPr/>
                    <a:lstStyle/>
                    <a:p>
                      <a:pPr algn="r" fontAlgn="ctr"/>
                      <a:r>
                        <a:rPr lang="en-US" sz="1000" dirty="0">
                          <a:effectLst/>
                        </a:rPr>
                        <a:t>78</a:t>
                      </a:r>
                    </a:p>
                  </a:txBody>
                  <a:tcPr marL="68095" marR="68095" marT="34048" marB="34048" anchor="ctr">
                    <a:lnL>
                      <a:noFill/>
                    </a:lnL>
                    <a:lnR>
                      <a:noFill/>
                    </a:lnR>
                    <a:lnT>
                      <a:noFill/>
                    </a:lnT>
                    <a:lnB>
                      <a:noFill/>
                    </a:lnB>
                    <a:solidFill>
                      <a:srgbClr val="F5F5F5"/>
                    </a:solidFill>
                  </a:tcPr>
                </a:tc>
                <a:tc>
                  <a:txBody>
                    <a:bodyPr/>
                    <a:lstStyle/>
                    <a:p>
                      <a:pPr algn="r" fontAlgn="ctr"/>
                      <a:r>
                        <a:rPr lang="en-US" sz="1000" dirty="0">
                          <a:effectLst/>
                        </a:rPr>
                        <a:t>75</a:t>
                      </a:r>
                    </a:p>
                  </a:txBody>
                  <a:tcPr marL="68095" marR="68095" marT="34048" marB="34048" anchor="ctr">
                    <a:lnL>
                      <a:noFill/>
                    </a:lnL>
                    <a:lnR>
                      <a:noFill/>
                    </a:lnR>
                    <a:lnT>
                      <a:noFill/>
                    </a:lnT>
                    <a:lnB>
                      <a:noFill/>
                    </a:lnB>
                    <a:solidFill>
                      <a:srgbClr val="F5F5F5"/>
                    </a:solidFill>
                  </a:tcPr>
                </a:tc>
                <a:extLst>
                  <a:ext uri="{0D108BD9-81ED-4DB2-BD59-A6C34878D82A}">
                    <a16:rowId xmlns:a16="http://schemas.microsoft.com/office/drawing/2014/main" val="1898116017"/>
                  </a:ext>
                </a:extLst>
              </a:tr>
            </a:tbl>
          </a:graphicData>
        </a:graphic>
      </p:graphicFrame>
      <p:sp>
        <p:nvSpPr>
          <p:cNvPr id="5" name="Rectangle 1">
            <a:extLst>
              <a:ext uri="{FF2B5EF4-FFF2-40B4-BE49-F238E27FC236}">
                <a16:creationId xmlns:a16="http://schemas.microsoft.com/office/drawing/2014/main" id="{6F1DE98B-AC21-4696-956A-9AA976610768}"/>
              </a:ext>
            </a:extLst>
          </p:cNvPr>
          <p:cNvSpPr>
            <a:spLocks noChangeArrowheads="1"/>
          </p:cNvSpPr>
          <p:nvPr/>
        </p:nvSpPr>
        <p:spPr bwMode="auto">
          <a:xfrm>
            <a:off x="503953" y="1673581"/>
            <a:ext cx="50337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Helvetica Neue"/>
              </a:rPr>
              <a:t>in this part </a:t>
            </a:r>
            <a:r>
              <a:rPr kumimoji="0" lang="en-US" altLang="en-US" sz="1400" b="0" i="0" u="none" strike="noStrike" cap="none" normalizeH="0" baseline="0" dirty="0" err="1">
                <a:ln>
                  <a:noFill/>
                </a:ln>
                <a:solidFill>
                  <a:srgbClr val="000000"/>
                </a:solidFill>
                <a:effectLst/>
                <a:latin typeface="Helvetica Neue"/>
              </a:rPr>
              <a:t>i</a:t>
            </a:r>
            <a:r>
              <a:rPr kumimoji="0" lang="en-US" altLang="en-US" sz="1400" b="0" i="0" u="none" strike="noStrike" cap="none" normalizeH="0" baseline="0" dirty="0">
                <a:ln>
                  <a:noFill/>
                </a:ln>
                <a:solidFill>
                  <a:srgbClr val="000000"/>
                </a:solidFill>
                <a:effectLst/>
                <a:latin typeface="Helvetica Neue"/>
              </a:rPr>
              <a:t> will try to model gender  based on feature below</a:t>
            </a:r>
            <a:r>
              <a:rPr kumimoji="0" lang="en-US" altLang="en-US" sz="1000" b="0" i="0" u="none" strike="noStrike" cap="none" normalizeH="0" baseline="0" dirty="0">
                <a:ln>
                  <a:noFill/>
                </a:ln>
                <a:solidFill>
                  <a:srgbClr val="000000"/>
                </a:solidFill>
                <a:effectLst/>
                <a:latin typeface="Helvetica Neue"/>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C082B855-A19A-4013-B281-8E9E4AE08C07}"/>
              </a:ext>
            </a:extLst>
          </p:cNvPr>
          <p:cNvSpPr>
            <a:spLocks noChangeArrowheads="1"/>
          </p:cNvSpPr>
          <p:nvPr/>
        </p:nvSpPr>
        <p:spPr bwMode="auto">
          <a:xfrm>
            <a:off x="599558" y="2404376"/>
            <a:ext cx="829989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df_to_model</a:t>
            </a:r>
            <a:r>
              <a:rPr kumimoji="0" lang="en-US" altLang="en-US" sz="14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df[[</a:t>
            </a:r>
            <a:r>
              <a:rPr kumimoji="0" lang="en-US" altLang="en-US" sz="1400" b="0" i="0" u="none" strike="noStrike" cap="none" normalizeH="0" baseline="0" dirty="0">
                <a:ln>
                  <a:noFill/>
                </a:ln>
                <a:solidFill>
                  <a:srgbClr val="BA2121"/>
                </a:solidFill>
                <a:effectLst/>
                <a:latin typeface="inherit"/>
                <a:cs typeface="Courier New" panose="02070309020205020404" pitchFamily="49" charset="0"/>
              </a:rPr>
              <a:t>'gender'</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0" i="0" u="none" strike="noStrike" cap="none" normalizeH="0" baseline="0" dirty="0">
                <a:ln>
                  <a:noFill/>
                </a:ln>
                <a:solidFill>
                  <a:srgbClr val="BA2121"/>
                </a:solidFill>
                <a:effectLst/>
                <a:latin typeface="inherit"/>
                <a:cs typeface="Courier New" panose="02070309020205020404" pitchFamily="49" charset="0"/>
              </a:rPr>
              <a:t>'race/ethnicity'</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0" i="0" u="none" strike="noStrike" cap="none" normalizeH="0" baseline="0" dirty="0">
                <a:ln>
                  <a:noFill/>
                </a:ln>
                <a:solidFill>
                  <a:srgbClr val="BA2121"/>
                </a:solidFill>
                <a:effectLst/>
                <a:latin typeface="inherit"/>
                <a:cs typeface="Courier New" panose="02070309020205020404" pitchFamily="49" charset="0"/>
              </a:rPr>
              <a:t>'parental level of education'</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0" i="0" u="none" strike="noStrike" cap="none" normalizeH="0" baseline="0" dirty="0">
                <a:ln>
                  <a:noFill/>
                </a:ln>
                <a:solidFill>
                  <a:srgbClr val="BA2121"/>
                </a:solidFill>
                <a:effectLst/>
                <a:latin typeface="inherit"/>
                <a:cs typeface="Courier New" panose="02070309020205020404" pitchFamily="49" charset="0"/>
              </a:rPr>
              <a:t>'test preparation course'</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0" i="0" u="none" strike="noStrike" cap="none" normalizeH="0" baseline="0" dirty="0">
                <a:ln>
                  <a:noFill/>
                </a:ln>
                <a:solidFill>
                  <a:srgbClr val="BA2121"/>
                </a:solidFill>
                <a:effectLst/>
                <a:latin typeface="inherit"/>
                <a:cs typeface="Courier New" panose="02070309020205020404" pitchFamily="49" charset="0"/>
              </a:rPr>
              <a:t>'math score'</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0" i="0" u="none" strike="noStrike" cap="none" normalizeH="0" baseline="0" dirty="0">
                <a:ln>
                  <a:noFill/>
                </a:ln>
                <a:solidFill>
                  <a:srgbClr val="BA2121"/>
                </a:solidFill>
                <a:effectLst/>
                <a:latin typeface="inherit"/>
                <a:cs typeface="Courier New" panose="02070309020205020404" pitchFamily="49" charset="0"/>
              </a:rPr>
              <a:t>'reading score'</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0" i="0" u="none" strike="noStrike" cap="none" normalizeH="0" baseline="0" dirty="0">
                <a:ln>
                  <a:noFill/>
                </a:ln>
                <a:solidFill>
                  <a:srgbClr val="BA2121"/>
                </a:solidFill>
                <a:effectLst/>
                <a:latin typeface="inherit"/>
                <a:cs typeface="Courier New" panose="02070309020205020404" pitchFamily="49" charset="0"/>
              </a:rPr>
              <a:t>'writing score'</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endPar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8683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1E0CB3-B29C-4A42-8BF1-E7A57CB40B15}"/>
              </a:ext>
            </a:extLst>
          </p:cNvPr>
          <p:cNvSpPr txBox="1"/>
          <p:nvPr/>
        </p:nvSpPr>
        <p:spPr>
          <a:xfrm>
            <a:off x="446568" y="192790"/>
            <a:ext cx="6103088" cy="369332"/>
          </a:xfrm>
          <a:prstGeom prst="rect">
            <a:avLst/>
          </a:prstGeom>
          <a:noFill/>
        </p:spPr>
        <p:txBody>
          <a:bodyPr wrap="square">
            <a:spAutoFit/>
          </a:bodyPr>
          <a:lstStyle/>
          <a:p>
            <a:pPr algn="l"/>
            <a:r>
              <a:rPr lang="en-US" b="1" i="1" dirty="0">
                <a:solidFill>
                  <a:srgbClr val="000000"/>
                </a:solidFill>
                <a:effectLst/>
                <a:latin typeface="Helvetica Neue"/>
              </a:rPr>
              <a:t>data processing</a:t>
            </a:r>
          </a:p>
        </p:txBody>
      </p:sp>
      <p:sp>
        <p:nvSpPr>
          <p:cNvPr id="7" name="Rectangle 2">
            <a:extLst>
              <a:ext uri="{FF2B5EF4-FFF2-40B4-BE49-F238E27FC236}">
                <a16:creationId xmlns:a16="http://schemas.microsoft.com/office/drawing/2014/main" id="{5A63E72F-B6C7-4FDE-BD5F-6B3F69A1F22C}"/>
              </a:ext>
            </a:extLst>
          </p:cNvPr>
          <p:cNvSpPr>
            <a:spLocks noChangeArrowheads="1"/>
          </p:cNvSpPr>
          <p:nvPr/>
        </p:nvSpPr>
        <p:spPr bwMode="auto">
          <a:xfrm>
            <a:off x="152400" y="152400"/>
            <a:ext cx="25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BC4D7D5A-E0B2-4C7A-8114-D1F25ED3531F}"/>
              </a:ext>
            </a:extLst>
          </p:cNvPr>
          <p:cNvSpPr>
            <a:spLocks noChangeArrowheads="1"/>
          </p:cNvSpPr>
          <p:nvPr/>
        </p:nvSpPr>
        <p:spPr bwMode="auto">
          <a:xfrm>
            <a:off x="823263" y="831428"/>
            <a:ext cx="7087360" cy="3893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8000"/>
                </a:solidFill>
                <a:effectLst/>
                <a:latin typeface="inherit"/>
                <a:cs typeface="Courier New" panose="02070309020205020404" pitchFamily="49" charset="0"/>
              </a:rPr>
              <a:t>from</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inherit"/>
                <a:cs typeface="Courier New" panose="02070309020205020404" pitchFamily="49" charset="0"/>
              </a:rPr>
              <a:t>sklearn.preprocessing</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100" b="1" i="0" u="none" strike="noStrike" cap="none" normalizeH="0" baseline="0" dirty="0">
                <a:ln>
                  <a:noFill/>
                </a:ln>
                <a:solidFill>
                  <a:srgbClr val="008000"/>
                </a:solidFill>
                <a:effectLst/>
                <a:latin typeface="inherit"/>
                <a:cs typeface="Courier New" panose="02070309020205020404" pitchFamily="49" charset="0"/>
              </a:rPr>
              <a:t>import</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inherit"/>
                <a:cs typeface="Courier New" panose="02070309020205020404" pitchFamily="49" charset="0"/>
              </a:rPr>
              <a:t>LabelEncoder</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000000"/>
              </a:solidFill>
              <a:latin typeface="inheri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rgbClr val="007979"/>
                </a:solidFill>
                <a:effectLst/>
                <a:latin typeface="inherit"/>
                <a:cs typeface="Courier New" panose="02070309020205020404" pitchFamily="49" charset="0"/>
              </a:rPr>
              <a:t># creating an encoder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le </a:t>
            </a:r>
            <a:r>
              <a:rPr kumimoji="0" lang="en-US" altLang="en-US" sz="11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inherit"/>
                <a:cs typeface="Courier New" panose="02070309020205020404" pitchFamily="49" charset="0"/>
              </a:rPr>
              <a:t>LabelEncoder</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000000"/>
              </a:solidFill>
              <a:latin typeface="inheri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rgbClr val="007979"/>
                </a:solidFill>
                <a:effectLst/>
                <a:latin typeface="inherit"/>
                <a:cs typeface="Courier New" panose="02070309020205020404" pitchFamily="49" charset="0"/>
              </a:rPr>
              <a:t># label encoding for gender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000000"/>
                </a:solidFill>
                <a:effectLst/>
                <a:latin typeface="inherit"/>
                <a:cs typeface="Courier New" panose="02070309020205020404" pitchFamily="49" charset="0"/>
              </a:rPr>
              <a:t>df_to_model</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BA2121"/>
                </a:solidFill>
                <a:effectLst/>
                <a:latin typeface="inherit"/>
                <a:cs typeface="Courier New" panose="02070309020205020404" pitchFamily="49" charset="0"/>
              </a:rPr>
              <a:t>'gender'</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1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inherit"/>
                <a:cs typeface="Courier New" panose="02070309020205020404" pitchFamily="49" charset="0"/>
              </a:rPr>
              <a:t>le.fit_transform</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100" b="0" i="0" u="none" strike="noStrike" cap="none" normalizeH="0" baseline="0" dirty="0" err="1">
                <a:ln>
                  <a:noFill/>
                </a:ln>
                <a:solidFill>
                  <a:srgbClr val="000000"/>
                </a:solidFill>
                <a:effectLst/>
                <a:latin typeface="inherit"/>
                <a:cs typeface="Courier New" panose="02070309020205020404" pitchFamily="49" charset="0"/>
              </a:rPr>
              <a:t>df_to_model</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BA2121"/>
                </a:solidFill>
                <a:effectLst/>
                <a:latin typeface="inherit"/>
                <a:cs typeface="Courier New" panose="02070309020205020404" pitchFamily="49" charset="0"/>
              </a:rPr>
              <a:t>'gender’</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000000"/>
              </a:solidFill>
              <a:latin typeface="inheri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rgbClr val="007979"/>
                </a:solidFill>
                <a:effectLst/>
                <a:latin typeface="inherit"/>
                <a:cs typeface="Courier New" panose="02070309020205020404" pitchFamily="49" charset="0"/>
              </a:rPr>
              <a:t># label encoding for race/ethnicity</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000000"/>
                </a:solidFill>
                <a:effectLst/>
                <a:latin typeface="inherit"/>
                <a:cs typeface="Courier New" panose="02070309020205020404" pitchFamily="49" charset="0"/>
              </a:rPr>
              <a:t>df_to_model</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BA2121"/>
                </a:solidFill>
                <a:effectLst/>
                <a:latin typeface="inherit"/>
                <a:cs typeface="Courier New" panose="02070309020205020404" pitchFamily="49" charset="0"/>
              </a:rPr>
              <a:t>'race/ethnicity'</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1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inherit"/>
                <a:cs typeface="Courier New" panose="02070309020205020404" pitchFamily="49" charset="0"/>
              </a:rPr>
              <a:t>le.fit_transform</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100" b="0" i="0" u="none" strike="noStrike" cap="none" normalizeH="0" baseline="0" dirty="0" err="1">
                <a:ln>
                  <a:noFill/>
                </a:ln>
                <a:solidFill>
                  <a:srgbClr val="000000"/>
                </a:solidFill>
                <a:effectLst/>
                <a:latin typeface="inherit"/>
                <a:cs typeface="Courier New" panose="02070309020205020404" pitchFamily="49" charset="0"/>
              </a:rPr>
              <a:t>df_to_model</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BA2121"/>
                </a:solidFill>
                <a:effectLst/>
                <a:latin typeface="inherit"/>
                <a:cs typeface="Courier New" panose="02070309020205020404" pitchFamily="49" charset="0"/>
              </a:rPr>
              <a:t>'race/ethnicity’</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000000"/>
                </a:solidFill>
                <a:effectLst/>
                <a:latin typeface="inherit"/>
                <a:cs typeface="Courier New" panose="02070309020205020404" pitchFamily="49" charset="0"/>
              </a:rPr>
              <a:t>df_to_model</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1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inherit"/>
                <a:cs typeface="Courier New" panose="02070309020205020404" pitchFamily="49" charset="0"/>
              </a:rPr>
              <a:t>df_to_model.rename</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(columns</a:t>
            </a:r>
            <a:r>
              <a:rPr kumimoji="0" lang="en-US" altLang="en-US" sz="11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BA2121"/>
                </a:solidFill>
                <a:effectLst/>
                <a:latin typeface="inherit"/>
                <a:cs typeface="Courier New" panose="02070309020205020404" pitchFamily="49" charset="0"/>
              </a:rPr>
              <a:t>"race/ethnicity"</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BA2121"/>
                </a:solidFill>
                <a:effectLst/>
                <a:latin typeface="inherit"/>
                <a:cs typeface="Courier New" panose="02070309020205020404" pitchFamily="49" charset="0"/>
              </a:rPr>
              <a:t>"</a:t>
            </a:r>
            <a:r>
              <a:rPr kumimoji="0" lang="en-US" altLang="en-US" sz="1100" b="0" i="0" u="none" strike="noStrike" cap="none" normalizeH="0" baseline="0" dirty="0" err="1">
                <a:ln>
                  <a:noFill/>
                </a:ln>
                <a:solidFill>
                  <a:srgbClr val="BA2121"/>
                </a:solidFill>
                <a:effectLst/>
                <a:latin typeface="inherit"/>
                <a:cs typeface="Courier New" panose="02070309020205020404" pitchFamily="49" charset="0"/>
              </a:rPr>
              <a:t>race_ethnicity</a:t>
            </a:r>
            <a:r>
              <a:rPr kumimoji="0" lang="en-US" altLang="en-US" sz="1100" b="0" i="0" u="none" strike="noStrike" cap="none" normalizeH="0" baseline="0" dirty="0">
                <a:ln>
                  <a:noFill/>
                </a:ln>
                <a:solidFill>
                  <a:srgbClr val="BA2121"/>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000000"/>
              </a:solidFill>
              <a:latin typeface="inheri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100" b="0" i="1" u="none" strike="noStrike" cap="none" normalizeH="0" baseline="0" dirty="0">
                <a:ln>
                  <a:noFill/>
                </a:ln>
                <a:solidFill>
                  <a:srgbClr val="007979"/>
                </a:solidFill>
                <a:effectLst/>
                <a:latin typeface="inherit"/>
                <a:cs typeface="Courier New" panose="02070309020205020404" pitchFamily="49" charset="0"/>
              </a:rPr>
              <a:t># label encoding for parental level of education</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000000"/>
                </a:solidFill>
                <a:effectLst/>
                <a:latin typeface="inherit"/>
                <a:cs typeface="Courier New" panose="02070309020205020404" pitchFamily="49" charset="0"/>
              </a:rPr>
              <a:t>df_to_model</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BA2121"/>
                </a:solidFill>
                <a:effectLst/>
                <a:latin typeface="inherit"/>
                <a:cs typeface="Courier New" panose="02070309020205020404" pitchFamily="49" charset="0"/>
              </a:rPr>
              <a:t>'parental level of education'</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1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inherit"/>
                <a:cs typeface="Courier New" panose="02070309020205020404" pitchFamily="49" charset="0"/>
              </a:rPr>
              <a:t>le.fit_transform</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100" b="0" i="0" u="none" strike="noStrike" cap="none" normalizeH="0" baseline="0" dirty="0" err="1">
                <a:ln>
                  <a:noFill/>
                </a:ln>
                <a:solidFill>
                  <a:srgbClr val="000000"/>
                </a:solidFill>
                <a:effectLst/>
                <a:latin typeface="inherit"/>
                <a:cs typeface="Courier New" panose="02070309020205020404" pitchFamily="49" charset="0"/>
              </a:rPr>
              <a:t>df_to_model</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BA2121"/>
                </a:solidFill>
                <a:effectLst/>
                <a:latin typeface="inherit"/>
                <a:cs typeface="Courier New" panose="02070309020205020404" pitchFamily="49" charset="0"/>
              </a:rPr>
              <a:t>'parental level of education’</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000000"/>
                </a:solidFill>
                <a:effectLst/>
                <a:latin typeface="inherit"/>
                <a:cs typeface="Courier New" panose="02070309020205020404" pitchFamily="49" charset="0"/>
              </a:rPr>
              <a:t>df_to_model</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1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inherit"/>
                <a:cs typeface="Courier New" panose="02070309020205020404" pitchFamily="49" charset="0"/>
              </a:rPr>
              <a:t>df_to_model.rename</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(columns</a:t>
            </a:r>
            <a:r>
              <a:rPr kumimoji="0" lang="en-US" altLang="en-US" sz="11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BA2121"/>
                </a:solidFill>
                <a:effectLst/>
                <a:latin typeface="inherit"/>
                <a:cs typeface="Courier New" panose="02070309020205020404" pitchFamily="49" charset="0"/>
              </a:rPr>
              <a:t>"parental level of education"</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BA2121"/>
                </a:solidFill>
                <a:effectLst/>
                <a:latin typeface="inherit"/>
                <a:cs typeface="Courier New" panose="02070309020205020404" pitchFamily="49" charset="0"/>
              </a:rPr>
              <a:t>"</a:t>
            </a:r>
            <a:r>
              <a:rPr kumimoji="0" lang="en-US" altLang="en-US" sz="1100" b="0" i="0" u="none" strike="noStrike" cap="none" normalizeH="0" baseline="0" dirty="0" err="1">
                <a:ln>
                  <a:noFill/>
                </a:ln>
                <a:solidFill>
                  <a:srgbClr val="BA2121"/>
                </a:solidFill>
                <a:effectLst/>
                <a:latin typeface="inherit"/>
                <a:cs typeface="Courier New" panose="02070309020205020404" pitchFamily="49" charset="0"/>
              </a:rPr>
              <a:t>parental_education_level</a:t>
            </a:r>
            <a:r>
              <a:rPr kumimoji="0" lang="en-US" altLang="en-US" sz="1100" b="0" i="0" u="none" strike="noStrike" cap="none" normalizeH="0" baseline="0" dirty="0">
                <a:ln>
                  <a:noFill/>
                </a:ln>
                <a:solidFill>
                  <a:srgbClr val="BA2121"/>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000000"/>
              </a:solidFill>
              <a:latin typeface="inheri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100" b="0" i="1" u="none" strike="noStrike" cap="none" normalizeH="0" baseline="0" dirty="0">
                <a:ln>
                  <a:noFill/>
                </a:ln>
                <a:solidFill>
                  <a:srgbClr val="007979"/>
                </a:solidFill>
                <a:effectLst/>
                <a:latin typeface="inherit"/>
                <a:cs typeface="Courier New" panose="02070309020205020404" pitchFamily="49" charset="0"/>
              </a:rPr>
              <a:t># label encoding for test preparation course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100" b="0" i="0" u="none" strike="noStrike" cap="none" normalizeH="0" baseline="0" dirty="0" err="1">
                <a:ln>
                  <a:noFill/>
                </a:ln>
                <a:solidFill>
                  <a:srgbClr val="000000"/>
                </a:solidFill>
                <a:effectLst/>
                <a:latin typeface="inherit"/>
                <a:cs typeface="Courier New" panose="02070309020205020404" pitchFamily="49" charset="0"/>
              </a:rPr>
              <a:t>df_to_model</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BA2121"/>
                </a:solidFill>
                <a:effectLst/>
                <a:latin typeface="inherit"/>
                <a:cs typeface="Courier New" panose="02070309020205020404" pitchFamily="49" charset="0"/>
              </a:rPr>
              <a:t>'test preparation course'</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1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inherit"/>
                <a:cs typeface="Courier New" panose="02070309020205020404" pitchFamily="49" charset="0"/>
              </a:rPr>
              <a:t>le.fit_transform</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100" b="0" i="0" u="none" strike="noStrike" cap="none" normalizeH="0" baseline="0" dirty="0" err="1">
                <a:ln>
                  <a:noFill/>
                </a:ln>
                <a:solidFill>
                  <a:srgbClr val="000000"/>
                </a:solidFill>
                <a:effectLst/>
                <a:latin typeface="inherit"/>
                <a:cs typeface="Courier New" panose="02070309020205020404" pitchFamily="49" charset="0"/>
              </a:rPr>
              <a:t>df_to_model</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BA2121"/>
                </a:solidFill>
                <a:effectLst/>
                <a:latin typeface="inherit"/>
                <a:cs typeface="Courier New" panose="02070309020205020404" pitchFamily="49" charset="0"/>
              </a:rPr>
              <a:t>'test preparation course’</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000000"/>
                </a:solidFill>
                <a:effectLst/>
                <a:latin typeface="inherit"/>
                <a:cs typeface="Courier New" panose="02070309020205020404" pitchFamily="49" charset="0"/>
              </a:rPr>
              <a:t>df_to_model</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1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inherit"/>
                <a:cs typeface="Courier New" panose="02070309020205020404" pitchFamily="49" charset="0"/>
              </a:rPr>
              <a:t>df_to_model.rename</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(columns</a:t>
            </a:r>
            <a:r>
              <a:rPr kumimoji="0" lang="en-US" altLang="en-US" sz="11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BA2121"/>
                </a:solidFill>
                <a:effectLst/>
                <a:latin typeface="inherit"/>
                <a:cs typeface="Courier New" panose="02070309020205020404" pitchFamily="49" charset="0"/>
              </a:rPr>
              <a:t>"test preparation course"</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BA2121"/>
                </a:solidFill>
                <a:effectLst/>
                <a:latin typeface="inherit"/>
                <a:cs typeface="Courier New" panose="02070309020205020404" pitchFamily="49" charset="0"/>
              </a:rPr>
              <a:t>"</a:t>
            </a:r>
            <a:r>
              <a:rPr kumimoji="0" lang="en-US" altLang="en-US" sz="1100" b="0" i="0" u="none" strike="noStrike" cap="none" normalizeH="0" baseline="0" dirty="0" err="1">
                <a:ln>
                  <a:noFill/>
                </a:ln>
                <a:solidFill>
                  <a:srgbClr val="BA2121"/>
                </a:solidFill>
                <a:effectLst/>
                <a:latin typeface="inherit"/>
                <a:cs typeface="Courier New" panose="02070309020205020404" pitchFamily="49" charset="0"/>
              </a:rPr>
              <a:t>test_preparation</a:t>
            </a:r>
            <a:r>
              <a:rPr kumimoji="0" lang="en-US" altLang="en-US" sz="1100" b="0" i="0" u="none" strike="noStrike" cap="none" normalizeH="0" baseline="0" dirty="0">
                <a:ln>
                  <a:noFill/>
                </a:ln>
                <a:solidFill>
                  <a:srgbClr val="BA2121"/>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inheri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100" b="0" i="0" u="none" strike="noStrike" cap="none" normalizeH="0" baseline="0" dirty="0" err="1">
                <a:ln>
                  <a:noFill/>
                </a:ln>
                <a:solidFill>
                  <a:srgbClr val="000000"/>
                </a:solidFill>
                <a:effectLst/>
                <a:latin typeface="inherit"/>
                <a:cs typeface="Courier New" panose="02070309020205020404" pitchFamily="49" charset="0"/>
              </a:rPr>
              <a:t>df_to_model</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1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inherit"/>
                <a:cs typeface="Courier New" panose="02070309020205020404" pitchFamily="49" charset="0"/>
              </a:rPr>
              <a:t>df_to_model.rename</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(columns</a:t>
            </a:r>
            <a:r>
              <a:rPr kumimoji="0" lang="en-US" altLang="en-US" sz="11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BA2121"/>
                </a:solidFill>
                <a:effectLst/>
                <a:latin typeface="inherit"/>
                <a:cs typeface="Courier New" panose="02070309020205020404" pitchFamily="49" charset="0"/>
              </a:rPr>
              <a:t>"math score"</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BA2121"/>
                </a:solidFill>
                <a:effectLst/>
                <a:latin typeface="inherit"/>
                <a:cs typeface="Courier New" panose="02070309020205020404" pitchFamily="49" charset="0"/>
              </a:rPr>
              <a:t>"</a:t>
            </a:r>
            <a:r>
              <a:rPr kumimoji="0" lang="en-US" altLang="en-US" sz="1100" b="0" i="0" u="none" strike="noStrike" cap="none" normalizeH="0" baseline="0" dirty="0" err="1">
                <a:ln>
                  <a:noFill/>
                </a:ln>
                <a:solidFill>
                  <a:srgbClr val="BA2121"/>
                </a:solidFill>
                <a:effectLst/>
                <a:latin typeface="inherit"/>
                <a:cs typeface="Courier New" panose="02070309020205020404" pitchFamily="49" charset="0"/>
              </a:rPr>
              <a:t>math_score</a:t>
            </a:r>
            <a:r>
              <a:rPr kumimoji="0" lang="en-US" altLang="en-US" sz="1100" b="0" i="0" u="none" strike="noStrike" cap="none" normalizeH="0" baseline="0" dirty="0">
                <a:ln>
                  <a:noFill/>
                </a:ln>
                <a:solidFill>
                  <a:srgbClr val="BA2121"/>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000000"/>
                </a:solidFill>
                <a:effectLst/>
                <a:latin typeface="inherit"/>
                <a:cs typeface="Courier New" panose="02070309020205020404" pitchFamily="49" charset="0"/>
              </a:rPr>
              <a:t>df_to_model</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1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inherit"/>
                <a:cs typeface="Courier New" panose="02070309020205020404" pitchFamily="49" charset="0"/>
              </a:rPr>
              <a:t>df_to_model.rename</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(columns</a:t>
            </a:r>
            <a:r>
              <a:rPr kumimoji="0" lang="en-US" altLang="en-US" sz="11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BA2121"/>
                </a:solidFill>
                <a:effectLst/>
                <a:latin typeface="inherit"/>
                <a:cs typeface="Courier New" panose="02070309020205020404" pitchFamily="49" charset="0"/>
              </a:rPr>
              <a:t>"writing score"</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BA2121"/>
                </a:solidFill>
                <a:effectLst/>
                <a:latin typeface="inherit"/>
                <a:cs typeface="Courier New" panose="02070309020205020404" pitchFamily="49" charset="0"/>
              </a:rPr>
              <a:t>"</a:t>
            </a:r>
            <a:r>
              <a:rPr kumimoji="0" lang="en-US" altLang="en-US" sz="1100" b="0" i="0" u="none" strike="noStrike" cap="none" normalizeH="0" baseline="0" dirty="0" err="1">
                <a:ln>
                  <a:noFill/>
                </a:ln>
                <a:solidFill>
                  <a:srgbClr val="BA2121"/>
                </a:solidFill>
                <a:effectLst/>
                <a:latin typeface="inherit"/>
                <a:cs typeface="Courier New" panose="02070309020205020404" pitchFamily="49" charset="0"/>
              </a:rPr>
              <a:t>writing_score</a:t>
            </a:r>
            <a:r>
              <a:rPr kumimoji="0" lang="en-US" altLang="en-US" sz="1100" b="0" i="0" u="none" strike="noStrike" cap="none" normalizeH="0" baseline="0" dirty="0">
                <a:ln>
                  <a:noFill/>
                </a:ln>
                <a:solidFill>
                  <a:srgbClr val="BA2121"/>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000000"/>
                </a:solidFill>
                <a:effectLst/>
                <a:latin typeface="inherit"/>
                <a:cs typeface="Courier New" panose="02070309020205020404" pitchFamily="49" charset="0"/>
              </a:rPr>
              <a:t>df_to_model</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1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inherit"/>
                <a:cs typeface="Courier New" panose="02070309020205020404" pitchFamily="49" charset="0"/>
              </a:rPr>
              <a:t>df_to_model.rename</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(columns</a:t>
            </a:r>
            <a:r>
              <a:rPr kumimoji="0" lang="en-US" altLang="en-US" sz="11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BA2121"/>
                </a:solidFill>
                <a:effectLst/>
                <a:latin typeface="inherit"/>
                <a:cs typeface="Courier New" panose="02070309020205020404" pitchFamily="49" charset="0"/>
              </a:rPr>
              <a:t>"reading score"</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BA2121"/>
                </a:solidFill>
                <a:effectLst/>
                <a:latin typeface="inherit"/>
                <a:cs typeface="Courier New" panose="02070309020205020404" pitchFamily="49" charset="0"/>
              </a:rPr>
              <a:t>"</a:t>
            </a:r>
            <a:r>
              <a:rPr kumimoji="0" lang="en-US" altLang="en-US" sz="1100" b="0" i="0" u="none" strike="noStrike" cap="none" normalizeH="0" baseline="0" dirty="0" err="1">
                <a:ln>
                  <a:noFill/>
                </a:ln>
                <a:solidFill>
                  <a:srgbClr val="BA2121"/>
                </a:solidFill>
                <a:effectLst/>
                <a:latin typeface="inherit"/>
                <a:cs typeface="Courier New" panose="02070309020205020404" pitchFamily="49" charset="0"/>
              </a:rPr>
              <a:t>reading_score</a:t>
            </a:r>
            <a:r>
              <a:rPr kumimoji="0" lang="en-US" altLang="en-US" sz="1100" b="0" i="0" u="none" strike="noStrike" cap="none" normalizeH="0" baseline="0" dirty="0">
                <a:ln>
                  <a:noFill/>
                </a:ln>
                <a:solidFill>
                  <a:srgbClr val="BA2121"/>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a:t>
            </a:r>
            <a:endPar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p:txBody>
      </p:sp>
      <p:sp>
        <p:nvSpPr>
          <p:cNvPr id="9" name="Rectangle 4">
            <a:extLst>
              <a:ext uri="{FF2B5EF4-FFF2-40B4-BE49-F238E27FC236}">
                <a16:creationId xmlns:a16="http://schemas.microsoft.com/office/drawing/2014/main" id="{2ECA52BB-1082-49F7-85F6-83CDCDAA32FB}"/>
              </a:ext>
            </a:extLst>
          </p:cNvPr>
          <p:cNvSpPr>
            <a:spLocks noChangeArrowheads="1"/>
          </p:cNvSpPr>
          <p:nvPr/>
        </p:nvSpPr>
        <p:spPr bwMode="auto">
          <a:xfrm>
            <a:off x="446568" y="4821216"/>
            <a:ext cx="9731629" cy="18439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Helvetica Neue"/>
              </a:rPr>
              <a:t>after the data processing and changed all categorical data to numbers we can do a map heat for the correlation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Helvetica Neue"/>
              </a:rPr>
              <a:t>parental level of education :</a:t>
            </a:r>
            <a:endPar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0 associate's degree 1 bachelor's degree 2 high school 3 master's degree 4 some college 5 some high school </a:t>
            </a:r>
            <a:endParaRPr kumimoji="0" lang="en-US" altLang="en-US" sz="11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Helvetica Neue"/>
              </a:rPr>
              <a:t>gender :</a:t>
            </a:r>
            <a:endPar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0 female 1 male</a:t>
            </a:r>
            <a:endParaRPr kumimoji="0" lang="en-US" altLang="en-US" sz="11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Helvetica Neue"/>
              </a:rPr>
              <a:t>race/ethnicity :</a:t>
            </a:r>
            <a:endPar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0 group A 1 group B 2 group C 3 group D 4 group E</a:t>
            </a:r>
            <a:endParaRPr kumimoji="0" lang="en-US" altLang="en-US" sz="11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Helvetica Neue"/>
              </a:rPr>
              <a:t>test preparation course:</a:t>
            </a:r>
            <a:endPar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0 completed 1 none</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5183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E5726E79-7A13-4A45-8F1C-2403958B7838}"/>
              </a:ext>
            </a:extLst>
          </p:cNvPr>
          <p:cNvSpPr>
            <a:spLocks noChangeArrowheads="1"/>
          </p:cNvSpPr>
          <p:nvPr/>
        </p:nvSpPr>
        <p:spPr bwMode="auto">
          <a:xfrm>
            <a:off x="240751" y="180204"/>
            <a:ext cx="952857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Helvetica Neue"/>
              </a:rPr>
              <a:t>following functions will mine the variables and search for variables with explanatory power we have in the data to model the variable result</a:t>
            </a:r>
            <a:br>
              <a:rPr kumimoji="0" lang="en-US" altLang="en-US" sz="1200" b="0" i="0" u="none" strike="noStrike" cap="none" normalizeH="0" baseline="0" dirty="0">
                <a:ln>
                  <a:noFill/>
                </a:ln>
                <a:solidFill>
                  <a:srgbClr val="000000"/>
                </a:solidFill>
                <a:effectLst/>
                <a:latin typeface="Helvetica Neue"/>
              </a:rPr>
            </a:br>
            <a:r>
              <a:rPr kumimoji="0" lang="en-US" altLang="en-US" sz="1200" b="0" i="0" u="none" strike="noStrike" cap="none" normalizeH="0" baseline="0" dirty="0">
                <a:ln>
                  <a:noFill/>
                </a:ln>
                <a:solidFill>
                  <a:srgbClr val="000000"/>
                </a:solidFill>
                <a:effectLst/>
                <a:latin typeface="Helvetica Neue"/>
              </a:rPr>
              <a:t>it will calculate the </a:t>
            </a:r>
            <a:r>
              <a:rPr kumimoji="0" lang="en-US" altLang="en-US" b="0" i="0" u="none" strike="noStrike" cap="none" normalizeH="0" baseline="0" dirty="0">
                <a:ln>
                  <a:noFill/>
                </a:ln>
                <a:solidFill>
                  <a:srgbClr val="000000"/>
                </a:solidFill>
                <a:effectLst/>
                <a:latin typeface="STIXMathJax_Normal-italic"/>
              </a:rPr>
              <a:t>𝑅</a:t>
            </a:r>
            <a:r>
              <a:rPr kumimoji="0" lang="en-US" altLang="en-US" sz="1050" b="0" i="0" u="none" strike="noStrike" cap="none" normalizeH="0" baseline="0" dirty="0">
                <a:ln>
                  <a:noFill/>
                </a:ln>
                <a:solidFill>
                  <a:srgbClr val="000000"/>
                </a:solidFill>
                <a:effectLst/>
                <a:latin typeface="STIXMathJax_Main"/>
              </a:rPr>
              <a:t>2</a:t>
            </a:r>
            <a:r>
              <a:rPr kumimoji="0" lang="en-US" altLang="en-US" sz="1200" b="0" i="0" u="none" strike="noStrike" cap="none" normalizeH="0" baseline="0" dirty="0">
                <a:ln>
                  <a:noFill/>
                </a:ln>
                <a:solidFill>
                  <a:srgbClr val="000000"/>
                </a:solidFill>
                <a:effectLst/>
                <a:latin typeface="Helvetica Neue"/>
              </a:rPr>
              <a:t>R2 and sort them from highest to lowest.</a:t>
            </a:r>
            <a:endParaRPr kumimoji="0" lang="en-US" altLang="en-US" sz="1200" b="0" i="0" u="none" strike="noStrike" cap="none" normalizeH="0" baseline="0" dirty="0">
              <a:ln>
                <a:noFill/>
              </a:ln>
              <a:solidFill>
                <a:schemeClr val="tx1"/>
              </a:solidFill>
              <a:effectLst/>
            </a:endParaRPr>
          </a:p>
        </p:txBody>
      </p:sp>
      <p:sp>
        <p:nvSpPr>
          <p:cNvPr id="7" name="Rectangle 4">
            <a:extLst>
              <a:ext uri="{FF2B5EF4-FFF2-40B4-BE49-F238E27FC236}">
                <a16:creationId xmlns:a16="http://schemas.microsoft.com/office/drawing/2014/main" id="{52D340ED-7830-4F1C-8128-000D5BEACF90}"/>
              </a:ext>
            </a:extLst>
          </p:cNvPr>
          <p:cNvSpPr>
            <a:spLocks noChangeArrowheads="1"/>
          </p:cNvSpPr>
          <p:nvPr/>
        </p:nvSpPr>
        <p:spPr bwMode="auto">
          <a:xfrm>
            <a:off x="572724" y="922830"/>
            <a:ext cx="7903789"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8000"/>
                </a:solidFill>
                <a:effectLst/>
                <a:latin typeface="inherit"/>
                <a:cs typeface="Courier New" panose="02070309020205020404" pitchFamily="49" charset="0"/>
              </a:rPr>
              <a:t>import</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inherit"/>
                <a:cs typeface="Courier New" panose="02070309020205020404" pitchFamily="49" charset="0"/>
              </a:rPr>
              <a:t>statsmodels.formula.api</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inherit"/>
                <a:cs typeface="Courier New" panose="02070309020205020404" pitchFamily="49" charset="0"/>
              </a:rPr>
              <a:t>as</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inherit"/>
                <a:cs typeface="Courier New" panose="02070309020205020404" pitchFamily="49" charset="0"/>
              </a:rPr>
              <a:t>smf</a:t>
            </a:r>
            <a:endParaRPr kumimoji="0" lang="en-US" altLang="en-US" sz="1200" b="0" i="0" u="none" strike="noStrike" cap="none" normalizeH="0" baseline="0" dirty="0">
              <a:ln>
                <a:noFill/>
              </a:ln>
              <a:solidFill>
                <a:srgbClr val="000000"/>
              </a:solidFill>
              <a:effectLst/>
              <a:latin typeface="inheri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8000"/>
                </a:solidFill>
                <a:effectLst/>
                <a:latin typeface="inherit"/>
                <a:cs typeface="Courier New" panose="02070309020205020404" pitchFamily="49" charset="0"/>
              </a:rPr>
              <a:t>import</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patsy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8000"/>
                </a:solidFill>
                <a:effectLst/>
                <a:latin typeface="inherit"/>
                <a:cs typeface="Courier New" panose="02070309020205020404" pitchFamily="49" charset="0"/>
              </a:rPr>
              <a:t>def</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200" b="0" i="0" u="none" strike="noStrike" cap="none" normalizeH="0" baseline="0" dirty="0" err="1">
                <a:ln>
                  <a:noFill/>
                </a:ln>
                <a:solidFill>
                  <a:srgbClr val="0000FF"/>
                </a:solidFill>
                <a:effectLst/>
                <a:latin typeface="inherit"/>
                <a:cs typeface="Courier New" panose="02070309020205020404" pitchFamily="49" charset="0"/>
              </a:rPr>
              <a:t>GoMining</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(df):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variables </a:t>
            </a:r>
            <a:r>
              <a:rPr kumimoji="0" lang="en-US" altLang="en-US" sz="12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8000"/>
                </a:solidFill>
                <a:effectLst/>
                <a:latin typeface="inherit"/>
                <a:cs typeface="Courier New" panose="02070309020205020404" pitchFamily="49" charset="0"/>
              </a:rPr>
              <a:t>for</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name </a:t>
            </a:r>
            <a:r>
              <a:rPr kumimoji="0" lang="en-US" altLang="en-US" sz="1200" b="1" i="0" u="none" strike="noStrike" cap="none" normalizeH="0" baseline="0" dirty="0">
                <a:ln>
                  <a:noFill/>
                </a:ln>
                <a:solidFill>
                  <a:srgbClr val="008000"/>
                </a:solidFill>
                <a:effectLst/>
                <a:latin typeface="inherit"/>
                <a:cs typeface="Courier New" panose="02070309020205020404" pitchFamily="49" charset="0"/>
              </a:rPr>
              <a:t>in</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inherit"/>
                <a:cs typeface="Courier New" panose="02070309020205020404" pitchFamily="49" charset="0"/>
              </a:rPr>
              <a:t>df.columns</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8000"/>
                </a:solidFill>
                <a:effectLst/>
                <a:latin typeface="inherit"/>
                <a:cs typeface="Courier New" panose="02070309020205020404" pitchFamily="49" charset="0"/>
              </a:rPr>
              <a:t>try</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8000"/>
                </a:solidFill>
                <a:effectLst/>
                <a:latin typeface="inherit"/>
                <a:cs typeface="Courier New" panose="02070309020205020404" pitchFamily="49" charset="0"/>
              </a:rPr>
              <a:t>if</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df[name].var() </a:t>
            </a:r>
            <a:r>
              <a:rPr kumimoji="0" lang="en-US" altLang="en-US" sz="1200" b="1" i="0" u="none" strike="noStrike" cap="none" normalizeH="0" baseline="0" dirty="0">
                <a:ln>
                  <a:noFill/>
                </a:ln>
                <a:solidFill>
                  <a:srgbClr val="AA22FF"/>
                </a:solidFill>
                <a:effectLst/>
                <a:latin typeface="inherit"/>
                <a:cs typeface="Courier New" panose="02070309020205020404" pitchFamily="49" charset="0"/>
              </a:rPr>
              <a:t>&lt;</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200" b="0" i="0" u="none" strike="noStrike" cap="none" normalizeH="0" baseline="0" dirty="0">
                <a:ln>
                  <a:noFill/>
                </a:ln>
                <a:solidFill>
                  <a:srgbClr val="008800"/>
                </a:solidFill>
                <a:effectLst/>
                <a:latin typeface="inherit"/>
                <a:cs typeface="Courier New" panose="02070309020205020404" pitchFamily="49" charset="0"/>
              </a:rPr>
              <a:t>1e-7</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8000"/>
                </a:solidFill>
                <a:effectLst/>
                <a:latin typeface="inherit"/>
                <a:cs typeface="Courier New" panose="02070309020205020404" pitchFamily="49" charset="0"/>
              </a:rPr>
              <a:t>continue</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formula </a:t>
            </a:r>
            <a:r>
              <a:rPr kumimoji="0" lang="en-US" altLang="en-US" sz="12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200" b="0" i="0" u="none" strike="noStrike" cap="none" normalizeH="0" baseline="0" dirty="0">
                <a:ln>
                  <a:noFill/>
                </a:ln>
                <a:solidFill>
                  <a:srgbClr val="BA2121"/>
                </a:solidFill>
                <a:effectLst/>
                <a:latin typeface="inherit"/>
                <a:cs typeface="Courier New" panose="02070309020205020404" pitchFamily="49" charset="0"/>
              </a:rPr>
              <a:t>'gender ~ </a:t>
            </a:r>
            <a:r>
              <a:rPr kumimoji="0" lang="en-US" altLang="en-US" sz="1200" b="0" i="0" u="none" strike="noStrike" cap="none" normalizeH="0" baseline="0" dirty="0" err="1">
                <a:ln>
                  <a:noFill/>
                </a:ln>
                <a:solidFill>
                  <a:srgbClr val="BA2121"/>
                </a:solidFill>
                <a:effectLst/>
                <a:latin typeface="inherit"/>
                <a:cs typeface="Courier New" panose="02070309020205020404" pitchFamily="49" charset="0"/>
              </a:rPr>
              <a:t>race_ethnicity</a:t>
            </a:r>
            <a:r>
              <a:rPr kumimoji="0" lang="en-US" altLang="en-US" sz="1200" b="0" i="0" u="none" strike="noStrike" cap="none" normalizeH="0" baseline="0" dirty="0">
                <a:ln>
                  <a:noFill/>
                </a:ln>
                <a:solidFill>
                  <a:srgbClr val="BA2121"/>
                </a:solidFill>
                <a:effectLst/>
                <a:latin typeface="inherit"/>
                <a:cs typeface="Courier New" panose="02070309020205020404" pitchFamily="49" charset="0"/>
              </a:rPr>
              <a:t> + '</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2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name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model </a:t>
            </a:r>
            <a:r>
              <a:rPr kumimoji="0" lang="en-US" altLang="en-US" sz="12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inherit"/>
                <a:cs typeface="Courier New" panose="02070309020205020404" pitchFamily="49" charset="0"/>
              </a:rPr>
              <a:t>smf.ols</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(formula, data</a:t>
            </a:r>
            <a:r>
              <a:rPr kumimoji="0" lang="en-US" altLang="en-US" sz="12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df)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8000"/>
                </a:solidFill>
                <a:effectLst/>
                <a:latin typeface="inherit"/>
                <a:cs typeface="Courier New" panose="02070309020205020404" pitchFamily="49" charset="0"/>
              </a:rPr>
              <a:t>if</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inherit"/>
                <a:cs typeface="Courier New" panose="02070309020205020404" pitchFamily="49" charset="0"/>
              </a:rPr>
              <a:t>model.nobs</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200" b="1" i="0" u="none" strike="noStrike" cap="none" normalizeH="0" baseline="0" dirty="0">
                <a:ln>
                  <a:noFill/>
                </a:ln>
                <a:solidFill>
                  <a:srgbClr val="AA22FF"/>
                </a:solidFill>
                <a:effectLst/>
                <a:latin typeface="inherit"/>
                <a:cs typeface="Courier New" panose="02070309020205020404" pitchFamily="49" charset="0"/>
              </a:rPr>
              <a:t>&lt;</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200" b="0" i="0" u="none" strike="noStrike" cap="none" normalizeH="0" baseline="0" dirty="0" err="1">
                <a:ln>
                  <a:noFill/>
                </a:ln>
                <a:solidFill>
                  <a:srgbClr val="008000"/>
                </a:solidFill>
                <a:effectLst/>
                <a:latin typeface="inherit"/>
                <a:cs typeface="Courier New" panose="02070309020205020404" pitchFamily="49" charset="0"/>
              </a:rPr>
              <a:t>len</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(df)</a:t>
            </a:r>
            <a:r>
              <a:rPr kumimoji="0" lang="en-US" altLang="en-US" sz="12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200" b="0" i="0" u="none" strike="noStrike" cap="none" normalizeH="0" baseline="0" dirty="0">
                <a:ln>
                  <a:noFill/>
                </a:ln>
                <a:solidFill>
                  <a:srgbClr val="008800"/>
                </a:solidFill>
                <a:effectLst/>
                <a:latin typeface="inherit"/>
                <a:cs typeface="Courier New" panose="02070309020205020404" pitchFamily="49" charset="0"/>
              </a:rPr>
              <a:t>2</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8000"/>
                </a:solidFill>
                <a:effectLst/>
                <a:latin typeface="inherit"/>
                <a:cs typeface="Courier New" panose="02070309020205020404" pitchFamily="49" charset="0"/>
              </a:rPr>
              <a:t>continue</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t>
            </a:r>
            <a:endParaRPr lang="en-US" altLang="en-US" sz="1200" dirty="0">
              <a:solidFill>
                <a:srgbClr val="000000"/>
              </a:solidFill>
              <a:latin typeface="inheri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results </a:t>
            </a:r>
            <a:r>
              <a:rPr kumimoji="0" lang="en-US" altLang="en-US" sz="12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inherit"/>
                <a:cs typeface="Courier New" panose="02070309020205020404" pitchFamily="49" charset="0"/>
              </a:rPr>
              <a:t>model.fit</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8000"/>
                </a:solidFill>
                <a:effectLst/>
                <a:latin typeface="inherit"/>
                <a:cs typeface="Courier New" panose="02070309020205020404" pitchFamily="49" charset="0"/>
              </a:rPr>
              <a:t>except</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inherit"/>
                <a:cs typeface="Courier New" panose="02070309020205020404" pitchFamily="49" charset="0"/>
              </a:rPr>
              <a:t>ValueError</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inherit"/>
                <a:cs typeface="Courier New" panose="02070309020205020404" pitchFamily="49" charset="0"/>
              </a:rPr>
              <a:t>TypeError</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8000"/>
                </a:solidFill>
                <a:effectLst/>
                <a:latin typeface="inherit"/>
                <a:cs typeface="Courier New" panose="02070309020205020404" pitchFamily="49" charset="0"/>
              </a:rPr>
              <a:t>continue</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inherit"/>
                <a:cs typeface="Courier New" panose="02070309020205020404" pitchFamily="49" charset="0"/>
              </a:rPr>
              <a:t>variables.append</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200" b="0" i="0" u="none" strike="noStrike" cap="none" normalizeH="0" baseline="0" dirty="0" err="1">
                <a:ln>
                  <a:noFill/>
                </a:ln>
                <a:solidFill>
                  <a:srgbClr val="000000"/>
                </a:solidFill>
                <a:effectLst/>
                <a:latin typeface="inherit"/>
                <a:cs typeface="Courier New" panose="02070309020205020404" pitchFamily="49" charset="0"/>
              </a:rPr>
              <a:t>results.rsquared</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name))​ </a:t>
            </a:r>
            <a:endParaRPr lang="en-US" altLang="en-US" sz="1200" dirty="0">
              <a:solidFill>
                <a:srgbClr val="000000"/>
              </a:solidFill>
              <a:latin typeface="inheri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8000"/>
                </a:solidFill>
                <a:effectLst/>
                <a:latin typeface="inherit"/>
                <a:cs typeface="Courier New" panose="02070309020205020404" pitchFamily="49" charset="0"/>
              </a:rPr>
              <a:t>return</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variables</a:t>
            </a:r>
            <a:endPar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p:txBody>
      </p:sp>
      <p:sp>
        <p:nvSpPr>
          <p:cNvPr id="8" name="Rectangle 5">
            <a:extLst>
              <a:ext uri="{FF2B5EF4-FFF2-40B4-BE49-F238E27FC236}">
                <a16:creationId xmlns:a16="http://schemas.microsoft.com/office/drawing/2014/main" id="{3630CC39-A28F-4E13-996B-12B330A08E40}"/>
              </a:ext>
            </a:extLst>
          </p:cNvPr>
          <p:cNvSpPr>
            <a:spLocks noChangeArrowheads="1"/>
          </p:cNvSpPr>
          <p:nvPr/>
        </p:nvSpPr>
        <p:spPr bwMode="auto">
          <a:xfrm>
            <a:off x="0" y="0"/>
            <a:ext cx="939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03F9F"/>
                </a:solidFill>
                <a:effectLst/>
                <a:latin typeface="Courier New" panose="02070309020205020404" pitchFamily="49" charset="0"/>
                <a:cs typeface="Courier New" panose="02070309020205020404" pitchFamily="49" charset="0"/>
              </a:rPr>
              <a:t>In [608]:</a:t>
            </a: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7">
            <a:extLst>
              <a:ext uri="{FF2B5EF4-FFF2-40B4-BE49-F238E27FC236}">
                <a16:creationId xmlns:a16="http://schemas.microsoft.com/office/drawing/2014/main" id="{1EDF08F8-77EB-4C20-8635-157F1D5B931B}"/>
              </a:ext>
            </a:extLst>
          </p:cNvPr>
          <p:cNvSpPr>
            <a:spLocks noChangeArrowheads="1"/>
          </p:cNvSpPr>
          <p:nvPr/>
        </p:nvSpPr>
        <p:spPr bwMode="auto">
          <a:xfrm>
            <a:off x="527295" y="3983175"/>
            <a:ext cx="2659574"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8000"/>
                </a:solidFill>
                <a:effectLst/>
                <a:latin typeface="inherit"/>
                <a:cs typeface="Courier New" panose="02070309020205020404" pitchFamily="49" charset="0"/>
              </a:rPr>
              <a:t>import</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 patsy​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variables </a:t>
            </a:r>
            <a:r>
              <a:rPr kumimoji="0" lang="en-US" altLang="en-US" sz="11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100" b="0" i="0" u="none" strike="noStrike" cap="none" normalizeH="0" baseline="0" dirty="0" err="1">
                <a:ln>
                  <a:noFill/>
                </a:ln>
                <a:solidFill>
                  <a:srgbClr val="000000"/>
                </a:solidFill>
                <a:effectLst/>
                <a:latin typeface="inherit"/>
                <a:cs typeface="Courier New" panose="02070309020205020404" pitchFamily="49" charset="0"/>
              </a:rPr>
              <a:t>GoMining</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100" b="0" i="0" u="none" strike="noStrike" cap="none" normalizeH="0" baseline="0" dirty="0" err="1">
                <a:ln>
                  <a:noFill/>
                </a:ln>
                <a:solidFill>
                  <a:srgbClr val="000000"/>
                </a:solidFill>
                <a:effectLst/>
                <a:latin typeface="inherit"/>
                <a:cs typeface="Courier New" panose="02070309020205020404" pitchFamily="49" charset="0"/>
              </a:rPr>
              <a:t>df_to_model</a:t>
            </a:r>
            <a:r>
              <a:rPr kumimoji="0" lang="en-US" altLang="en-US" sz="1100" b="0" i="0" u="none" strike="noStrike" cap="none" normalizeH="0" baseline="0" dirty="0">
                <a:ln>
                  <a:noFill/>
                </a:ln>
                <a:solidFill>
                  <a:srgbClr val="000000"/>
                </a:solidFill>
                <a:effectLst/>
                <a:latin typeface="inherit"/>
                <a:cs typeface="Courier New" panose="02070309020205020404" pitchFamily="49" charset="0"/>
              </a:rPr>
              <a:t>)</a:t>
            </a:r>
            <a:endPar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8">
            <a:extLst>
              <a:ext uri="{FF2B5EF4-FFF2-40B4-BE49-F238E27FC236}">
                <a16:creationId xmlns:a16="http://schemas.microsoft.com/office/drawing/2014/main" id="{92470FCD-F0FF-408C-8B0E-01712E08D1D0}"/>
              </a:ext>
            </a:extLst>
          </p:cNvPr>
          <p:cNvSpPr>
            <a:spLocks noChangeArrowheads="1"/>
          </p:cNvSpPr>
          <p:nvPr/>
        </p:nvSpPr>
        <p:spPr bwMode="auto">
          <a:xfrm>
            <a:off x="0" y="0"/>
            <a:ext cx="939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03F9F"/>
                </a:solidFill>
                <a:effectLst/>
                <a:latin typeface="Courier New" panose="02070309020205020404" pitchFamily="49" charset="0"/>
                <a:cs typeface="Courier New" panose="02070309020205020404" pitchFamily="49" charset="0"/>
              </a:rPr>
              <a:t>In [609]:</a:t>
            </a: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10">
            <a:extLst>
              <a:ext uri="{FF2B5EF4-FFF2-40B4-BE49-F238E27FC236}">
                <a16:creationId xmlns:a16="http://schemas.microsoft.com/office/drawing/2014/main" id="{0A6378BD-F1C2-4E02-8D2D-F5AE163C5EAF}"/>
              </a:ext>
            </a:extLst>
          </p:cNvPr>
          <p:cNvSpPr>
            <a:spLocks noChangeArrowheads="1"/>
          </p:cNvSpPr>
          <p:nvPr/>
        </p:nvSpPr>
        <p:spPr bwMode="auto">
          <a:xfrm>
            <a:off x="572724" y="4623221"/>
            <a:ext cx="447774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8000"/>
                </a:solidFill>
                <a:effectLst/>
                <a:latin typeface="inherit"/>
                <a:cs typeface="Courier New" panose="02070309020205020404" pitchFamily="49" charset="0"/>
              </a:rPr>
              <a:t>import</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8000"/>
                </a:solidFill>
                <a:effectLst/>
                <a:latin typeface="inherit"/>
                <a:cs typeface="Courier New" panose="02070309020205020404" pitchFamily="49" charset="0"/>
              </a:rPr>
              <a:t>def</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200" b="0" i="0" u="none" strike="noStrike" cap="none" normalizeH="0" baseline="0" dirty="0" err="1">
                <a:ln>
                  <a:noFill/>
                </a:ln>
                <a:solidFill>
                  <a:srgbClr val="0000FF"/>
                </a:solidFill>
                <a:effectLst/>
                <a:latin typeface="inherit"/>
                <a:cs typeface="Courier New" panose="02070309020205020404" pitchFamily="49" charset="0"/>
              </a:rPr>
              <a:t>MiningReport</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(variables, n</a:t>
            </a:r>
            <a:r>
              <a:rPr kumimoji="0" lang="en-US" altLang="en-US" sz="12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200" b="0" i="0" u="none" strike="noStrike" cap="none" normalizeH="0" baseline="0" dirty="0">
                <a:ln>
                  <a:noFill/>
                </a:ln>
                <a:solidFill>
                  <a:srgbClr val="008800"/>
                </a:solidFill>
                <a:effectLst/>
                <a:latin typeface="inherit"/>
                <a:cs typeface="Courier New" panose="02070309020205020404" pitchFamily="49" charset="0"/>
              </a:rPr>
              <a:t>30</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inherit"/>
                <a:cs typeface="Courier New" panose="02070309020205020404" pitchFamily="49" charset="0"/>
              </a:rPr>
              <a:t>variables.sort</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(reverse</a:t>
            </a:r>
            <a:r>
              <a:rPr kumimoji="0" lang="en-US" altLang="en-US" sz="12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200" b="1" i="0" u="none" strike="noStrike" cap="none" normalizeH="0" baseline="0" dirty="0">
                <a:ln>
                  <a:noFill/>
                </a:ln>
                <a:solidFill>
                  <a:srgbClr val="008000"/>
                </a:solidFill>
                <a:effectLst/>
                <a:latin typeface="inherit"/>
                <a:cs typeface="Courier New" panose="02070309020205020404" pitchFamily="49" charset="0"/>
              </a:rPr>
              <a:t>True</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8000"/>
                </a:solidFill>
                <a:effectLst/>
                <a:latin typeface="inherit"/>
                <a:cs typeface="Courier New" panose="02070309020205020404" pitchFamily="49" charset="0"/>
              </a:rPr>
              <a:t>for</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r2, name </a:t>
            </a:r>
            <a:r>
              <a:rPr kumimoji="0" lang="en-US" altLang="en-US" sz="1200" b="1" i="0" u="none" strike="noStrike" cap="none" normalizeH="0" baseline="0" dirty="0">
                <a:ln>
                  <a:noFill/>
                </a:ln>
                <a:solidFill>
                  <a:srgbClr val="008000"/>
                </a:solidFill>
                <a:effectLst/>
                <a:latin typeface="inherit"/>
                <a:cs typeface="Courier New" panose="02070309020205020404" pitchFamily="49" charset="0"/>
              </a:rPr>
              <a:t>in</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variables[:n]: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key </a:t>
            </a:r>
            <a:r>
              <a:rPr kumimoji="0" lang="en-US" altLang="en-US" sz="12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inherit"/>
                <a:cs typeface="Courier New" panose="02070309020205020404" pitchFamily="49" charset="0"/>
              </a:rPr>
              <a:t>re.sub</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200" b="0" i="0" u="none" strike="noStrike" cap="none" normalizeH="0" baseline="0" dirty="0">
                <a:ln>
                  <a:noFill/>
                </a:ln>
                <a:solidFill>
                  <a:srgbClr val="BA2121"/>
                </a:solidFill>
                <a:effectLst/>
                <a:latin typeface="inherit"/>
                <a:cs typeface="Courier New" panose="02070309020205020404" pitchFamily="49" charset="0"/>
              </a:rPr>
              <a:t>'_r$'</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200" b="0" i="0" u="none" strike="noStrike" cap="none" normalizeH="0" baseline="0" dirty="0">
                <a:ln>
                  <a:noFill/>
                </a:ln>
                <a:solidFill>
                  <a:srgbClr val="BA2121"/>
                </a:solidFill>
                <a:effectLst/>
                <a:latin typeface="inherit"/>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name)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8000"/>
                </a:solidFill>
                <a:effectLst/>
                <a:latin typeface="inherit"/>
                <a:cs typeface="Courier New" panose="02070309020205020404" pitchFamily="49" charset="0"/>
              </a:rPr>
              <a:t>print</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(name, r2)</a:t>
            </a:r>
            <a:endPar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p:txBody>
      </p:sp>
      <p:sp>
        <p:nvSpPr>
          <p:cNvPr id="14" name="Rectangle 11">
            <a:extLst>
              <a:ext uri="{FF2B5EF4-FFF2-40B4-BE49-F238E27FC236}">
                <a16:creationId xmlns:a16="http://schemas.microsoft.com/office/drawing/2014/main" id="{3AD4BB20-2E82-4AB6-B974-059AAB3B46A4}"/>
              </a:ext>
            </a:extLst>
          </p:cNvPr>
          <p:cNvSpPr>
            <a:spLocks noChangeArrowheads="1"/>
          </p:cNvSpPr>
          <p:nvPr/>
        </p:nvSpPr>
        <p:spPr bwMode="auto">
          <a:xfrm>
            <a:off x="0" y="0"/>
            <a:ext cx="939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03F9F"/>
                </a:solidFill>
                <a:effectLst/>
                <a:latin typeface="Courier New" panose="02070309020205020404" pitchFamily="49" charset="0"/>
                <a:cs typeface="Courier New" panose="02070309020205020404" pitchFamily="49" charset="0"/>
              </a:rPr>
              <a:t>In [610]:</a:t>
            </a: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13">
            <a:extLst>
              <a:ext uri="{FF2B5EF4-FFF2-40B4-BE49-F238E27FC236}">
                <a16:creationId xmlns:a16="http://schemas.microsoft.com/office/drawing/2014/main" id="{44C55CAE-620B-499D-A92B-8EC9E4F16CCB}"/>
              </a:ext>
            </a:extLst>
          </p:cNvPr>
          <p:cNvSpPr>
            <a:spLocks noChangeArrowheads="1"/>
          </p:cNvSpPr>
          <p:nvPr/>
        </p:nvSpPr>
        <p:spPr bwMode="auto">
          <a:xfrm>
            <a:off x="527295" y="5863205"/>
            <a:ext cx="41262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inherit"/>
                <a:cs typeface="Courier New" panose="02070309020205020404" pitchFamily="49" charset="0"/>
              </a:rPr>
              <a:t>MiningReport</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(variables) </a:t>
            </a:r>
            <a:endPar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4">
            <a:extLst>
              <a:ext uri="{FF2B5EF4-FFF2-40B4-BE49-F238E27FC236}">
                <a16:creationId xmlns:a16="http://schemas.microsoft.com/office/drawing/2014/main" id="{2701388F-F8C3-4586-8FA9-2883BB780E60}"/>
              </a:ext>
            </a:extLst>
          </p:cNvPr>
          <p:cNvSpPr>
            <a:spLocks noChangeArrowheads="1"/>
          </p:cNvSpPr>
          <p:nvPr/>
        </p:nvSpPr>
        <p:spPr bwMode="auto">
          <a:xfrm>
            <a:off x="4196822" y="2843033"/>
            <a:ext cx="6836229"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gender 1.0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writing_score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0.09314596340636594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eading_score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0.0608685324566377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math_score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0.029721516288994665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test_preparation</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3.892092855461993e-05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parental_education_level</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5.737920306891908e-06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race_ethnicity</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2.2557768403208556e-06</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8327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71C6C9A-3568-4D26-8AF5-BCE4EE97FAFA}"/>
              </a:ext>
            </a:extLst>
          </p:cNvPr>
          <p:cNvPicPr>
            <a:picLocks noChangeAspect="1"/>
          </p:cNvPicPr>
          <p:nvPr/>
        </p:nvPicPr>
        <p:blipFill>
          <a:blip r:embed="rId2"/>
          <a:stretch>
            <a:fillRect/>
          </a:stretch>
        </p:blipFill>
        <p:spPr>
          <a:xfrm>
            <a:off x="2783365" y="2638388"/>
            <a:ext cx="7125694" cy="3858163"/>
          </a:xfrm>
          <a:prstGeom prst="rect">
            <a:avLst/>
          </a:prstGeom>
        </p:spPr>
      </p:pic>
      <p:sp>
        <p:nvSpPr>
          <p:cNvPr id="4" name="Rectangle 1">
            <a:extLst>
              <a:ext uri="{FF2B5EF4-FFF2-40B4-BE49-F238E27FC236}">
                <a16:creationId xmlns:a16="http://schemas.microsoft.com/office/drawing/2014/main" id="{A2C6CF84-2EDB-43B3-BA54-000C8A2646F8}"/>
              </a:ext>
            </a:extLst>
          </p:cNvPr>
          <p:cNvSpPr>
            <a:spLocks noChangeArrowheads="1"/>
          </p:cNvSpPr>
          <p:nvPr/>
        </p:nvSpPr>
        <p:spPr bwMode="auto">
          <a:xfrm>
            <a:off x="520995" y="94036"/>
            <a:ext cx="7121117" cy="714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inherit"/>
              </a:rPr>
              <a:t>now we can build </a:t>
            </a:r>
            <a:r>
              <a:rPr kumimoji="0" lang="en-US" altLang="en-US" b="1" i="0" u="none" strike="noStrike" cap="none" normalizeH="0" baseline="0" dirty="0" err="1">
                <a:ln>
                  <a:noFill/>
                </a:ln>
                <a:solidFill>
                  <a:srgbClr val="000000"/>
                </a:solidFill>
                <a:effectLst/>
                <a:latin typeface="inherit"/>
              </a:rPr>
              <a:t>owr</a:t>
            </a:r>
            <a:r>
              <a:rPr kumimoji="0" lang="en-US" altLang="en-US" b="1" i="0" u="none" strike="noStrike" cap="none" normalizeH="0" baseline="0" dirty="0">
                <a:ln>
                  <a:noFill/>
                </a:ln>
                <a:solidFill>
                  <a:srgbClr val="000000"/>
                </a:solidFill>
                <a:effectLst/>
                <a:latin typeface="inherit"/>
              </a:rPr>
              <a:t> Logistic regression model to predict variable gender.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45710E70-DFFE-4E7C-A2B4-5B89ED978BE0}"/>
              </a:ext>
            </a:extLst>
          </p:cNvPr>
          <p:cNvSpPr>
            <a:spLocks noChangeArrowheads="1"/>
          </p:cNvSpPr>
          <p:nvPr/>
        </p:nvSpPr>
        <p:spPr bwMode="auto">
          <a:xfrm>
            <a:off x="520995" y="927788"/>
            <a:ext cx="565947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inherit"/>
                <a:cs typeface="Courier New" panose="02070309020205020404" pitchFamily="49" charset="0"/>
              </a:rPr>
              <a:t>df_to_model[</a:t>
            </a:r>
            <a:r>
              <a:rPr kumimoji="0" lang="en-US" altLang="en-US" sz="1400" b="0" i="0" u="none" strike="noStrike" cap="none" normalizeH="0" baseline="0">
                <a:ln>
                  <a:noFill/>
                </a:ln>
                <a:solidFill>
                  <a:srgbClr val="BA2121"/>
                </a:solidFill>
                <a:effectLst/>
                <a:latin typeface="inherit"/>
                <a:cs typeface="Courier New" panose="02070309020205020404" pitchFamily="49" charset="0"/>
              </a:rPr>
              <a:t>'male'</a:t>
            </a:r>
            <a:r>
              <a:rPr kumimoji="0" lang="en-US" altLang="en-US" sz="1400" b="0" i="0" u="none" strike="noStrike" cap="none" normalizeH="0" baseline="0">
                <a:ln>
                  <a:noFill/>
                </a:ln>
                <a:solidFill>
                  <a:srgbClr val="000000"/>
                </a:solidFill>
                <a:effectLst/>
                <a:latin typeface="inherit"/>
                <a:cs typeface="Courier New" panose="02070309020205020404" pitchFamily="49" charset="0"/>
              </a:rPr>
              <a:t>] </a:t>
            </a:r>
            <a:r>
              <a:rPr kumimoji="0" lang="en-US" altLang="en-US" sz="1400" b="1" i="0" u="none" strike="noStrike" cap="none" normalizeH="0" baseline="0">
                <a:ln>
                  <a:noFill/>
                </a:ln>
                <a:solidFill>
                  <a:srgbClr val="AA22FF"/>
                </a:solidFill>
                <a:effectLst/>
                <a:latin typeface="inherit"/>
                <a:cs typeface="Courier New" panose="02070309020205020404" pitchFamily="49" charset="0"/>
              </a:rPr>
              <a:t>=</a:t>
            </a:r>
            <a:r>
              <a:rPr kumimoji="0" lang="en-US" altLang="en-US" sz="1400" b="0" i="0" u="none" strike="noStrike" cap="none" normalizeH="0" baseline="0">
                <a:ln>
                  <a:noFill/>
                </a:ln>
                <a:solidFill>
                  <a:srgbClr val="000000"/>
                </a:solidFill>
                <a:effectLst/>
                <a:latin typeface="inherit"/>
                <a:cs typeface="Courier New" panose="02070309020205020404" pitchFamily="49" charset="0"/>
              </a:rPr>
              <a:t> (df_to_model[</a:t>
            </a:r>
            <a:r>
              <a:rPr kumimoji="0" lang="en-US" altLang="en-US" sz="1400" b="0" i="0" u="none" strike="noStrike" cap="none" normalizeH="0" baseline="0">
                <a:ln>
                  <a:noFill/>
                </a:ln>
                <a:solidFill>
                  <a:srgbClr val="BA2121"/>
                </a:solidFill>
                <a:effectLst/>
                <a:latin typeface="inherit"/>
                <a:cs typeface="Courier New" panose="02070309020205020404" pitchFamily="49" charset="0"/>
              </a:rPr>
              <a:t>'gender'</a:t>
            </a:r>
            <a:r>
              <a:rPr kumimoji="0" lang="en-US" altLang="en-US" sz="1400" b="0" i="0" u="none" strike="noStrike" cap="none" normalizeH="0" baseline="0">
                <a:ln>
                  <a:noFill/>
                </a:ln>
                <a:solidFill>
                  <a:srgbClr val="000000"/>
                </a:solidFill>
                <a:effectLst/>
                <a:latin typeface="inherit"/>
                <a:cs typeface="Courier New" panose="02070309020205020404" pitchFamily="49" charset="0"/>
              </a:rPr>
              <a:t>]</a:t>
            </a:r>
            <a:r>
              <a:rPr kumimoji="0" lang="en-US" altLang="en-US" sz="1400" b="1" i="0" u="none" strike="noStrike" cap="none" normalizeH="0" baseline="0">
                <a:ln>
                  <a:noFill/>
                </a:ln>
                <a:solidFill>
                  <a:srgbClr val="AA22FF"/>
                </a:solidFill>
                <a:effectLst/>
                <a:latin typeface="inherit"/>
                <a:cs typeface="Courier New" panose="02070309020205020404" pitchFamily="49" charset="0"/>
              </a:rPr>
              <a:t>==</a:t>
            </a:r>
            <a:r>
              <a:rPr kumimoji="0" lang="en-US" altLang="en-US" sz="1400" b="0" i="0" u="none" strike="noStrike" cap="none" normalizeH="0" baseline="0">
                <a:ln>
                  <a:noFill/>
                </a:ln>
                <a:solidFill>
                  <a:srgbClr val="008800"/>
                </a:solidFill>
                <a:effectLst/>
                <a:latin typeface="inherit"/>
                <a:cs typeface="Courier New" panose="02070309020205020404" pitchFamily="49" charset="0"/>
              </a:rPr>
              <a:t>1</a:t>
            </a:r>
            <a:r>
              <a:rPr kumimoji="0" lang="en-US" altLang="en-US" sz="1400" b="0" i="0" u="none" strike="noStrike" cap="none" normalizeH="0" baseline="0">
                <a:ln>
                  <a:noFill/>
                </a:ln>
                <a:solidFill>
                  <a:srgbClr val="000000"/>
                </a:solidFill>
                <a:effectLst/>
                <a:latin typeface="inherit"/>
                <a:cs typeface="Courier New" panose="02070309020205020404" pitchFamily="49" charset="0"/>
              </a:rPr>
              <a:t>).astype(</a:t>
            </a:r>
            <a:r>
              <a:rPr kumimoji="0" lang="en-US" altLang="en-US" sz="1400" b="0" i="0" u="none" strike="noStrike" cap="none" normalizeH="0" baseline="0">
                <a:ln>
                  <a:noFill/>
                </a:ln>
                <a:solidFill>
                  <a:srgbClr val="008000"/>
                </a:solidFill>
                <a:effectLst/>
                <a:latin typeface="inherit"/>
                <a:cs typeface="Courier New" panose="02070309020205020404" pitchFamily="49" charset="0"/>
              </a:rPr>
              <a:t>int</a:t>
            </a:r>
            <a:r>
              <a:rPr kumimoji="0" lang="en-US" altLang="en-US" sz="1400" b="0" i="0" u="none" strike="noStrike" cap="none" normalizeH="0" baseline="0">
                <a:ln>
                  <a:noFill/>
                </a:ln>
                <a:solidFill>
                  <a:srgbClr val="000000"/>
                </a:solidFill>
                <a:effectLst/>
                <a:latin typeface="inherit"/>
                <a:cs typeface="Courier New" panose="02070309020205020404" pitchFamily="49" charset="0"/>
              </a:rPr>
              <a:t>) </a:t>
            </a:r>
            <a:r>
              <a:rPr kumimoji="0" lang="en-US" altLang="en-US" sz="1000" b="0" i="0" u="none" strike="noStrike" cap="none" normalizeH="0" baseline="0">
                <a:ln>
                  <a:noFill/>
                </a:ln>
                <a:solidFill>
                  <a:srgbClr val="000000"/>
                </a:solidFill>
                <a:effectLst/>
                <a:latin typeface="inherit"/>
                <a:cs typeface="Courier New" panose="02070309020205020404" pitchFamily="49" charset="0"/>
              </a:rPr>
              <a:t>​</a:t>
            </a:r>
            <a:endPar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0987D20A-FF6A-4613-BAD0-0E1072C2B117}"/>
              </a:ext>
            </a:extLst>
          </p:cNvPr>
          <p:cNvSpPr>
            <a:spLocks noChangeArrowheads="1"/>
          </p:cNvSpPr>
          <p:nvPr/>
        </p:nvSpPr>
        <p:spPr bwMode="auto">
          <a:xfrm>
            <a:off x="0" y="0"/>
            <a:ext cx="939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03F9F"/>
                </a:solidFill>
                <a:effectLst/>
                <a:latin typeface="Courier New" panose="02070309020205020404" pitchFamily="49" charset="0"/>
                <a:cs typeface="Courier New" panose="02070309020205020404" pitchFamily="49" charset="0"/>
              </a:rPr>
              <a:t>In [665]:</a:t>
            </a: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50814415-43AC-4193-9D5B-56823EDD14C9}"/>
              </a:ext>
            </a:extLst>
          </p:cNvPr>
          <p:cNvSpPr>
            <a:spLocks noChangeArrowheads="1"/>
          </p:cNvSpPr>
          <p:nvPr/>
        </p:nvSpPr>
        <p:spPr bwMode="auto">
          <a:xfrm>
            <a:off x="520994" y="1343337"/>
            <a:ext cx="4582633"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8000"/>
                </a:solidFill>
                <a:effectLst/>
                <a:latin typeface="inherit"/>
                <a:cs typeface="Courier New" panose="02070309020205020404" pitchFamily="49" charset="0"/>
              </a:rPr>
              <a:t>import</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statsmodels.formula.api</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inherit"/>
                <a:cs typeface="Courier New" panose="02070309020205020404" pitchFamily="49" charset="0"/>
              </a:rPr>
              <a:t>as</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smf</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formula</a:t>
            </a:r>
            <a:r>
              <a:rPr kumimoji="0" lang="en-US" altLang="en-US" sz="14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0" i="0" u="none" strike="noStrike" cap="none" normalizeH="0" baseline="0" dirty="0">
                <a:ln>
                  <a:noFill/>
                </a:ln>
                <a:solidFill>
                  <a:srgbClr val="BA2121"/>
                </a:solidFill>
                <a:effectLst/>
                <a:latin typeface="inherit"/>
                <a:cs typeface="Courier New" panose="02070309020205020404" pitchFamily="49" charset="0"/>
              </a:rPr>
              <a:t>'male ~ </a:t>
            </a:r>
            <a:r>
              <a:rPr kumimoji="0" lang="en-US" altLang="en-US" sz="1400" b="0" i="0" u="none" strike="noStrike" cap="none" normalizeH="0" baseline="0" dirty="0" err="1">
                <a:ln>
                  <a:noFill/>
                </a:ln>
                <a:solidFill>
                  <a:srgbClr val="BA2121"/>
                </a:solidFill>
                <a:effectLst/>
                <a:latin typeface="inherit"/>
                <a:cs typeface="Courier New" panose="02070309020205020404" pitchFamily="49" charset="0"/>
              </a:rPr>
              <a:t>writing_score</a:t>
            </a:r>
            <a:r>
              <a:rPr kumimoji="0" lang="en-US" altLang="en-US" sz="1400" b="0" i="0" u="none" strike="noStrike" cap="none" normalizeH="0" baseline="0" dirty="0">
                <a:ln>
                  <a:noFill/>
                </a:ln>
                <a:solidFill>
                  <a:srgbClr val="BA2121"/>
                </a:solidFill>
                <a:effectLst/>
                <a:latin typeface="inherit"/>
                <a:cs typeface="Courier New" panose="02070309020205020404" pitchFamily="49" charset="0"/>
              </a:rPr>
              <a:t> + </a:t>
            </a:r>
            <a:r>
              <a:rPr kumimoji="0" lang="en-US" altLang="en-US" sz="1400" b="0" i="0" u="none" strike="noStrike" cap="none" normalizeH="0" baseline="0" dirty="0" err="1">
                <a:ln>
                  <a:noFill/>
                </a:ln>
                <a:solidFill>
                  <a:srgbClr val="BA2121"/>
                </a:solidFill>
                <a:effectLst/>
                <a:latin typeface="inherit"/>
                <a:cs typeface="Courier New" panose="02070309020205020404" pitchFamily="49" charset="0"/>
              </a:rPr>
              <a:t>reading_score</a:t>
            </a:r>
            <a:r>
              <a:rPr kumimoji="0" lang="en-US" altLang="en-US" sz="1400" b="0" i="0" u="none" strike="noStrike" cap="none" normalizeH="0" baseline="0" dirty="0">
                <a:ln>
                  <a:noFill/>
                </a:ln>
                <a:solidFill>
                  <a:srgbClr val="BA2121"/>
                </a:solidFill>
                <a:effectLst/>
                <a:latin typeface="inherit"/>
                <a:cs typeface="Courier New" panose="02070309020205020404" pitchFamily="49" charset="0"/>
              </a:rPr>
              <a:t> + </a:t>
            </a:r>
            <a:r>
              <a:rPr kumimoji="0" lang="en-US" altLang="en-US" sz="1400" b="0" i="0" u="none" strike="noStrike" cap="none" normalizeH="0" baseline="0" dirty="0" err="1">
                <a:ln>
                  <a:noFill/>
                </a:ln>
                <a:solidFill>
                  <a:srgbClr val="BA2121"/>
                </a:solidFill>
                <a:effectLst/>
                <a:latin typeface="inherit"/>
                <a:cs typeface="Courier New" panose="02070309020205020404" pitchFamily="49" charset="0"/>
              </a:rPr>
              <a:t>math_score</a:t>
            </a:r>
            <a:r>
              <a:rPr kumimoji="0" lang="en-US" altLang="en-US" sz="1400" b="0" i="0" u="none" strike="noStrike" cap="none" normalizeH="0" baseline="0" dirty="0">
                <a:ln>
                  <a:noFill/>
                </a:ln>
                <a:solidFill>
                  <a:srgbClr val="BA2121"/>
                </a:solidFill>
                <a:effectLst/>
                <a:latin typeface="inherit"/>
                <a:cs typeface="Courier New" panose="02070309020205020404" pitchFamily="49" charset="0"/>
              </a:rPr>
              <a:t> + </a:t>
            </a:r>
            <a:r>
              <a:rPr kumimoji="0" lang="en-US" altLang="en-US" sz="1400" b="0" i="0" u="none" strike="noStrike" cap="none" normalizeH="0" baseline="0" dirty="0" err="1">
                <a:ln>
                  <a:noFill/>
                </a:ln>
                <a:solidFill>
                  <a:srgbClr val="BA2121"/>
                </a:solidFill>
                <a:effectLst/>
                <a:latin typeface="inherit"/>
                <a:cs typeface="Courier New" panose="02070309020205020404" pitchFamily="49" charset="0"/>
              </a:rPr>
              <a:t>test_preparation</a:t>
            </a:r>
            <a:r>
              <a:rPr kumimoji="0" lang="en-US" altLang="en-US" sz="1400" b="0" i="0" u="none" strike="noStrike" cap="none" normalizeH="0" baseline="0" dirty="0">
                <a:ln>
                  <a:noFill/>
                </a:ln>
                <a:solidFill>
                  <a:srgbClr val="BA2121"/>
                </a:solidFill>
                <a:effectLst/>
                <a:latin typeface="inherit"/>
                <a:cs typeface="Courier New" panose="02070309020205020404" pitchFamily="49" charset="0"/>
              </a:rPr>
              <a:t> + </a:t>
            </a:r>
            <a:r>
              <a:rPr kumimoji="0" lang="en-US" altLang="en-US" sz="1400" b="0" i="0" u="none" strike="noStrike" cap="none" normalizeH="0" baseline="0" dirty="0" err="1">
                <a:ln>
                  <a:noFill/>
                </a:ln>
                <a:solidFill>
                  <a:srgbClr val="BA2121"/>
                </a:solidFill>
                <a:effectLst/>
                <a:latin typeface="inherit"/>
                <a:cs typeface="Courier New" panose="02070309020205020404" pitchFamily="49" charset="0"/>
              </a:rPr>
              <a:t>race_ethnicity</a:t>
            </a:r>
            <a:r>
              <a:rPr kumimoji="0" lang="en-US" altLang="en-US" sz="1400" b="0" i="0" u="none" strike="noStrike" cap="none" normalizeH="0" baseline="0" dirty="0">
                <a:ln>
                  <a:noFill/>
                </a:ln>
                <a:solidFill>
                  <a:srgbClr val="BA2121"/>
                </a:solidFill>
                <a:effectLst/>
                <a:latin typeface="inherit"/>
                <a:cs typeface="Courier New" panose="02070309020205020404" pitchFamily="49" charset="0"/>
              </a:rPr>
              <a:t> + </a:t>
            </a:r>
            <a:r>
              <a:rPr kumimoji="0" lang="en-US" altLang="en-US" sz="1400" b="0" i="0" u="none" strike="noStrike" cap="none" normalizeH="0" baseline="0" dirty="0" err="1">
                <a:ln>
                  <a:noFill/>
                </a:ln>
                <a:solidFill>
                  <a:srgbClr val="BA2121"/>
                </a:solidFill>
                <a:effectLst/>
                <a:latin typeface="inherit"/>
                <a:cs typeface="Courier New" panose="02070309020205020404" pitchFamily="49" charset="0"/>
              </a:rPr>
              <a:t>parental_education_level</a:t>
            </a:r>
            <a:r>
              <a:rPr kumimoji="0" lang="en-US" altLang="en-US" sz="1400" b="0" i="0" u="none" strike="noStrike" cap="none" normalizeH="0" baseline="0" dirty="0">
                <a:ln>
                  <a:noFill/>
                </a:ln>
                <a:solidFill>
                  <a:srgbClr val="BA2121"/>
                </a:solidFill>
                <a:effectLst/>
                <a:latin typeface="inheri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model </a:t>
            </a:r>
            <a:r>
              <a:rPr kumimoji="0" lang="en-US" altLang="en-US" sz="14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smf.logit</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formula,data</a:t>
            </a:r>
            <a:r>
              <a:rPr kumimoji="0" lang="en-US" altLang="en-US" sz="14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df_to_model</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res </a:t>
            </a:r>
            <a:r>
              <a:rPr kumimoji="0" lang="en-US" altLang="en-US" sz="14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model.fit</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000"/>
                </a:solidFill>
                <a:effectLst/>
                <a:latin typeface="inherit"/>
                <a:cs typeface="Courier New" panose="02070309020205020404" pitchFamily="49" charset="0"/>
              </a:rPr>
              <a:t>print</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res.summary</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endPar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7128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3F462C9-F9AE-4639-92EB-23D7A9EDC960}"/>
              </a:ext>
            </a:extLst>
          </p:cNvPr>
          <p:cNvPicPr>
            <a:picLocks noChangeAspect="1"/>
          </p:cNvPicPr>
          <p:nvPr/>
        </p:nvPicPr>
        <p:blipFill>
          <a:blip r:embed="rId3"/>
          <a:stretch>
            <a:fillRect/>
          </a:stretch>
        </p:blipFill>
        <p:spPr>
          <a:xfrm>
            <a:off x="557892" y="253815"/>
            <a:ext cx="9381238" cy="6427885"/>
          </a:xfrm>
          <a:prstGeom prst="rect">
            <a:avLst/>
          </a:prstGeom>
        </p:spPr>
      </p:pic>
    </p:spTree>
    <p:extLst>
      <p:ext uri="{BB962C8B-B14F-4D97-AF65-F5344CB8AC3E}">
        <p14:creationId xmlns:p14="http://schemas.microsoft.com/office/powerpoint/2010/main" val="9095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ECF748-1D24-41BE-9BFE-3B1BD7C82D3D}"/>
              </a:ext>
            </a:extLst>
          </p:cNvPr>
          <p:cNvPicPr>
            <a:picLocks noChangeAspect="1"/>
          </p:cNvPicPr>
          <p:nvPr/>
        </p:nvPicPr>
        <p:blipFill>
          <a:blip r:embed="rId2"/>
          <a:stretch>
            <a:fillRect/>
          </a:stretch>
        </p:blipFill>
        <p:spPr>
          <a:xfrm>
            <a:off x="682442" y="568583"/>
            <a:ext cx="11217568" cy="4374478"/>
          </a:xfrm>
          <a:prstGeom prst="rect">
            <a:avLst/>
          </a:prstGeom>
        </p:spPr>
      </p:pic>
    </p:spTree>
    <p:extLst>
      <p:ext uri="{BB962C8B-B14F-4D97-AF65-F5344CB8AC3E}">
        <p14:creationId xmlns:p14="http://schemas.microsoft.com/office/powerpoint/2010/main" val="1072694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AA7C6-CDEF-4A0E-BD6C-8640A145B3D9}"/>
              </a:ext>
            </a:extLst>
          </p:cNvPr>
          <p:cNvSpPr>
            <a:spLocks noGrp="1"/>
          </p:cNvSpPr>
          <p:nvPr>
            <p:ph type="title"/>
          </p:nvPr>
        </p:nvSpPr>
        <p:spPr/>
        <p:txBody>
          <a:bodyPr/>
          <a:lstStyle/>
          <a:p>
            <a:r>
              <a:rPr lang="en-US" dirty="0"/>
              <a:t>Research questions</a:t>
            </a:r>
            <a:br>
              <a:rPr lang="en-US" b="1" i="0" dirty="0">
                <a:solidFill>
                  <a:srgbClr val="000000"/>
                </a:solidFill>
                <a:effectLst/>
                <a:latin typeface="Helvetica Neue"/>
              </a:rPr>
            </a:br>
            <a:endParaRPr lang="en-US" dirty="0"/>
          </a:p>
        </p:txBody>
      </p:sp>
      <p:sp>
        <p:nvSpPr>
          <p:cNvPr id="3" name="Content Placeholder 2">
            <a:extLst>
              <a:ext uri="{FF2B5EF4-FFF2-40B4-BE49-F238E27FC236}">
                <a16:creationId xmlns:a16="http://schemas.microsoft.com/office/drawing/2014/main" id="{217D0D4E-50D9-4D8B-821C-13ED2E235538}"/>
              </a:ext>
            </a:extLst>
          </p:cNvPr>
          <p:cNvSpPr>
            <a:spLocks noGrp="1"/>
          </p:cNvSpPr>
          <p:nvPr>
            <p:ph idx="1"/>
          </p:nvPr>
        </p:nvSpPr>
        <p:spPr/>
        <p:txBody>
          <a:bodyPr>
            <a:normAutofit fontScale="55000" lnSpcReduction="20000"/>
          </a:bodyPr>
          <a:lstStyle/>
          <a:p>
            <a:pPr algn="l">
              <a:buFont typeface="+mj-lt"/>
              <a:buAutoNum type="arabicPeriod"/>
            </a:pPr>
            <a:r>
              <a:rPr lang="en-US" sz="2200" b="1" i="0" dirty="0">
                <a:solidFill>
                  <a:srgbClr val="000000"/>
                </a:solidFill>
                <a:effectLst/>
                <a:latin typeface="Helvetica Neue"/>
              </a:rPr>
              <a:t>Identify the variables used in this study, is there any data cleaning or variable modification needed?</a:t>
            </a:r>
          </a:p>
          <a:p>
            <a:pPr algn="l">
              <a:buFont typeface="+mj-lt"/>
              <a:buAutoNum type="arabicPeriod"/>
            </a:pPr>
            <a:r>
              <a:rPr lang="en-US" sz="2200" b="1" i="0" dirty="0">
                <a:solidFill>
                  <a:srgbClr val="000000"/>
                </a:solidFill>
                <a:effectLst/>
                <a:latin typeface="Helvetica Neue"/>
              </a:rPr>
              <a:t>Explore the dataset for a quick exploratory analysis. central tendency and measures of dispersion?</a:t>
            </a:r>
          </a:p>
          <a:p>
            <a:pPr algn="l">
              <a:buFont typeface="+mj-lt"/>
              <a:buAutoNum type="arabicPeriod"/>
            </a:pPr>
            <a:r>
              <a:rPr lang="en-US" sz="2200" b="1" i="0" dirty="0">
                <a:solidFill>
                  <a:srgbClr val="000000"/>
                </a:solidFill>
                <a:effectLst/>
                <a:latin typeface="Helvetica Neue"/>
              </a:rPr>
              <a:t>Most students are part of which ethnic group?</a:t>
            </a:r>
          </a:p>
          <a:p>
            <a:pPr algn="l">
              <a:buFont typeface="+mj-lt"/>
              <a:buAutoNum type="arabicPeriod"/>
            </a:pPr>
            <a:r>
              <a:rPr lang="en-US" sz="2200" b="1" i="0" dirty="0">
                <a:solidFill>
                  <a:srgbClr val="000000"/>
                </a:solidFill>
                <a:effectLst/>
                <a:latin typeface="Helvetica Neue"/>
              </a:rPr>
              <a:t>What is the distribution of students’ overall performance in Math, Reading and Writing?</a:t>
            </a:r>
          </a:p>
          <a:p>
            <a:pPr algn="l">
              <a:buFont typeface="+mj-lt"/>
              <a:buAutoNum type="arabicPeriod"/>
            </a:pPr>
            <a:r>
              <a:rPr lang="en-US" sz="2200" b="1" i="0" dirty="0">
                <a:solidFill>
                  <a:srgbClr val="000000"/>
                </a:solidFill>
                <a:effectLst/>
                <a:latin typeface="Helvetica Neue"/>
              </a:rPr>
              <a:t>Which gender showed greater participation in the test preparation course?</a:t>
            </a:r>
          </a:p>
          <a:p>
            <a:pPr algn="l">
              <a:buFont typeface="+mj-lt"/>
              <a:buAutoNum type="arabicPeriod"/>
            </a:pPr>
            <a:r>
              <a:rPr lang="en-US" sz="2200" b="1" i="0" dirty="0">
                <a:solidFill>
                  <a:srgbClr val="000000"/>
                </a:solidFill>
                <a:effectLst/>
                <a:latin typeface="Helvetica Neue"/>
              </a:rPr>
              <a:t>Are students’ scores dependent on their gender? Does parental level of education influence students score?</a:t>
            </a:r>
          </a:p>
          <a:p>
            <a:pPr algn="l">
              <a:buFont typeface="+mj-lt"/>
              <a:buAutoNum type="arabicPeriod"/>
            </a:pPr>
            <a:r>
              <a:rPr lang="en-US" sz="2200" b="1" i="0" dirty="0">
                <a:solidFill>
                  <a:srgbClr val="000000"/>
                </a:solidFill>
                <a:effectLst/>
                <a:latin typeface="Helvetica Neue"/>
              </a:rPr>
              <a:t>Do children that complete the test preparation course attain higher scores?</a:t>
            </a:r>
          </a:p>
          <a:p>
            <a:pPr algn="l">
              <a:buFont typeface="+mj-lt"/>
              <a:buAutoNum type="arabicPeriod"/>
            </a:pPr>
            <a:r>
              <a:rPr lang="en-US" sz="2200" b="1" i="0" dirty="0">
                <a:solidFill>
                  <a:srgbClr val="000000"/>
                </a:solidFill>
                <a:effectLst/>
                <a:latin typeface="Helvetica Neue"/>
              </a:rPr>
              <a:t>Is there a correlation between students’ reading and writing scores?</a:t>
            </a:r>
          </a:p>
          <a:p>
            <a:pPr algn="l">
              <a:buFont typeface="+mj-lt"/>
              <a:buAutoNum type="arabicPeriod"/>
            </a:pPr>
            <a:r>
              <a:rPr lang="en-US" sz="2200" b="1" i="0" dirty="0">
                <a:solidFill>
                  <a:srgbClr val="000000"/>
                </a:solidFill>
                <a:effectLst/>
                <a:latin typeface="Helvetica Neue"/>
              </a:rPr>
              <a:t>Are students’ math and writing scores correlated?</a:t>
            </a:r>
          </a:p>
          <a:p>
            <a:pPr algn="l">
              <a:buFont typeface="+mj-lt"/>
              <a:buAutoNum type="arabicPeriod"/>
            </a:pPr>
            <a:r>
              <a:rPr lang="en-US" sz="2200" b="1" i="0" dirty="0">
                <a:solidFill>
                  <a:srgbClr val="000000"/>
                </a:solidFill>
                <a:effectLst/>
                <a:latin typeface="Helvetica Neue"/>
              </a:rPr>
              <a:t>What are the variables that correlate the most with the outcome with significance?</a:t>
            </a:r>
          </a:p>
          <a:p>
            <a:pPr algn="l">
              <a:buFont typeface="+mj-lt"/>
              <a:buAutoNum type="arabicPeriod"/>
            </a:pPr>
            <a:r>
              <a:rPr lang="en-US" sz="2200" b="1" i="0" dirty="0">
                <a:solidFill>
                  <a:srgbClr val="000000"/>
                </a:solidFill>
                <a:effectLst/>
                <a:latin typeface="Helvetica Neue"/>
              </a:rPr>
              <a:t>What are the variables that explains most of the variability of the outcome with significance?</a:t>
            </a:r>
          </a:p>
          <a:p>
            <a:pPr algn="l">
              <a:buFont typeface="+mj-lt"/>
              <a:buAutoNum type="arabicPeriod"/>
            </a:pPr>
            <a:r>
              <a:rPr lang="en-US" sz="2200" b="1" i="0" dirty="0">
                <a:solidFill>
                  <a:srgbClr val="000000"/>
                </a:solidFill>
                <a:effectLst/>
                <a:latin typeface="Helvetica Neue"/>
              </a:rPr>
              <a:t>What assumptions are to be made?</a:t>
            </a:r>
          </a:p>
          <a:p>
            <a:pPr algn="l">
              <a:buFont typeface="+mj-lt"/>
              <a:buAutoNum type="arabicPeriod"/>
            </a:pPr>
            <a:r>
              <a:rPr lang="en-US" sz="2200" b="1" i="0" dirty="0">
                <a:solidFill>
                  <a:srgbClr val="000000"/>
                </a:solidFill>
                <a:effectLst/>
                <a:latin typeface="Helvetica Neue"/>
              </a:rPr>
              <a:t>model the data and prediction</a:t>
            </a:r>
          </a:p>
          <a:p>
            <a:pPr marL="0" indent="0">
              <a:buNone/>
            </a:pPr>
            <a:endParaRPr lang="en-US" sz="2200" dirty="0"/>
          </a:p>
        </p:txBody>
      </p:sp>
    </p:spTree>
    <p:extLst>
      <p:ext uri="{BB962C8B-B14F-4D97-AF65-F5344CB8AC3E}">
        <p14:creationId xmlns:p14="http://schemas.microsoft.com/office/powerpoint/2010/main" val="272005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B5F47-D2E0-49F0-B423-0D9F9908BA64}"/>
              </a:ext>
            </a:extLst>
          </p:cNvPr>
          <p:cNvSpPr>
            <a:spLocks noGrp="1"/>
          </p:cNvSpPr>
          <p:nvPr>
            <p:ph type="title"/>
          </p:nvPr>
        </p:nvSpPr>
        <p:spPr>
          <a:xfrm>
            <a:off x="677334" y="609600"/>
            <a:ext cx="8596668" cy="517451"/>
          </a:xfrm>
        </p:spPr>
        <p:txBody>
          <a:bodyPr>
            <a:normAutofit fontScale="90000"/>
          </a:bodyPr>
          <a:lstStyle/>
          <a:p>
            <a:r>
              <a:rPr lang="en-US" dirty="0"/>
              <a:t>Describing the variables in the dataset:</a:t>
            </a:r>
            <a:br>
              <a:rPr lang="en-US" dirty="0"/>
            </a:br>
            <a:endParaRPr lang="en-US" dirty="0"/>
          </a:p>
        </p:txBody>
      </p:sp>
      <p:sp>
        <p:nvSpPr>
          <p:cNvPr id="3" name="Content Placeholder 2">
            <a:extLst>
              <a:ext uri="{FF2B5EF4-FFF2-40B4-BE49-F238E27FC236}">
                <a16:creationId xmlns:a16="http://schemas.microsoft.com/office/drawing/2014/main" id="{350714A2-C9AC-488B-B27B-54EC18A04BA7}"/>
              </a:ext>
            </a:extLst>
          </p:cNvPr>
          <p:cNvSpPr>
            <a:spLocks noGrp="1"/>
          </p:cNvSpPr>
          <p:nvPr>
            <p:ph idx="1"/>
          </p:nvPr>
        </p:nvSpPr>
        <p:spPr>
          <a:xfrm>
            <a:off x="677334" y="1339702"/>
            <a:ext cx="8596668" cy="5156791"/>
          </a:xfrm>
        </p:spPr>
        <p:txBody>
          <a:bodyPr>
            <a:normAutofit fontScale="62500" lnSpcReduction="20000"/>
          </a:bodyPr>
          <a:lstStyle/>
          <a:p>
            <a:pPr marL="0" indent="0">
              <a:buNone/>
            </a:pPr>
            <a:r>
              <a:rPr lang="en-US" dirty="0"/>
              <a:t>There are three numeric variables (math score, reading score and writing score) which show a common maximum value of 100.</a:t>
            </a:r>
          </a:p>
          <a:p>
            <a:pPr marL="0" indent="0">
              <a:buNone/>
            </a:pPr>
            <a:r>
              <a:rPr lang="en-US" dirty="0"/>
              <a:t>Students’ scores show great variation across the three subjects but reading score has the narrowest range.</a:t>
            </a:r>
          </a:p>
          <a:p>
            <a:pPr marL="0" indent="0">
              <a:buNone/>
            </a:pPr>
            <a:r>
              <a:rPr lang="en-US" dirty="0"/>
              <a:t>The five non-numeric variables are gender, race/ethnicity, parental level of education, lunch and test preparation course.</a:t>
            </a:r>
          </a:p>
          <a:p>
            <a:pPr marL="0" indent="0">
              <a:buNone/>
            </a:pPr>
            <a:r>
              <a:rPr lang="en-US" dirty="0"/>
              <a:t>	Dataset information:</a:t>
            </a:r>
          </a:p>
          <a:p>
            <a:pPr marL="0" indent="0">
              <a:buNone/>
            </a:pPr>
            <a:r>
              <a:rPr lang="en-US" dirty="0"/>
              <a:t>•  Dataset Characteristics: Multivariate</a:t>
            </a:r>
          </a:p>
          <a:p>
            <a:pPr marL="0" indent="0">
              <a:buNone/>
            </a:pPr>
            <a:r>
              <a:rPr lang="en-US" dirty="0"/>
              <a:t>•  Number of Instances: 1000</a:t>
            </a:r>
          </a:p>
          <a:p>
            <a:pPr marL="0" indent="0">
              <a:buNone/>
            </a:pPr>
            <a:r>
              <a:rPr lang="en-US" dirty="0"/>
              <a:t>•  Number of Attributes: 8</a:t>
            </a:r>
          </a:p>
          <a:p>
            <a:pPr marL="0" indent="0">
              <a:buNone/>
            </a:pPr>
            <a:r>
              <a:rPr lang="en-US" dirty="0"/>
              <a:t>•  three numeric variables (math score, reading score and writing score)</a:t>
            </a:r>
          </a:p>
          <a:p>
            <a:pPr marL="0" indent="0">
              <a:buNone/>
            </a:pPr>
            <a:r>
              <a:rPr lang="en-US" dirty="0"/>
              <a:t>•  five non-numeric variables are gender, race/ethnicity, parental level of education, lunch and test preparation course</a:t>
            </a:r>
          </a:p>
          <a:p>
            <a:pPr marL="0" indent="0">
              <a:buNone/>
            </a:pPr>
            <a:r>
              <a:rPr lang="en-US" dirty="0"/>
              <a:t>•  Missing Values: No  </a:t>
            </a:r>
          </a:p>
          <a:p>
            <a:pPr marL="0" indent="0">
              <a:buNone/>
            </a:pPr>
            <a:r>
              <a:rPr lang="en-US" dirty="0"/>
              <a:t>	Attribute Information:</a:t>
            </a:r>
          </a:p>
          <a:p>
            <a:pPr marL="0" indent="0">
              <a:buNone/>
            </a:pPr>
            <a:r>
              <a:rPr lang="en-US" dirty="0"/>
              <a:t>•  Gender: make, female</a:t>
            </a:r>
          </a:p>
          <a:p>
            <a:pPr marL="0" indent="0">
              <a:buNone/>
            </a:pPr>
            <a:r>
              <a:rPr lang="en-US" dirty="0"/>
              <a:t>•  race/ethnicity: group B, group C, group A, group D, group E</a:t>
            </a:r>
          </a:p>
          <a:p>
            <a:pPr marL="0" indent="0">
              <a:buNone/>
            </a:pPr>
            <a:r>
              <a:rPr lang="en-US" dirty="0"/>
              <a:t>•  parental level of education: bachelor's degree, some college, master's degree, associate degree, high school, some high school</a:t>
            </a:r>
          </a:p>
          <a:p>
            <a:pPr marL="0" indent="0">
              <a:buNone/>
            </a:pPr>
            <a:r>
              <a:rPr lang="en-US" dirty="0"/>
              <a:t>•  lunch: standard, free/reduced.</a:t>
            </a:r>
          </a:p>
          <a:p>
            <a:pPr marL="0" indent="0">
              <a:buNone/>
            </a:pPr>
            <a:r>
              <a:rPr lang="en-US" dirty="0"/>
              <a:t>•  test preparation course: none, completed.</a:t>
            </a:r>
          </a:p>
          <a:p>
            <a:pPr marL="0" indent="0">
              <a:buNone/>
            </a:pPr>
            <a:r>
              <a:rPr lang="en-US" dirty="0"/>
              <a:t>•  math score: from 0 to 100</a:t>
            </a:r>
          </a:p>
          <a:p>
            <a:pPr marL="0" indent="0">
              <a:buNone/>
            </a:pPr>
            <a:r>
              <a:rPr lang="en-US" dirty="0"/>
              <a:t>•  reading score: from 0 to 100</a:t>
            </a:r>
          </a:p>
          <a:p>
            <a:pPr marL="0" indent="0">
              <a:buNone/>
            </a:pPr>
            <a:r>
              <a:rPr lang="en-US" dirty="0"/>
              <a:t>•  writing score: from 0 to 100</a:t>
            </a:r>
          </a:p>
        </p:txBody>
      </p:sp>
    </p:spTree>
    <p:extLst>
      <p:ext uri="{BB962C8B-B14F-4D97-AF65-F5344CB8AC3E}">
        <p14:creationId xmlns:p14="http://schemas.microsoft.com/office/powerpoint/2010/main" val="1646717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DB27F8-E47C-410F-9135-BA0588F3056B}"/>
              </a:ext>
            </a:extLst>
          </p:cNvPr>
          <p:cNvSpPr>
            <a:spLocks noGrp="1"/>
          </p:cNvSpPr>
          <p:nvPr>
            <p:ph idx="1"/>
          </p:nvPr>
        </p:nvSpPr>
        <p:spPr>
          <a:xfrm>
            <a:off x="677334" y="571501"/>
            <a:ext cx="9000066" cy="5469862"/>
          </a:xfrm>
        </p:spPr>
        <p:txBody>
          <a:bodyPr/>
          <a:lstStyle/>
          <a:p>
            <a:pPr marL="0" indent="0">
              <a:buNone/>
            </a:pPr>
            <a:r>
              <a:rPr lang="en-US" dirty="0"/>
              <a:t>created some composites scores:</a:t>
            </a:r>
          </a:p>
          <a:p>
            <a:r>
              <a:rPr lang="en-US" dirty="0"/>
              <a:t>a column for variable avg Language score = (reading score + writing score) / 2</a:t>
            </a:r>
          </a:p>
          <a:p>
            <a:r>
              <a:rPr lang="en-US" dirty="0"/>
              <a:t>a column for variable avg score = (math score + reading score + writing score) / 3</a:t>
            </a:r>
          </a:p>
          <a:p>
            <a:r>
              <a:rPr lang="en-US" dirty="0" err="1"/>
              <a:t>df.head</a:t>
            </a:r>
            <a:r>
              <a:rPr lang="en-US" dirty="0"/>
              <a:t>()</a:t>
            </a:r>
          </a:p>
          <a:p>
            <a:pPr marL="0" indent="0">
              <a:buNone/>
            </a:pPr>
            <a:endParaRPr lang="en-US" dirty="0"/>
          </a:p>
        </p:txBody>
      </p:sp>
      <p:graphicFrame>
        <p:nvGraphicFramePr>
          <p:cNvPr id="4" name="Table 3">
            <a:extLst>
              <a:ext uri="{FF2B5EF4-FFF2-40B4-BE49-F238E27FC236}">
                <a16:creationId xmlns:a16="http://schemas.microsoft.com/office/drawing/2014/main" id="{DFFB10AD-3695-463B-9588-882D3D7D85F2}"/>
              </a:ext>
            </a:extLst>
          </p:cNvPr>
          <p:cNvGraphicFramePr>
            <a:graphicFrameLocks noGrp="1"/>
          </p:cNvGraphicFramePr>
          <p:nvPr>
            <p:extLst>
              <p:ext uri="{D42A27DB-BD31-4B8C-83A1-F6EECF244321}">
                <p14:modId xmlns:p14="http://schemas.microsoft.com/office/powerpoint/2010/main" val="918287198"/>
              </p:ext>
            </p:extLst>
          </p:nvPr>
        </p:nvGraphicFramePr>
        <p:xfrm>
          <a:off x="677333" y="2123221"/>
          <a:ext cx="8689535" cy="3793644"/>
        </p:xfrm>
        <a:graphic>
          <a:graphicData uri="http://schemas.openxmlformats.org/drawingml/2006/table">
            <a:tbl>
              <a:tblPr/>
              <a:tblGrid>
                <a:gridCol w="950048">
                  <a:extLst>
                    <a:ext uri="{9D8B030D-6E8A-4147-A177-3AD203B41FA5}">
                      <a16:colId xmlns:a16="http://schemas.microsoft.com/office/drawing/2014/main" val="2566758480"/>
                    </a:ext>
                  </a:extLst>
                </a:gridCol>
                <a:gridCol w="859943">
                  <a:extLst>
                    <a:ext uri="{9D8B030D-6E8A-4147-A177-3AD203B41FA5}">
                      <a16:colId xmlns:a16="http://schemas.microsoft.com/office/drawing/2014/main" val="3084174759"/>
                    </a:ext>
                  </a:extLst>
                </a:gridCol>
                <a:gridCol w="859943">
                  <a:extLst>
                    <a:ext uri="{9D8B030D-6E8A-4147-A177-3AD203B41FA5}">
                      <a16:colId xmlns:a16="http://schemas.microsoft.com/office/drawing/2014/main" val="3048862239"/>
                    </a:ext>
                  </a:extLst>
                </a:gridCol>
                <a:gridCol w="859943">
                  <a:extLst>
                    <a:ext uri="{9D8B030D-6E8A-4147-A177-3AD203B41FA5}">
                      <a16:colId xmlns:a16="http://schemas.microsoft.com/office/drawing/2014/main" val="4205240523"/>
                    </a:ext>
                  </a:extLst>
                </a:gridCol>
                <a:gridCol w="859943">
                  <a:extLst>
                    <a:ext uri="{9D8B030D-6E8A-4147-A177-3AD203B41FA5}">
                      <a16:colId xmlns:a16="http://schemas.microsoft.com/office/drawing/2014/main" val="1057296534"/>
                    </a:ext>
                  </a:extLst>
                </a:gridCol>
                <a:gridCol w="859943">
                  <a:extLst>
                    <a:ext uri="{9D8B030D-6E8A-4147-A177-3AD203B41FA5}">
                      <a16:colId xmlns:a16="http://schemas.microsoft.com/office/drawing/2014/main" val="2963304448"/>
                    </a:ext>
                  </a:extLst>
                </a:gridCol>
                <a:gridCol w="859943">
                  <a:extLst>
                    <a:ext uri="{9D8B030D-6E8A-4147-A177-3AD203B41FA5}">
                      <a16:colId xmlns:a16="http://schemas.microsoft.com/office/drawing/2014/main" val="2929006687"/>
                    </a:ext>
                  </a:extLst>
                </a:gridCol>
                <a:gridCol w="859943">
                  <a:extLst>
                    <a:ext uri="{9D8B030D-6E8A-4147-A177-3AD203B41FA5}">
                      <a16:colId xmlns:a16="http://schemas.microsoft.com/office/drawing/2014/main" val="2130147753"/>
                    </a:ext>
                  </a:extLst>
                </a:gridCol>
                <a:gridCol w="807947">
                  <a:extLst>
                    <a:ext uri="{9D8B030D-6E8A-4147-A177-3AD203B41FA5}">
                      <a16:colId xmlns:a16="http://schemas.microsoft.com/office/drawing/2014/main" val="3397048977"/>
                    </a:ext>
                  </a:extLst>
                </a:gridCol>
                <a:gridCol w="911939">
                  <a:extLst>
                    <a:ext uri="{9D8B030D-6E8A-4147-A177-3AD203B41FA5}">
                      <a16:colId xmlns:a16="http://schemas.microsoft.com/office/drawing/2014/main" val="162419598"/>
                    </a:ext>
                  </a:extLst>
                </a:gridCol>
              </a:tblGrid>
              <a:tr h="945478">
                <a:tc>
                  <a:txBody>
                    <a:bodyPr/>
                    <a:lstStyle/>
                    <a:p>
                      <a:pPr algn="r" fontAlgn="ctr"/>
                      <a:r>
                        <a:rPr lang="en-US" sz="1000" b="1" dirty="0">
                          <a:effectLst/>
                        </a:rPr>
                        <a:t>gender</a:t>
                      </a:r>
                    </a:p>
                  </a:txBody>
                  <a:tcPr marL="49762" marR="49762" marT="24881" marB="24881" anchor="ctr">
                    <a:lnL>
                      <a:noFill/>
                    </a:lnL>
                    <a:lnR>
                      <a:noFill/>
                    </a:lnR>
                    <a:lnT>
                      <a:noFill/>
                    </a:lnT>
                    <a:lnB>
                      <a:noFill/>
                    </a:lnB>
                  </a:tcPr>
                </a:tc>
                <a:tc>
                  <a:txBody>
                    <a:bodyPr/>
                    <a:lstStyle/>
                    <a:p>
                      <a:pPr algn="r" fontAlgn="ctr"/>
                      <a:r>
                        <a:rPr lang="en-US" sz="1000" b="1" dirty="0">
                          <a:effectLst/>
                        </a:rPr>
                        <a:t>race/ethnicity</a:t>
                      </a:r>
                    </a:p>
                  </a:txBody>
                  <a:tcPr marL="49762" marR="49762" marT="24881" marB="24881" anchor="ctr">
                    <a:lnL>
                      <a:noFill/>
                    </a:lnL>
                    <a:lnR>
                      <a:noFill/>
                    </a:lnR>
                    <a:lnT>
                      <a:noFill/>
                    </a:lnT>
                    <a:lnB>
                      <a:noFill/>
                    </a:lnB>
                  </a:tcPr>
                </a:tc>
                <a:tc>
                  <a:txBody>
                    <a:bodyPr/>
                    <a:lstStyle/>
                    <a:p>
                      <a:pPr algn="r" fontAlgn="ctr"/>
                      <a:r>
                        <a:rPr lang="en-US" sz="1000" b="1" dirty="0">
                          <a:effectLst/>
                        </a:rPr>
                        <a:t>parental level of education</a:t>
                      </a:r>
                    </a:p>
                  </a:txBody>
                  <a:tcPr marL="49762" marR="49762" marT="24881" marB="24881" anchor="ctr">
                    <a:lnL>
                      <a:noFill/>
                    </a:lnL>
                    <a:lnR>
                      <a:noFill/>
                    </a:lnR>
                    <a:lnT>
                      <a:noFill/>
                    </a:lnT>
                    <a:lnB>
                      <a:noFill/>
                    </a:lnB>
                  </a:tcPr>
                </a:tc>
                <a:tc>
                  <a:txBody>
                    <a:bodyPr/>
                    <a:lstStyle/>
                    <a:p>
                      <a:pPr algn="r" fontAlgn="ctr"/>
                      <a:r>
                        <a:rPr lang="en-US" sz="1000" b="1" dirty="0">
                          <a:effectLst/>
                        </a:rPr>
                        <a:t>lunch</a:t>
                      </a:r>
                    </a:p>
                  </a:txBody>
                  <a:tcPr marL="49762" marR="49762" marT="24881" marB="24881" anchor="ctr">
                    <a:lnL>
                      <a:noFill/>
                    </a:lnL>
                    <a:lnR>
                      <a:noFill/>
                    </a:lnR>
                    <a:lnT>
                      <a:noFill/>
                    </a:lnT>
                    <a:lnB>
                      <a:noFill/>
                    </a:lnB>
                  </a:tcPr>
                </a:tc>
                <a:tc>
                  <a:txBody>
                    <a:bodyPr/>
                    <a:lstStyle/>
                    <a:p>
                      <a:pPr algn="r" fontAlgn="ctr"/>
                      <a:r>
                        <a:rPr lang="en-US" sz="1000" b="1" dirty="0">
                          <a:effectLst/>
                        </a:rPr>
                        <a:t>test preparation course</a:t>
                      </a:r>
                    </a:p>
                  </a:txBody>
                  <a:tcPr marL="49762" marR="49762" marT="24881" marB="24881" anchor="ctr">
                    <a:lnL>
                      <a:noFill/>
                    </a:lnL>
                    <a:lnR>
                      <a:noFill/>
                    </a:lnR>
                    <a:lnT>
                      <a:noFill/>
                    </a:lnT>
                    <a:lnB>
                      <a:noFill/>
                    </a:lnB>
                  </a:tcPr>
                </a:tc>
                <a:tc>
                  <a:txBody>
                    <a:bodyPr/>
                    <a:lstStyle/>
                    <a:p>
                      <a:pPr algn="r" fontAlgn="ctr"/>
                      <a:r>
                        <a:rPr lang="en-US" sz="1000" b="1" dirty="0">
                          <a:effectLst/>
                        </a:rPr>
                        <a:t>math score</a:t>
                      </a:r>
                    </a:p>
                  </a:txBody>
                  <a:tcPr marL="49762" marR="49762" marT="24881" marB="24881" anchor="ctr">
                    <a:lnL>
                      <a:noFill/>
                    </a:lnL>
                    <a:lnR>
                      <a:noFill/>
                    </a:lnR>
                    <a:lnT>
                      <a:noFill/>
                    </a:lnT>
                    <a:lnB>
                      <a:noFill/>
                    </a:lnB>
                  </a:tcPr>
                </a:tc>
                <a:tc>
                  <a:txBody>
                    <a:bodyPr/>
                    <a:lstStyle/>
                    <a:p>
                      <a:pPr algn="r" fontAlgn="ctr"/>
                      <a:r>
                        <a:rPr lang="en-US" sz="1000" b="1" dirty="0">
                          <a:effectLst/>
                        </a:rPr>
                        <a:t>reading score</a:t>
                      </a:r>
                    </a:p>
                  </a:txBody>
                  <a:tcPr marL="49762" marR="49762" marT="24881" marB="24881" anchor="ctr">
                    <a:lnL>
                      <a:noFill/>
                    </a:lnL>
                    <a:lnR>
                      <a:noFill/>
                    </a:lnR>
                    <a:lnT>
                      <a:noFill/>
                    </a:lnT>
                    <a:lnB>
                      <a:noFill/>
                    </a:lnB>
                  </a:tcPr>
                </a:tc>
                <a:tc>
                  <a:txBody>
                    <a:bodyPr/>
                    <a:lstStyle/>
                    <a:p>
                      <a:pPr algn="r" fontAlgn="ctr"/>
                      <a:r>
                        <a:rPr lang="en-US" sz="1000" b="1" dirty="0">
                          <a:effectLst/>
                        </a:rPr>
                        <a:t>writing score</a:t>
                      </a:r>
                    </a:p>
                  </a:txBody>
                  <a:tcPr marL="49762" marR="49762" marT="24881" marB="24881" anchor="ctr">
                    <a:lnL>
                      <a:noFill/>
                    </a:lnL>
                    <a:lnR>
                      <a:noFill/>
                    </a:lnR>
                    <a:lnT>
                      <a:noFill/>
                    </a:lnT>
                    <a:lnB>
                      <a:noFill/>
                    </a:lnB>
                  </a:tcPr>
                </a:tc>
                <a:tc>
                  <a:txBody>
                    <a:bodyPr/>
                    <a:lstStyle/>
                    <a:p>
                      <a:pPr algn="r" fontAlgn="ctr"/>
                      <a:r>
                        <a:rPr lang="en-US" sz="1000" b="1" dirty="0">
                          <a:effectLst/>
                        </a:rPr>
                        <a:t>avg Language score</a:t>
                      </a:r>
                    </a:p>
                  </a:txBody>
                  <a:tcPr marL="49762" marR="49762" marT="24881" marB="24881" anchor="ctr">
                    <a:lnL>
                      <a:noFill/>
                    </a:lnL>
                    <a:lnR>
                      <a:noFill/>
                    </a:lnR>
                    <a:lnT>
                      <a:noFill/>
                    </a:lnT>
                    <a:lnB>
                      <a:noFill/>
                    </a:lnB>
                  </a:tcPr>
                </a:tc>
                <a:tc>
                  <a:txBody>
                    <a:bodyPr/>
                    <a:lstStyle/>
                    <a:p>
                      <a:pPr algn="r" fontAlgn="ctr"/>
                      <a:r>
                        <a:rPr lang="en-US" sz="1000" b="1" dirty="0">
                          <a:effectLst/>
                        </a:rPr>
                        <a:t>avg score</a:t>
                      </a:r>
                    </a:p>
                  </a:txBody>
                  <a:tcPr marL="49762" marR="49762" marT="24881" marB="24881" anchor="ctr">
                    <a:lnL>
                      <a:noFill/>
                    </a:lnL>
                  </a:tcPr>
                </a:tc>
                <a:extLst>
                  <a:ext uri="{0D108BD9-81ED-4DB2-BD59-A6C34878D82A}">
                    <a16:rowId xmlns:a16="http://schemas.microsoft.com/office/drawing/2014/main" val="2293990836"/>
                  </a:ext>
                </a:extLst>
              </a:tr>
              <a:tr h="646906">
                <a:tc>
                  <a:txBody>
                    <a:bodyPr/>
                    <a:lstStyle/>
                    <a:p>
                      <a:pPr algn="r" fontAlgn="ctr"/>
                      <a:r>
                        <a:rPr lang="en-US" sz="1000" dirty="0">
                          <a:effectLst/>
                        </a:rPr>
                        <a:t>female</a:t>
                      </a:r>
                    </a:p>
                  </a:txBody>
                  <a:tcPr marL="49762" marR="49762" marT="24881" marB="24881" anchor="ctr">
                    <a:lnL>
                      <a:noFill/>
                    </a:lnL>
                    <a:lnR>
                      <a:noFill/>
                    </a:lnR>
                    <a:lnT>
                      <a:noFill/>
                    </a:lnT>
                    <a:lnB>
                      <a:noFill/>
                    </a:lnB>
                    <a:solidFill>
                      <a:srgbClr val="F5F5F5"/>
                    </a:solidFill>
                  </a:tcPr>
                </a:tc>
                <a:tc>
                  <a:txBody>
                    <a:bodyPr/>
                    <a:lstStyle/>
                    <a:p>
                      <a:pPr algn="r" fontAlgn="ctr"/>
                      <a:r>
                        <a:rPr lang="en-US" sz="1000">
                          <a:effectLst/>
                        </a:rPr>
                        <a:t>group B</a:t>
                      </a:r>
                    </a:p>
                  </a:txBody>
                  <a:tcPr marL="49762" marR="49762" marT="24881" marB="24881" anchor="ctr">
                    <a:lnL>
                      <a:noFill/>
                    </a:lnL>
                    <a:lnR>
                      <a:noFill/>
                    </a:lnR>
                    <a:lnT>
                      <a:noFill/>
                    </a:lnT>
                    <a:lnB>
                      <a:noFill/>
                    </a:lnB>
                    <a:solidFill>
                      <a:srgbClr val="F5F5F5"/>
                    </a:solidFill>
                  </a:tcPr>
                </a:tc>
                <a:tc>
                  <a:txBody>
                    <a:bodyPr/>
                    <a:lstStyle/>
                    <a:p>
                      <a:pPr algn="r" fontAlgn="ctr"/>
                      <a:r>
                        <a:rPr lang="en-US" sz="1000">
                          <a:effectLst/>
                        </a:rPr>
                        <a:t>bachelor's degree</a:t>
                      </a:r>
                    </a:p>
                  </a:txBody>
                  <a:tcPr marL="49762" marR="49762" marT="24881" marB="24881" anchor="ctr">
                    <a:lnL>
                      <a:noFill/>
                    </a:lnL>
                    <a:lnR>
                      <a:noFill/>
                    </a:lnR>
                    <a:lnT>
                      <a:noFill/>
                    </a:lnT>
                    <a:lnB>
                      <a:noFill/>
                    </a:lnB>
                    <a:solidFill>
                      <a:srgbClr val="F5F5F5"/>
                    </a:solidFill>
                  </a:tcPr>
                </a:tc>
                <a:tc>
                  <a:txBody>
                    <a:bodyPr/>
                    <a:lstStyle/>
                    <a:p>
                      <a:pPr algn="r" fontAlgn="ctr"/>
                      <a:r>
                        <a:rPr lang="en-US" sz="1000">
                          <a:effectLst/>
                        </a:rPr>
                        <a:t>standard</a:t>
                      </a:r>
                    </a:p>
                  </a:txBody>
                  <a:tcPr marL="49762" marR="49762" marT="24881" marB="24881" anchor="ctr">
                    <a:lnL>
                      <a:noFill/>
                    </a:lnL>
                    <a:lnR>
                      <a:noFill/>
                    </a:lnR>
                    <a:lnT>
                      <a:noFill/>
                    </a:lnT>
                    <a:lnB>
                      <a:noFill/>
                    </a:lnB>
                    <a:solidFill>
                      <a:srgbClr val="F5F5F5"/>
                    </a:solidFill>
                  </a:tcPr>
                </a:tc>
                <a:tc>
                  <a:txBody>
                    <a:bodyPr/>
                    <a:lstStyle/>
                    <a:p>
                      <a:pPr algn="r" fontAlgn="ctr"/>
                      <a:r>
                        <a:rPr lang="en-US" sz="1000">
                          <a:effectLst/>
                        </a:rPr>
                        <a:t>none</a:t>
                      </a:r>
                    </a:p>
                  </a:txBody>
                  <a:tcPr marL="49762" marR="49762" marT="24881" marB="24881" anchor="ctr">
                    <a:lnL>
                      <a:noFill/>
                    </a:lnL>
                    <a:lnR>
                      <a:noFill/>
                    </a:lnR>
                    <a:lnT>
                      <a:noFill/>
                    </a:lnT>
                    <a:lnB>
                      <a:noFill/>
                    </a:lnB>
                    <a:solidFill>
                      <a:srgbClr val="F5F5F5"/>
                    </a:solidFill>
                  </a:tcPr>
                </a:tc>
                <a:tc>
                  <a:txBody>
                    <a:bodyPr/>
                    <a:lstStyle/>
                    <a:p>
                      <a:pPr algn="r" fontAlgn="ctr"/>
                      <a:r>
                        <a:rPr lang="en-US" sz="1000">
                          <a:effectLst/>
                        </a:rPr>
                        <a:t>72</a:t>
                      </a:r>
                    </a:p>
                  </a:txBody>
                  <a:tcPr marL="49762" marR="49762" marT="24881" marB="24881" anchor="ctr">
                    <a:lnL>
                      <a:noFill/>
                    </a:lnL>
                    <a:lnR>
                      <a:noFill/>
                    </a:lnR>
                    <a:lnT>
                      <a:noFill/>
                    </a:lnT>
                    <a:lnB>
                      <a:noFill/>
                    </a:lnB>
                    <a:solidFill>
                      <a:srgbClr val="F5F5F5"/>
                    </a:solidFill>
                  </a:tcPr>
                </a:tc>
                <a:tc>
                  <a:txBody>
                    <a:bodyPr/>
                    <a:lstStyle/>
                    <a:p>
                      <a:pPr algn="r" fontAlgn="ctr"/>
                      <a:r>
                        <a:rPr lang="en-US" sz="1000">
                          <a:effectLst/>
                        </a:rPr>
                        <a:t>72</a:t>
                      </a:r>
                    </a:p>
                  </a:txBody>
                  <a:tcPr marL="49762" marR="49762" marT="24881" marB="24881" anchor="ctr">
                    <a:lnL>
                      <a:noFill/>
                    </a:lnL>
                    <a:lnR>
                      <a:noFill/>
                    </a:lnR>
                    <a:lnT>
                      <a:noFill/>
                    </a:lnT>
                    <a:lnB>
                      <a:noFill/>
                    </a:lnB>
                    <a:solidFill>
                      <a:srgbClr val="F5F5F5"/>
                    </a:solidFill>
                  </a:tcPr>
                </a:tc>
                <a:tc>
                  <a:txBody>
                    <a:bodyPr/>
                    <a:lstStyle/>
                    <a:p>
                      <a:pPr algn="r" fontAlgn="ctr"/>
                      <a:r>
                        <a:rPr lang="en-US" sz="1000">
                          <a:effectLst/>
                        </a:rPr>
                        <a:t>74</a:t>
                      </a:r>
                    </a:p>
                  </a:txBody>
                  <a:tcPr marL="49762" marR="49762" marT="24881" marB="24881" anchor="ctr">
                    <a:lnL>
                      <a:noFill/>
                    </a:lnL>
                    <a:lnR>
                      <a:noFill/>
                    </a:lnR>
                    <a:lnT>
                      <a:noFill/>
                    </a:lnT>
                    <a:lnB>
                      <a:noFill/>
                    </a:lnB>
                    <a:solidFill>
                      <a:srgbClr val="F5F5F5"/>
                    </a:solidFill>
                  </a:tcPr>
                </a:tc>
                <a:tc>
                  <a:txBody>
                    <a:bodyPr/>
                    <a:lstStyle/>
                    <a:p>
                      <a:pPr algn="r" fontAlgn="ctr"/>
                      <a:r>
                        <a:rPr lang="en-US" sz="1000">
                          <a:effectLst/>
                        </a:rPr>
                        <a:t>73.0</a:t>
                      </a:r>
                    </a:p>
                  </a:txBody>
                  <a:tcPr marL="49762" marR="49762" marT="24881" marB="24881" anchor="ctr">
                    <a:lnL>
                      <a:noFill/>
                    </a:lnL>
                    <a:lnR>
                      <a:noFill/>
                    </a:lnR>
                    <a:lnT>
                      <a:noFill/>
                    </a:lnT>
                    <a:lnB>
                      <a:noFill/>
                    </a:lnB>
                    <a:solidFill>
                      <a:srgbClr val="F5F5F5"/>
                    </a:solidFill>
                  </a:tcPr>
                </a:tc>
                <a:tc>
                  <a:txBody>
                    <a:bodyPr/>
                    <a:lstStyle/>
                    <a:p>
                      <a:pPr algn="r" fontAlgn="ctr"/>
                      <a:r>
                        <a:rPr lang="en-US" sz="1000">
                          <a:effectLst/>
                        </a:rPr>
                        <a:t>72.67</a:t>
                      </a:r>
                    </a:p>
                  </a:txBody>
                  <a:tcPr marL="49762" marR="49762" marT="24881" marB="24881" anchor="ctr">
                    <a:lnL>
                      <a:noFill/>
                    </a:lnL>
                    <a:lnR>
                      <a:noFill/>
                    </a:lnR>
                    <a:lnB>
                      <a:noFill/>
                    </a:lnB>
                    <a:solidFill>
                      <a:srgbClr val="F5F5F5"/>
                    </a:solidFill>
                  </a:tcPr>
                </a:tc>
                <a:extLst>
                  <a:ext uri="{0D108BD9-81ED-4DB2-BD59-A6C34878D82A}">
                    <a16:rowId xmlns:a16="http://schemas.microsoft.com/office/drawing/2014/main" val="867496758"/>
                  </a:ext>
                </a:extLst>
              </a:tr>
              <a:tr h="409828">
                <a:tc>
                  <a:txBody>
                    <a:bodyPr/>
                    <a:lstStyle/>
                    <a:p>
                      <a:pPr algn="r" fontAlgn="ctr"/>
                      <a:r>
                        <a:rPr lang="en-US" sz="1000" dirty="0">
                          <a:effectLst/>
                        </a:rPr>
                        <a:t>female</a:t>
                      </a:r>
                    </a:p>
                  </a:txBody>
                  <a:tcPr marL="49762" marR="49762" marT="24881" marB="24881" anchor="ctr">
                    <a:lnL>
                      <a:noFill/>
                    </a:lnL>
                    <a:lnR>
                      <a:noFill/>
                    </a:lnR>
                    <a:lnT>
                      <a:noFill/>
                    </a:lnT>
                    <a:lnB>
                      <a:noFill/>
                    </a:lnB>
                  </a:tcPr>
                </a:tc>
                <a:tc>
                  <a:txBody>
                    <a:bodyPr/>
                    <a:lstStyle/>
                    <a:p>
                      <a:pPr algn="r" fontAlgn="ctr"/>
                      <a:r>
                        <a:rPr lang="en-US" sz="1000">
                          <a:effectLst/>
                        </a:rPr>
                        <a:t>group C</a:t>
                      </a:r>
                    </a:p>
                  </a:txBody>
                  <a:tcPr marL="49762" marR="49762" marT="24881" marB="24881" anchor="ctr">
                    <a:lnL>
                      <a:noFill/>
                    </a:lnL>
                    <a:lnR>
                      <a:noFill/>
                    </a:lnR>
                    <a:lnT>
                      <a:noFill/>
                    </a:lnT>
                    <a:lnB>
                      <a:noFill/>
                    </a:lnB>
                  </a:tcPr>
                </a:tc>
                <a:tc>
                  <a:txBody>
                    <a:bodyPr/>
                    <a:lstStyle/>
                    <a:p>
                      <a:pPr algn="r" fontAlgn="ctr"/>
                      <a:r>
                        <a:rPr lang="en-US" sz="1000">
                          <a:effectLst/>
                        </a:rPr>
                        <a:t>some college</a:t>
                      </a:r>
                    </a:p>
                  </a:txBody>
                  <a:tcPr marL="49762" marR="49762" marT="24881" marB="24881" anchor="ctr">
                    <a:lnL>
                      <a:noFill/>
                    </a:lnL>
                    <a:lnR>
                      <a:noFill/>
                    </a:lnR>
                    <a:lnT>
                      <a:noFill/>
                    </a:lnT>
                    <a:lnB>
                      <a:noFill/>
                    </a:lnB>
                  </a:tcPr>
                </a:tc>
                <a:tc>
                  <a:txBody>
                    <a:bodyPr/>
                    <a:lstStyle/>
                    <a:p>
                      <a:pPr algn="r" fontAlgn="ctr"/>
                      <a:r>
                        <a:rPr lang="en-US" sz="1000">
                          <a:effectLst/>
                        </a:rPr>
                        <a:t>standard</a:t>
                      </a:r>
                    </a:p>
                  </a:txBody>
                  <a:tcPr marL="49762" marR="49762" marT="24881" marB="24881" anchor="ctr">
                    <a:lnL>
                      <a:noFill/>
                    </a:lnL>
                    <a:lnR>
                      <a:noFill/>
                    </a:lnR>
                    <a:lnT>
                      <a:noFill/>
                    </a:lnT>
                    <a:lnB>
                      <a:noFill/>
                    </a:lnB>
                  </a:tcPr>
                </a:tc>
                <a:tc>
                  <a:txBody>
                    <a:bodyPr/>
                    <a:lstStyle/>
                    <a:p>
                      <a:pPr algn="r" fontAlgn="ctr"/>
                      <a:r>
                        <a:rPr lang="en-US" sz="1000">
                          <a:effectLst/>
                        </a:rPr>
                        <a:t>completed</a:t>
                      </a:r>
                    </a:p>
                  </a:txBody>
                  <a:tcPr marL="49762" marR="49762" marT="24881" marB="24881" anchor="ctr">
                    <a:lnL>
                      <a:noFill/>
                    </a:lnL>
                    <a:lnR>
                      <a:noFill/>
                    </a:lnR>
                    <a:lnT>
                      <a:noFill/>
                    </a:lnT>
                    <a:lnB>
                      <a:noFill/>
                    </a:lnB>
                  </a:tcPr>
                </a:tc>
                <a:tc>
                  <a:txBody>
                    <a:bodyPr/>
                    <a:lstStyle/>
                    <a:p>
                      <a:pPr algn="r" fontAlgn="ctr"/>
                      <a:r>
                        <a:rPr lang="en-US" sz="1000">
                          <a:effectLst/>
                        </a:rPr>
                        <a:t>69</a:t>
                      </a:r>
                    </a:p>
                  </a:txBody>
                  <a:tcPr marL="49762" marR="49762" marT="24881" marB="24881" anchor="ctr">
                    <a:lnL>
                      <a:noFill/>
                    </a:lnL>
                    <a:lnR>
                      <a:noFill/>
                    </a:lnR>
                    <a:lnT>
                      <a:noFill/>
                    </a:lnT>
                    <a:lnB>
                      <a:noFill/>
                    </a:lnB>
                  </a:tcPr>
                </a:tc>
                <a:tc>
                  <a:txBody>
                    <a:bodyPr/>
                    <a:lstStyle/>
                    <a:p>
                      <a:pPr algn="r" fontAlgn="ctr"/>
                      <a:r>
                        <a:rPr lang="en-US" sz="1000">
                          <a:effectLst/>
                        </a:rPr>
                        <a:t>90</a:t>
                      </a:r>
                    </a:p>
                  </a:txBody>
                  <a:tcPr marL="49762" marR="49762" marT="24881" marB="24881" anchor="ctr">
                    <a:lnL>
                      <a:noFill/>
                    </a:lnL>
                    <a:lnR>
                      <a:noFill/>
                    </a:lnR>
                    <a:lnT>
                      <a:noFill/>
                    </a:lnT>
                    <a:lnB>
                      <a:noFill/>
                    </a:lnB>
                  </a:tcPr>
                </a:tc>
                <a:tc>
                  <a:txBody>
                    <a:bodyPr/>
                    <a:lstStyle/>
                    <a:p>
                      <a:pPr algn="r" fontAlgn="ctr"/>
                      <a:r>
                        <a:rPr lang="en-US" sz="1000">
                          <a:effectLst/>
                        </a:rPr>
                        <a:t>88</a:t>
                      </a:r>
                    </a:p>
                  </a:txBody>
                  <a:tcPr marL="49762" marR="49762" marT="24881" marB="24881" anchor="ctr">
                    <a:lnL>
                      <a:noFill/>
                    </a:lnL>
                    <a:lnR>
                      <a:noFill/>
                    </a:lnR>
                    <a:lnT>
                      <a:noFill/>
                    </a:lnT>
                    <a:lnB>
                      <a:noFill/>
                    </a:lnB>
                  </a:tcPr>
                </a:tc>
                <a:tc>
                  <a:txBody>
                    <a:bodyPr/>
                    <a:lstStyle/>
                    <a:p>
                      <a:pPr algn="r" fontAlgn="ctr"/>
                      <a:r>
                        <a:rPr lang="en-US" sz="1000">
                          <a:effectLst/>
                        </a:rPr>
                        <a:t>89.0</a:t>
                      </a:r>
                    </a:p>
                  </a:txBody>
                  <a:tcPr marL="49762" marR="49762" marT="24881" marB="24881" anchor="ctr">
                    <a:lnL>
                      <a:noFill/>
                    </a:lnL>
                    <a:lnR>
                      <a:noFill/>
                    </a:lnR>
                    <a:lnT>
                      <a:noFill/>
                    </a:lnT>
                    <a:lnB>
                      <a:noFill/>
                    </a:lnB>
                  </a:tcPr>
                </a:tc>
                <a:tc>
                  <a:txBody>
                    <a:bodyPr/>
                    <a:lstStyle/>
                    <a:p>
                      <a:pPr algn="r" fontAlgn="ctr"/>
                      <a:r>
                        <a:rPr lang="en-US" sz="1000">
                          <a:effectLst/>
                        </a:rPr>
                        <a:t>82.33</a:t>
                      </a:r>
                    </a:p>
                  </a:txBody>
                  <a:tcPr marL="49762" marR="49762" marT="24881" marB="24881" anchor="ctr">
                    <a:lnL>
                      <a:noFill/>
                    </a:lnL>
                    <a:lnR>
                      <a:noFill/>
                    </a:lnR>
                    <a:lnT>
                      <a:noFill/>
                    </a:lnT>
                    <a:lnB>
                      <a:noFill/>
                    </a:lnB>
                  </a:tcPr>
                </a:tc>
                <a:extLst>
                  <a:ext uri="{0D108BD9-81ED-4DB2-BD59-A6C34878D82A}">
                    <a16:rowId xmlns:a16="http://schemas.microsoft.com/office/drawing/2014/main" val="1867390417"/>
                  </a:ext>
                </a:extLst>
              </a:tr>
              <a:tr h="646906">
                <a:tc>
                  <a:txBody>
                    <a:bodyPr/>
                    <a:lstStyle/>
                    <a:p>
                      <a:pPr algn="r" fontAlgn="ctr"/>
                      <a:r>
                        <a:rPr lang="en-US" sz="1000" dirty="0">
                          <a:effectLst/>
                        </a:rPr>
                        <a:t>female</a:t>
                      </a:r>
                    </a:p>
                  </a:txBody>
                  <a:tcPr marL="49762" marR="49762" marT="24881" marB="24881" anchor="ctr">
                    <a:lnL>
                      <a:noFill/>
                    </a:lnL>
                    <a:lnR>
                      <a:noFill/>
                    </a:lnR>
                    <a:lnT>
                      <a:noFill/>
                    </a:lnT>
                    <a:lnB>
                      <a:noFill/>
                    </a:lnB>
                    <a:solidFill>
                      <a:srgbClr val="F5F5F5"/>
                    </a:solidFill>
                  </a:tcPr>
                </a:tc>
                <a:tc>
                  <a:txBody>
                    <a:bodyPr/>
                    <a:lstStyle/>
                    <a:p>
                      <a:pPr algn="r" fontAlgn="ctr"/>
                      <a:r>
                        <a:rPr lang="en-US" sz="1000">
                          <a:effectLst/>
                        </a:rPr>
                        <a:t>group B</a:t>
                      </a:r>
                    </a:p>
                  </a:txBody>
                  <a:tcPr marL="49762" marR="49762" marT="24881" marB="24881" anchor="ctr">
                    <a:lnL>
                      <a:noFill/>
                    </a:lnL>
                    <a:lnR>
                      <a:noFill/>
                    </a:lnR>
                    <a:lnT>
                      <a:noFill/>
                    </a:lnT>
                    <a:lnB>
                      <a:noFill/>
                    </a:lnB>
                    <a:solidFill>
                      <a:srgbClr val="F5F5F5"/>
                    </a:solidFill>
                  </a:tcPr>
                </a:tc>
                <a:tc>
                  <a:txBody>
                    <a:bodyPr/>
                    <a:lstStyle/>
                    <a:p>
                      <a:pPr algn="r" fontAlgn="ctr"/>
                      <a:r>
                        <a:rPr lang="en-US" sz="1000">
                          <a:effectLst/>
                        </a:rPr>
                        <a:t>master's degree</a:t>
                      </a:r>
                    </a:p>
                  </a:txBody>
                  <a:tcPr marL="49762" marR="49762" marT="24881" marB="24881" anchor="ctr">
                    <a:lnL>
                      <a:noFill/>
                    </a:lnL>
                    <a:lnR>
                      <a:noFill/>
                    </a:lnR>
                    <a:lnT>
                      <a:noFill/>
                    </a:lnT>
                    <a:lnB>
                      <a:noFill/>
                    </a:lnB>
                    <a:solidFill>
                      <a:srgbClr val="F5F5F5"/>
                    </a:solidFill>
                  </a:tcPr>
                </a:tc>
                <a:tc>
                  <a:txBody>
                    <a:bodyPr/>
                    <a:lstStyle/>
                    <a:p>
                      <a:pPr algn="r" fontAlgn="ctr"/>
                      <a:r>
                        <a:rPr lang="en-US" sz="1000">
                          <a:effectLst/>
                        </a:rPr>
                        <a:t>standard</a:t>
                      </a:r>
                    </a:p>
                  </a:txBody>
                  <a:tcPr marL="49762" marR="49762" marT="24881" marB="24881" anchor="ctr">
                    <a:lnL>
                      <a:noFill/>
                    </a:lnL>
                    <a:lnR>
                      <a:noFill/>
                    </a:lnR>
                    <a:lnT>
                      <a:noFill/>
                    </a:lnT>
                    <a:lnB>
                      <a:noFill/>
                    </a:lnB>
                    <a:solidFill>
                      <a:srgbClr val="F5F5F5"/>
                    </a:solidFill>
                  </a:tcPr>
                </a:tc>
                <a:tc>
                  <a:txBody>
                    <a:bodyPr/>
                    <a:lstStyle/>
                    <a:p>
                      <a:pPr algn="r" fontAlgn="ctr"/>
                      <a:r>
                        <a:rPr lang="en-US" sz="1000">
                          <a:effectLst/>
                        </a:rPr>
                        <a:t>none</a:t>
                      </a:r>
                    </a:p>
                  </a:txBody>
                  <a:tcPr marL="49762" marR="49762" marT="24881" marB="24881" anchor="ctr">
                    <a:lnL>
                      <a:noFill/>
                    </a:lnL>
                    <a:lnR>
                      <a:noFill/>
                    </a:lnR>
                    <a:lnT>
                      <a:noFill/>
                    </a:lnT>
                    <a:lnB>
                      <a:noFill/>
                    </a:lnB>
                    <a:solidFill>
                      <a:srgbClr val="F5F5F5"/>
                    </a:solidFill>
                  </a:tcPr>
                </a:tc>
                <a:tc>
                  <a:txBody>
                    <a:bodyPr/>
                    <a:lstStyle/>
                    <a:p>
                      <a:pPr algn="r" fontAlgn="ctr"/>
                      <a:r>
                        <a:rPr lang="en-US" sz="1000">
                          <a:effectLst/>
                        </a:rPr>
                        <a:t>90</a:t>
                      </a:r>
                    </a:p>
                  </a:txBody>
                  <a:tcPr marL="49762" marR="49762" marT="24881" marB="24881" anchor="ctr">
                    <a:lnL>
                      <a:noFill/>
                    </a:lnL>
                    <a:lnR>
                      <a:noFill/>
                    </a:lnR>
                    <a:lnT>
                      <a:noFill/>
                    </a:lnT>
                    <a:lnB>
                      <a:noFill/>
                    </a:lnB>
                    <a:solidFill>
                      <a:srgbClr val="F5F5F5"/>
                    </a:solidFill>
                  </a:tcPr>
                </a:tc>
                <a:tc>
                  <a:txBody>
                    <a:bodyPr/>
                    <a:lstStyle/>
                    <a:p>
                      <a:pPr algn="r" fontAlgn="ctr"/>
                      <a:r>
                        <a:rPr lang="en-US" sz="1000">
                          <a:effectLst/>
                        </a:rPr>
                        <a:t>95</a:t>
                      </a:r>
                    </a:p>
                  </a:txBody>
                  <a:tcPr marL="49762" marR="49762" marT="24881" marB="24881" anchor="ctr">
                    <a:lnL>
                      <a:noFill/>
                    </a:lnL>
                    <a:lnR>
                      <a:noFill/>
                    </a:lnR>
                    <a:lnT>
                      <a:noFill/>
                    </a:lnT>
                    <a:lnB>
                      <a:noFill/>
                    </a:lnB>
                    <a:solidFill>
                      <a:srgbClr val="F5F5F5"/>
                    </a:solidFill>
                  </a:tcPr>
                </a:tc>
                <a:tc>
                  <a:txBody>
                    <a:bodyPr/>
                    <a:lstStyle/>
                    <a:p>
                      <a:pPr algn="r" fontAlgn="ctr"/>
                      <a:r>
                        <a:rPr lang="en-US" sz="1000">
                          <a:effectLst/>
                        </a:rPr>
                        <a:t>93</a:t>
                      </a:r>
                    </a:p>
                  </a:txBody>
                  <a:tcPr marL="49762" marR="49762" marT="24881" marB="24881" anchor="ctr">
                    <a:lnL>
                      <a:noFill/>
                    </a:lnL>
                    <a:lnR>
                      <a:noFill/>
                    </a:lnR>
                    <a:lnT>
                      <a:noFill/>
                    </a:lnT>
                    <a:lnB>
                      <a:noFill/>
                    </a:lnB>
                    <a:solidFill>
                      <a:srgbClr val="F5F5F5"/>
                    </a:solidFill>
                  </a:tcPr>
                </a:tc>
                <a:tc>
                  <a:txBody>
                    <a:bodyPr/>
                    <a:lstStyle/>
                    <a:p>
                      <a:pPr algn="r" fontAlgn="ctr"/>
                      <a:r>
                        <a:rPr lang="en-US" sz="1000">
                          <a:effectLst/>
                        </a:rPr>
                        <a:t>94.0</a:t>
                      </a:r>
                    </a:p>
                  </a:txBody>
                  <a:tcPr marL="49762" marR="49762" marT="24881" marB="24881" anchor="ctr">
                    <a:lnL>
                      <a:noFill/>
                    </a:lnL>
                    <a:lnR>
                      <a:noFill/>
                    </a:lnR>
                    <a:lnT>
                      <a:noFill/>
                    </a:lnT>
                    <a:lnB>
                      <a:noFill/>
                    </a:lnB>
                    <a:solidFill>
                      <a:srgbClr val="F5F5F5"/>
                    </a:solidFill>
                  </a:tcPr>
                </a:tc>
                <a:tc>
                  <a:txBody>
                    <a:bodyPr/>
                    <a:lstStyle/>
                    <a:p>
                      <a:pPr algn="r" fontAlgn="ctr"/>
                      <a:r>
                        <a:rPr lang="en-US" sz="1000">
                          <a:effectLst/>
                        </a:rPr>
                        <a:t>92.67</a:t>
                      </a:r>
                    </a:p>
                  </a:txBody>
                  <a:tcPr marL="49762" marR="49762" marT="24881" marB="24881" anchor="ctr">
                    <a:lnL>
                      <a:noFill/>
                    </a:lnL>
                    <a:lnR>
                      <a:noFill/>
                    </a:lnR>
                    <a:lnT>
                      <a:noFill/>
                    </a:lnT>
                    <a:lnB>
                      <a:noFill/>
                    </a:lnB>
                    <a:solidFill>
                      <a:srgbClr val="F5F5F5"/>
                    </a:solidFill>
                  </a:tcPr>
                </a:tc>
                <a:extLst>
                  <a:ext uri="{0D108BD9-81ED-4DB2-BD59-A6C34878D82A}">
                    <a16:rowId xmlns:a16="http://schemas.microsoft.com/office/drawing/2014/main" val="3040610395"/>
                  </a:ext>
                </a:extLst>
              </a:tr>
              <a:tr h="646906">
                <a:tc>
                  <a:txBody>
                    <a:bodyPr/>
                    <a:lstStyle/>
                    <a:p>
                      <a:pPr algn="r" fontAlgn="ctr"/>
                      <a:r>
                        <a:rPr lang="en-US" sz="1000">
                          <a:effectLst/>
                        </a:rPr>
                        <a:t>male</a:t>
                      </a:r>
                    </a:p>
                  </a:txBody>
                  <a:tcPr marL="49762" marR="49762" marT="24881" marB="24881" anchor="ctr">
                    <a:lnL>
                      <a:noFill/>
                    </a:lnL>
                    <a:lnR>
                      <a:noFill/>
                    </a:lnR>
                    <a:lnT>
                      <a:noFill/>
                    </a:lnT>
                    <a:lnB>
                      <a:noFill/>
                    </a:lnB>
                  </a:tcPr>
                </a:tc>
                <a:tc>
                  <a:txBody>
                    <a:bodyPr/>
                    <a:lstStyle/>
                    <a:p>
                      <a:pPr algn="r" fontAlgn="ctr"/>
                      <a:r>
                        <a:rPr lang="en-US" sz="1000">
                          <a:effectLst/>
                        </a:rPr>
                        <a:t>group A</a:t>
                      </a:r>
                    </a:p>
                  </a:txBody>
                  <a:tcPr marL="49762" marR="49762" marT="24881" marB="24881" anchor="ctr">
                    <a:lnL>
                      <a:noFill/>
                    </a:lnL>
                    <a:lnR>
                      <a:noFill/>
                    </a:lnR>
                    <a:lnT>
                      <a:noFill/>
                    </a:lnT>
                    <a:lnB>
                      <a:noFill/>
                    </a:lnB>
                  </a:tcPr>
                </a:tc>
                <a:tc>
                  <a:txBody>
                    <a:bodyPr/>
                    <a:lstStyle/>
                    <a:p>
                      <a:pPr algn="r" fontAlgn="ctr"/>
                      <a:r>
                        <a:rPr lang="en-US" sz="1000">
                          <a:effectLst/>
                        </a:rPr>
                        <a:t>associate's degree</a:t>
                      </a:r>
                    </a:p>
                  </a:txBody>
                  <a:tcPr marL="49762" marR="49762" marT="24881" marB="24881" anchor="ctr">
                    <a:lnL>
                      <a:noFill/>
                    </a:lnL>
                    <a:lnR>
                      <a:noFill/>
                    </a:lnR>
                    <a:lnT>
                      <a:noFill/>
                    </a:lnT>
                    <a:lnB>
                      <a:noFill/>
                    </a:lnB>
                  </a:tcPr>
                </a:tc>
                <a:tc>
                  <a:txBody>
                    <a:bodyPr/>
                    <a:lstStyle/>
                    <a:p>
                      <a:pPr algn="r" fontAlgn="ctr"/>
                      <a:r>
                        <a:rPr lang="en-US" sz="1000">
                          <a:effectLst/>
                        </a:rPr>
                        <a:t>free/reduced</a:t>
                      </a:r>
                    </a:p>
                  </a:txBody>
                  <a:tcPr marL="49762" marR="49762" marT="24881" marB="24881" anchor="ctr">
                    <a:lnL>
                      <a:noFill/>
                    </a:lnL>
                    <a:lnR>
                      <a:noFill/>
                    </a:lnR>
                    <a:lnT>
                      <a:noFill/>
                    </a:lnT>
                    <a:lnB>
                      <a:noFill/>
                    </a:lnB>
                  </a:tcPr>
                </a:tc>
                <a:tc>
                  <a:txBody>
                    <a:bodyPr/>
                    <a:lstStyle/>
                    <a:p>
                      <a:pPr algn="r" fontAlgn="ctr"/>
                      <a:r>
                        <a:rPr lang="en-US" sz="1000">
                          <a:effectLst/>
                        </a:rPr>
                        <a:t>none</a:t>
                      </a:r>
                    </a:p>
                  </a:txBody>
                  <a:tcPr marL="49762" marR="49762" marT="24881" marB="24881" anchor="ctr">
                    <a:lnL>
                      <a:noFill/>
                    </a:lnL>
                    <a:lnR>
                      <a:noFill/>
                    </a:lnR>
                    <a:lnT>
                      <a:noFill/>
                    </a:lnT>
                    <a:lnB>
                      <a:noFill/>
                    </a:lnB>
                  </a:tcPr>
                </a:tc>
                <a:tc>
                  <a:txBody>
                    <a:bodyPr/>
                    <a:lstStyle/>
                    <a:p>
                      <a:pPr algn="r" fontAlgn="ctr"/>
                      <a:r>
                        <a:rPr lang="en-US" sz="1000">
                          <a:effectLst/>
                        </a:rPr>
                        <a:t>47</a:t>
                      </a:r>
                    </a:p>
                  </a:txBody>
                  <a:tcPr marL="49762" marR="49762" marT="24881" marB="24881" anchor="ctr">
                    <a:lnL>
                      <a:noFill/>
                    </a:lnL>
                    <a:lnR>
                      <a:noFill/>
                    </a:lnR>
                    <a:lnT>
                      <a:noFill/>
                    </a:lnT>
                    <a:lnB>
                      <a:noFill/>
                    </a:lnB>
                  </a:tcPr>
                </a:tc>
                <a:tc>
                  <a:txBody>
                    <a:bodyPr/>
                    <a:lstStyle/>
                    <a:p>
                      <a:pPr algn="r" fontAlgn="ctr"/>
                      <a:r>
                        <a:rPr lang="en-US" sz="1000">
                          <a:effectLst/>
                        </a:rPr>
                        <a:t>57</a:t>
                      </a:r>
                    </a:p>
                  </a:txBody>
                  <a:tcPr marL="49762" marR="49762" marT="24881" marB="24881" anchor="ctr">
                    <a:lnL>
                      <a:noFill/>
                    </a:lnL>
                    <a:lnR>
                      <a:noFill/>
                    </a:lnR>
                    <a:lnT>
                      <a:noFill/>
                    </a:lnT>
                    <a:lnB>
                      <a:noFill/>
                    </a:lnB>
                  </a:tcPr>
                </a:tc>
                <a:tc>
                  <a:txBody>
                    <a:bodyPr/>
                    <a:lstStyle/>
                    <a:p>
                      <a:pPr algn="r" fontAlgn="ctr"/>
                      <a:r>
                        <a:rPr lang="en-US" sz="1000">
                          <a:effectLst/>
                        </a:rPr>
                        <a:t>44</a:t>
                      </a:r>
                    </a:p>
                  </a:txBody>
                  <a:tcPr marL="49762" marR="49762" marT="24881" marB="24881" anchor="ctr">
                    <a:lnL>
                      <a:noFill/>
                    </a:lnL>
                    <a:lnR>
                      <a:noFill/>
                    </a:lnR>
                    <a:lnT>
                      <a:noFill/>
                    </a:lnT>
                    <a:lnB>
                      <a:noFill/>
                    </a:lnB>
                  </a:tcPr>
                </a:tc>
                <a:tc>
                  <a:txBody>
                    <a:bodyPr/>
                    <a:lstStyle/>
                    <a:p>
                      <a:pPr algn="r" fontAlgn="ctr"/>
                      <a:r>
                        <a:rPr lang="en-US" sz="1000">
                          <a:effectLst/>
                        </a:rPr>
                        <a:t>50.5</a:t>
                      </a:r>
                    </a:p>
                  </a:txBody>
                  <a:tcPr marL="49762" marR="49762" marT="24881" marB="24881" anchor="ctr">
                    <a:lnL>
                      <a:noFill/>
                    </a:lnL>
                    <a:lnR>
                      <a:noFill/>
                    </a:lnR>
                    <a:lnT>
                      <a:noFill/>
                    </a:lnT>
                    <a:lnB>
                      <a:noFill/>
                    </a:lnB>
                  </a:tcPr>
                </a:tc>
                <a:tc>
                  <a:txBody>
                    <a:bodyPr/>
                    <a:lstStyle/>
                    <a:p>
                      <a:pPr algn="r" fontAlgn="ctr"/>
                      <a:r>
                        <a:rPr lang="en-US" sz="1000">
                          <a:effectLst/>
                        </a:rPr>
                        <a:t>49.33</a:t>
                      </a:r>
                    </a:p>
                  </a:txBody>
                  <a:tcPr marL="49762" marR="49762" marT="24881" marB="24881" anchor="ctr">
                    <a:lnL>
                      <a:noFill/>
                    </a:lnL>
                    <a:lnR>
                      <a:noFill/>
                    </a:lnR>
                    <a:lnT>
                      <a:noFill/>
                    </a:lnT>
                    <a:lnB>
                      <a:noFill/>
                    </a:lnB>
                  </a:tcPr>
                </a:tc>
                <a:extLst>
                  <a:ext uri="{0D108BD9-81ED-4DB2-BD59-A6C34878D82A}">
                    <a16:rowId xmlns:a16="http://schemas.microsoft.com/office/drawing/2014/main" val="996025289"/>
                  </a:ext>
                </a:extLst>
              </a:tr>
              <a:tr h="497620">
                <a:tc>
                  <a:txBody>
                    <a:bodyPr/>
                    <a:lstStyle/>
                    <a:p>
                      <a:pPr algn="r" fontAlgn="ctr"/>
                      <a:r>
                        <a:rPr lang="en-US" sz="1000" dirty="0">
                          <a:effectLst/>
                        </a:rPr>
                        <a:t>male</a:t>
                      </a:r>
                    </a:p>
                  </a:txBody>
                  <a:tcPr marL="49762" marR="49762" marT="24881" marB="24881" anchor="ctr">
                    <a:lnL>
                      <a:noFill/>
                    </a:lnL>
                    <a:lnR>
                      <a:noFill/>
                    </a:lnR>
                    <a:lnT>
                      <a:noFill/>
                    </a:lnT>
                    <a:lnB>
                      <a:noFill/>
                    </a:lnB>
                    <a:solidFill>
                      <a:srgbClr val="F5F5F5"/>
                    </a:solidFill>
                  </a:tcPr>
                </a:tc>
                <a:tc>
                  <a:txBody>
                    <a:bodyPr/>
                    <a:lstStyle/>
                    <a:p>
                      <a:pPr algn="r" fontAlgn="ctr"/>
                      <a:r>
                        <a:rPr lang="en-US" sz="1000" dirty="0">
                          <a:effectLst/>
                        </a:rPr>
                        <a:t>group C</a:t>
                      </a:r>
                    </a:p>
                  </a:txBody>
                  <a:tcPr marL="49762" marR="49762" marT="24881" marB="24881" anchor="ctr">
                    <a:lnL>
                      <a:noFill/>
                    </a:lnL>
                    <a:lnR>
                      <a:noFill/>
                    </a:lnR>
                    <a:lnT>
                      <a:noFill/>
                    </a:lnT>
                    <a:lnB>
                      <a:noFill/>
                    </a:lnB>
                    <a:solidFill>
                      <a:srgbClr val="F5F5F5"/>
                    </a:solidFill>
                  </a:tcPr>
                </a:tc>
                <a:tc>
                  <a:txBody>
                    <a:bodyPr/>
                    <a:lstStyle/>
                    <a:p>
                      <a:pPr algn="r" fontAlgn="ctr"/>
                      <a:r>
                        <a:rPr lang="en-US" sz="1000">
                          <a:effectLst/>
                        </a:rPr>
                        <a:t>some college</a:t>
                      </a:r>
                    </a:p>
                  </a:txBody>
                  <a:tcPr marL="49762" marR="49762" marT="24881" marB="24881" anchor="ctr">
                    <a:lnL>
                      <a:noFill/>
                    </a:lnL>
                    <a:lnR>
                      <a:noFill/>
                    </a:lnR>
                    <a:lnT>
                      <a:noFill/>
                    </a:lnT>
                    <a:lnB>
                      <a:noFill/>
                    </a:lnB>
                    <a:solidFill>
                      <a:srgbClr val="F5F5F5"/>
                    </a:solidFill>
                  </a:tcPr>
                </a:tc>
                <a:tc>
                  <a:txBody>
                    <a:bodyPr/>
                    <a:lstStyle/>
                    <a:p>
                      <a:pPr algn="r" fontAlgn="ctr"/>
                      <a:r>
                        <a:rPr lang="en-US" sz="1000">
                          <a:effectLst/>
                        </a:rPr>
                        <a:t>standard</a:t>
                      </a:r>
                    </a:p>
                  </a:txBody>
                  <a:tcPr marL="49762" marR="49762" marT="24881" marB="24881" anchor="ctr">
                    <a:lnL>
                      <a:noFill/>
                    </a:lnL>
                    <a:lnR>
                      <a:noFill/>
                    </a:lnR>
                    <a:lnT>
                      <a:noFill/>
                    </a:lnT>
                    <a:lnB>
                      <a:noFill/>
                    </a:lnB>
                    <a:solidFill>
                      <a:srgbClr val="F5F5F5"/>
                    </a:solidFill>
                  </a:tcPr>
                </a:tc>
                <a:tc>
                  <a:txBody>
                    <a:bodyPr/>
                    <a:lstStyle/>
                    <a:p>
                      <a:pPr algn="r" fontAlgn="ctr"/>
                      <a:r>
                        <a:rPr lang="en-US" sz="1000">
                          <a:effectLst/>
                        </a:rPr>
                        <a:t>none</a:t>
                      </a:r>
                    </a:p>
                  </a:txBody>
                  <a:tcPr marL="49762" marR="49762" marT="24881" marB="24881" anchor="ctr">
                    <a:lnL>
                      <a:noFill/>
                    </a:lnL>
                    <a:lnR>
                      <a:noFill/>
                    </a:lnR>
                    <a:lnT>
                      <a:noFill/>
                    </a:lnT>
                    <a:lnB>
                      <a:noFill/>
                    </a:lnB>
                    <a:solidFill>
                      <a:srgbClr val="F5F5F5"/>
                    </a:solidFill>
                  </a:tcPr>
                </a:tc>
                <a:tc>
                  <a:txBody>
                    <a:bodyPr/>
                    <a:lstStyle/>
                    <a:p>
                      <a:pPr algn="r" fontAlgn="ctr"/>
                      <a:r>
                        <a:rPr lang="en-US" sz="1000">
                          <a:effectLst/>
                        </a:rPr>
                        <a:t>76</a:t>
                      </a:r>
                    </a:p>
                  </a:txBody>
                  <a:tcPr marL="49762" marR="49762" marT="24881" marB="24881" anchor="ctr">
                    <a:lnL>
                      <a:noFill/>
                    </a:lnL>
                    <a:lnR>
                      <a:noFill/>
                    </a:lnR>
                    <a:lnT>
                      <a:noFill/>
                    </a:lnT>
                    <a:lnB>
                      <a:noFill/>
                    </a:lnB>
                    <a:solidFill>
                      <a:srgbClr val="F5F5F5"/>
                    </a:solidFill>
                  </a:tcPr>
                </a:tc>
                <a:tc>
                  <a:txBody>
                    <a:bodyPr/>
                    <a:lstStyle/>
                    <a:p>
                      <a:pPr algn="r" fontAlgn="ctr"/>
                      <a:r>
                        <a:rPr lang="en-US" sz="1000">
                          <a:effectLst/>
                        </a:rPr>
                        <a:t>78</a:t>
                      </a:r>
                    </a:p>
                  </a:txBody>
                  <a:tcPr marL="49762" marR="49762" marT="24881" marB="24881" anchor="ctr">
                    <a:lnL>
                      <a:noFill/>
                    </a:lnL>
                    <a:lnR>
                      <a:noFill/>
                    </a:lnR>
                    <a:lnT>
                      <a:noFill/>
                    </a:lnT>
                    <a:lnB>
                      <a:noFill/>
                    </a:lnB>
                    <a:solidFill>
                      <a:srgbClr val="F5F5F5"/>
                    </a:solidFill>
                  </a:tcPr>
                </a:tc>
                <a:tc>
                  <a:txBody>
                    <a:bodyPr/>
                    <a:lstStyle/>
                    <a:p>
                      <a:pPr algn="r" fontAlgn="ctr"/>
                      <a:r>
                        <a:rPr lang="en-US" sz="1000">
                          <a:effectLst/>
                        </a:rPr>
                        <a:t>75</a:t>
                      </a:r>
                    </a:p>
                  </a:txBody>
                  <a:tcPr marL="49762" marR="49762" marT="24881" marB="24881" anchor="ctr">
                    <a:lnL>
                      <a:noFill/>
                    </a:lnL>
                    <a:lnR>
                      <a:noFill/>
                    </a:lnR>
                    <a:lnT>
                      <a:noFill/>
                    </a:lnT>
                    <a:lnB>
                      <a:noFill/>
                    </a:lnB>
                    <a:solidFill>
                      <a:srgbClr val="F5F5F5"/>
                    </a:solidFill>
                  </a:tcPr>
                </a:tc>
                <a:tc>
                  <a:txBody>
                    <a:bodyPr/>
                    <a:lstStyle/>
                    <a:p>
                      <a:pPr algn="r" fontAlgn="ctr"/>
                      <a:r>
                        <a:rPr lang="en-US" sz="1000">
                          <a:effectLst/>
                        </a:rPr>
                        <a:t>76.5</a:t>
                      </a:r>
                    </a:p>
                  </a:txBody>
                  <a:tcPr marL="49762" marR="49762" marT="24881" marB="24881" anchor="ctr">
                    <a:lnL>
                      <a:noFill/>
                    </a:lnL>
                    <a:lnR>
                      <a:noFill/>
                    </a:lnR>
                    <a:lnT>
                      <a:noFill/>
                    </a:lnT>
                    <a:lnB>
                      <a:noFill/>
                    </a:lnB>
                    <a:solidFill>
                      <a:srgbClr val="F5F5F5"/>
                    </a:solidFill>
                  </a:tcPr>
                </a:tc>
                <a:tc>
                  <a:txBody>
                    <a:bodyPr/>
                    <a:lstStyle/>
                    <a:p>
                      <a:pPr algn="r" fontAlgn="ctr"/>
                      <a:r>
                        <a:rPr lang="en-US" sz="1000" dirty="0">
                          <a:effectLst/>
                        </a:rPr>
                        <a:t>76.33</a:t>
                      </a:r>
                    </a:p>
                  </a:txBody>
                  <a:tcPr marL="49762" marR="49762" marT="24881" marB="24881" anchor="ctr">
                    <a:lnL>
                      <a:noFill/>
                    </a:lnL>
                    <a:lnR>
                      <a:noFill/>
                    </a:lnR>
                    <a:lnT>
                      <a:noFill/>
                    </a:lnT>
                    <a:lnB>
                      <a:noFill/>
                    </a:lnB>
                    <a:solidFill>
                      <a:srgbClr val="F5F5F5"/>
                    </a:solidFill>
                  </a:tcPr>
                </a:tc>
                <a:extLst>
                  <a:ext uri="{0D108BD9-81ED-4DB2-BD59-A6C34878D82A}">
                    <a16:rowId xmlns:a16="http://schemas.microsoft.com/office/drawing/2014/main" val="611079574"/>
                  </a:ext>
                </a:extLst>
              </a:tr>
            </a:tbl>
          </a:graphicData>
        </a:graphic>
      </p:graphicFrame>
    </p:spTree>
    <p:extLst>
      <p:ext uri="{BB962C8B-B14F-4D97-AF65-F5344CB8AC3E}">
        <p14:creationId xmlns:p14="http://schemas.microsoft.com/office/powerpoint/2010/main" val="3534640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69D1D-5D95-42F3-9ED4-E6189FE53926}"/>
              </a:ext>
            </a:extLst>
          </p:cNvPr>
          <p:cNvSpPr>
            <a:spLocks noGrp="1"/>
          </p:cNvSpPr>
          <p:nvPr>
            <p:ph type="title"/>
          </p:nvPr>
        </p:nvSpPr>
        <p:spPr>
          <a:xfrm>
            <a:off x="677334" y="609600"/>
            <a:ext cx="8596668" cy="783265"/>
          </a:xfrm>
        </p:spPr>
        <p:txBody>
          <a:bodyPr>
            <a:normAutofit fontScale="90000"/>
          </a:bodyPr>
          <a:lstStyle/>
          <a:p>
            <a:r>
              <a:rPr lang="en-US" dirty="0"/>
              <a:t>math score Histogram</a:t>
            </a:r>
            <a:br>
              <a:rPr lang="en-US" b="1" i="0" dirty="0">
                <a:solidFill>
                  <a:srgbClr val="000000"/>
                </a:solidFill>
                <a:effectLst/>
                <a:latin typeface="Helvetica Neue"/>
              </a:rPr>
            </a:br>
            <a:endParaRPr lang="en-US" dirty="0"/>
          </a:p>
        </p:txBody>
      </p:sp>
      <p:sp>
        <p:nvSpPr>
          <p:cNvPr id="3" name="Content Placeholder 2">
            <a:extLst>
              <a:ext uri="{FF2B5EF4-FFF2-40B4-BE49-F238E27FC236}">
                <a16:creationId xmlns:a16="http://schemas.microsoft.com/office/drawing/2014/main" id="{963AA1A6-7E0E-45C6-BA12-14954719AE35}"/>
              </a:ext>
            </a:extLst>
          </p:cNvPr>
          <p:cNvSpPr>
            <a:spLocks noGrp="1"/>
          </p:cNvSpPr>
          <p:nvPr>
            <p:ph idx="1"/>
          </p:nvPr>
        </p:nvSpPr>
        <p:spPr>
          <a:xfrm>
            <a:off x="677334" y="1671492"/>
            <a:ext cx="8596668" cy="3880773"/>
          </a:xfrm>
        </p:spPr>
        <p:txBody>
          <a:bodyPr/>
          <a:lstStyle/>
          <a:p>
            <a:pPr marL="0" indent="0">
              <a:buNone/>
            </a:pPr>
            <a:r>
              <a:rPr lang="en-US" dirty="0"/>
              <a:t>Code:</a:t>
            </a:r>
          </a:p>
        </p:txBody>
      </p:sp>
      <p:sp>
        <p:nvSpPr>
          <p:cNvPr id="5" name="Rectangle 2">
            <a:extLst>
              <a:ext uri="{FF2B5EF4-FFF2-40B4-BE49-F238E27FC236}">
                <a16:creationId xmlns:a16="http://schemas.microsoft.com/office/drawing/2014/main" id="{EB8F1C20-9D59-45CE-84DD-46DB2D708328}"/>
              </a:ext>
            </a:extLst>
          </p:cNvPr>
          <p:cNvSpPr>
            <a:spLocks noChangeArrowheads="1"/>
          </p:cNvSpPr>
          <p:nvPr/>
        </p:nvSpPr>
        <p:spPr bwMode="auto">
          <a:xfrm>
            <a:off x="287079" y="361507"/>
            <a:ext cx="25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672E5BA9-D732-4B64-B20E-3970B2D1D5A3}"/>
              </a:ext>
            </a:extLst>
          </p:cNvPr>
          <p:cNvSpPr>
            <a:spLocks noChangeArrowheads="1"/>
          </p:cNvSpPr>
          <p:nvPr/>
        </p:nvSpPr>
        <p:spPr bwMode="auto">
          <a:xfrm>
            <a:off x="786440" y="2071370"/>
            <a:ext cx="382772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sb.distplot</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(df[</a:t>
            </a:r>
            <a:r>
              <a:rPr kumimoji="0" lang="en-US" altLang="en-US" sz="1400" b="0" i="0" u="none" strike="noStrike" cap="none" normalizeH="0" baseline="0" dirty="0">
                <a:ln>
                  <a:noFill/>
                </a:ln>
                <a:solidFill>
                  <a:srgbClr val="BA2121"/>
                </a:solidFill>
                <a:effectLst/>
                <a:latin typeface="inherit"/>
                <a:cs typeface="Courier New" panose="02070309020205020404" pitchFamily="49" charset="0"/>
              </a:rPr>
              <a:t>'math score'</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kde</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inherit"/>
                <a:cs typeface="Courier New" panose="02070309020205020404" pitchFamily="49" charset="0"/>
              </a:rPr>
              <a:t>False</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bins</a:t>
            </a:r>
            <a:r>
              <a:rPr kumimoji="0" lang="en-US" altLang="en-US" sz="14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008800"/>
                </a:solidFill>
                <a:effectLst/>
                <a:latin typeface="inherit"/>
                <a:cs typeface="Courier New" panose="02070309020205020404" pitchFamily="49" charset="0"/>
              </a:rPr>
              <a:t>50</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plt.show</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r>
              <a:rPr kumimoji="0" lang="en-US" altLang="en-US" sz="1000" b="0" i="0" u="none" strike="noStrike" cap="none" normalizeH="0" baseline="0" dirty="0">
                <a:ln>
                  <a:noFill/>
                </a:ln>
                <a:solidFill>
                  <a:srgbClr val="000000"/>
                </a:solidFill>
                <a:effectLst/>
                <a:latin typeface="inherit"/>
                <a:cs typeface="Courier New" panose="02070309020205020404" pitchFamily="49" charset="0"/>
              </a:rPr>
              <a:t>​</a:t>
            </a:r>
            <a:endPar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6" name="Picture 4">
            <a:extLst>
              <a:ext uri="{FF2B5EF4-FFF2-40B4-BE49-F238E27FC236}">
                <a16:creationId xmlns:a16="http://schemas.microsoft.com/office/drawing/2014/main" id="{20A7DFDB-88DD-49EB-907D-90912140F2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4161" y="1671492"/>
            <a:ext cx="4093904" cy="3091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5593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C7F23-F61B-47BD-A80B-495E31937B75}"/>
              </a:ext>
            </a:extLst>
          </p:cNvPr>
          <p:cNvSpPr>
            <a:spLocks noGrp="1"/>
          </p:cNvSpPr>
          <p:nvPr>
            <p:ph type="title"/>
          </p:nvPr>
        </p:nvSpPr>
        <p:spPr/>
        <p:txBody>
          <a:bodyPr/>
          <a:lstStyle/>
          <a:p>
            <a:r>
              <a:rPr lang="en-US" dirty="0"/>
              <a:t>reading score Histogram</a:t>
            </a:r>
            <a:br>
              <a:rPr lang="en-US" b="1" i="0" dirty="0">
                <a:solidFill>
                  <a:srgbClr val="000000"/>
                </a:solidFill>
                <a:effectLst/>
                <a:latin typeface="Helvetica Neue"/>
              </a:rPr>
            </a:br>
            <a:endParaRPr lang="en-US" dirty="0"/>
          </a:p>
        </p:txBody>
      </p:sp>
      <p:sp>
        <p:nvSpPr>
          <p:cNvPr id="3" name="Content Placeholder 2">
            <a:extLst>
              <a:ext uri="{FF2B5EF4-FFF2-40B4-BE49-F238E27FC236}">
                <a16:creationId xmlns:a16="http://schemas.microsoft.com/office/drawing/2014/main" id="{E9F60A6D-A97A-417C-AF14-D4D1C8631195}"/>
              </a:ext>
            </a:extLst>
          </p:cNvPr>
          <p:cNvSpPr>
            <a:spLocks noGrp="1"/>
          </p:cNvSpPr>
          <p:nvPr>
            <p:ph idx="1"/>
          </p:nvPr>
        </p:nvSpPr>
        <p:spPr/>
        <p:txBody>
          <a:bodyPr/>
          <a:lstStyle/>
          <a:p>
            <a:r>
              <a:rPr lang="en-US" dirty="0"/>
              <a:t>Code:</a:t>
            </a:r>
          </a:p>
        </p:txBody>
      </p:sp>
      <p:sp>
        <p:nvSpPr>
          <p:cNvPr id="5" name="Rectangle 2">
            <a:extLst>
              <a:ext uri="{FF2B5EF4-FFF2-40B4-BE49-F238E27FC236}">
                <a16:creationId xmlns:a16="http://schemas.microsoft.com/office/drawing/2014/main" id="{C27C9D8F-B4FE-45DF-A40F-781503E3978C}"/>
              </a:ext>
            </a:extLst>
          </p:cNvPr>
          <p:cNvSpPr>
            <a:spLocks noChangeArrowheads="1"/>
          </p:cNvSpPr>
          <p:nvPr/>
        </p:nvSpPr>
        <p:spPr bwMode="auto">
          <a:xfrm>
            <a:off x="0" y="0"/>
            <a:ext cx="25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9BF518BC-51B9-4B03-908B-94DA2CBD4987}"/>
              </a:ext>
            </a:extLst>
          </p:cNvPr>
          <p:cNvSpPr>
            <a:spLocks noChangeArrowheads="1"/>
          </p:cNvSpPr>
          <p:nvPr/>
        </p:nvSpPr>
        <p:spPr bwMode="auto">
          <a:xfrm>
            <a:off x="786808" y="2743076"/>
            <a:ext cx="4350397"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sb.distplot</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(df[</a:t>
            </a:r>
            <a:r>
              <a:rPr kumimoji="0" lang="en-US" altLang="en-US" sz="1400" b="0" i="0" u="none" strike="noStrike" cap="none" normalizeH="0" baseline="0" dirty="0">
                <a:ln>
                  <a:noFill/>
                </a:ln>
                <a:solidFill>
                  <a:srgbClr val="BA2121"/>
                </a:solidFill>
                <a:effectLst/>
                <a:latin typeface="inherit"/>
                <a:cs typeface="Courier New" panose="02070309020205020404" pitchFamily="49" charset="0"/>
              </a:rPr>
              <a:t>'reading score'</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kde</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inherit"/>
                <a:cs typeface="Courier New" panose="02070309020205020404" pitchFamily="49" charset="0"/>
              </a:rPr>
              <a:t>False</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bins</a:t>
            </a:r>
            <a:r>
              <a:rPr kumimoji="0" lang="en-US" altLang="en-US" sz="14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008800"/>
                </a:solidFill>
                <a:effectLst/>
                <a:latin typeface="inherit"/>
                <a:cs typeface="Courier New" panose="02070309020205020404" pitchFamily="49" charset="0"/>
              </a:rPr>
              <a:t>50</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plt.show</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endPar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4100" name="Picture 4">
            <a:extLst>
              <a:ext uri="{FF2B5EF4-FFF2-40B4-BE49-F238E27FC236}">
                <a16:creationId xmlns:a16="http://schemas.microsoft.com/office/drawing/2014/main" id="{3359F5F9-016D-474B-B76B-0E21C2ED07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7206" y="2442533"/>
            <a:ext cx="4136796" cy="2945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9276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695D4-9767-4C47-826F-22F2571A5930}"/>
              </a:ext>
            </a:extLst>
          </p:cNvPr>
          <p:cNvSpPr>
            <a:spLocks noGrp="1"/>
          </p:cNvSpPr>
          <p:nvPr>
            <p:ph type="title"/>
          </p:nvPr>
        </p:nvSpPr>
        <p:spPr/>
        <p:txBody>
          <a:bodyPr/>
          <a:lstStyle/>
          <a:p>
            <a:r>
              <a:rPr lang="en-US" dirty="0"/>
              <a:t>writing score Histogram</a:t>
            </a:r>
            <a:br>
              <a:rPr lang="en-US" b="1" i="0" dirty="0">
                <a:solidFill>
                  <a:srgbClr val="000000"/>
                </a:solidFill>
                <a:effectLst/>
                <a:latin typeface="Helvetica Neue"/>
              </a:rPr>
            </a:br>
            <a:endParaRPr lang="en-US" dirty="0"/>
          </a:p>
        </p:txBody>
      </p:sp>
      <p:sp>
        <p:nvSpPr>
          <p:cNvPr id="3" name="Content Placeholder 2">
            <a:extLst>
              <a:ext uri="{FF2B5EF4-FFF2-40B4-BE49-F238E27FC236}">
                <a16:creationId xmlns:a16="http://schemas.microsoft.com/office/drawing/2014/main" id="{1CDBD1CC-D8CA-42F8-A8B4-00797ACCA649}"/>
              </a:ext>
            </a:extLst>
          </p:cNvPr>
          <p:cNvSpPr>
            <a:spLocks noGrp="1"/>
          </p:cNvSpPr>
          <p:nvPr>
            <p:ph idx="1"/>
          </p:nvPr>
        </p:nvSpPr>
        <p:spPr/>
        <p:txBody>
          <a:bodyPr/>
          <a:lstStyle/>
          <a:p>
            <a:r>
              <a:rPr lang="en-US" dirty="0"/>
              <a:t>code</a:t>
            </a:r>
          </a:p>
        </p:txBody>
      </p:sp>
      <p:sp>
        <p:nvSpPr>
          <p:cNvPr id="5" name="Rectangle 2">
            <a:extLst>
              <a:ext uri="{FF2B5EF4-FFF2-40B4-BE49-F238E27FC236}">
                <a16:creationId xmlns:a16="http://schemas.microsoft.com/office/drawing/2014/main" id="{77612821-56D6-42C6-B5C6-C832AD239B01}"/>
              </a:ext>
            </a:extLst>
          </p:cNvPr>
          <p:cNvSpPr>
            <a:spLocks noChangeArrowheads="1"/>
          </p:cNvSpPr>
          <p:nvPr/>
        </p:nvSpPr>
        <p:spPr bwMode="auto">
          <a:xfrm>
            <a:off x="0" y="0"/>
            <a:ext cx="25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F0A636AE-3130-4C54-ADCC-885B04AC725A}"/>
              </a:ext>
            </a:extLst>
          </p:cNvPr>
          <p:cNvSpPr>
            <a:spLocks noChangeArrowheads="1"/>
          </p:cNvSpPr>
          <p:nvPr/>
        </p:nvSpPr>
        <p:spPr bwMode="auto">
          <a:xfrm>
            <a:off x="797442" y="2888988"/>
            <a:ext cx="389173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sb.distplot</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(df[</a:t>
            </a:r>
            <a:r>
              <a:rPr kumimoji="0" lang="en-US" altLang="en-US" sz="1400" b="0" i="0" u="none" strike="noStrike" cap="none" normalizeH="0" baseline="0" dirty="0">
                <a:ln>
                  <a:noFill/>
                </a:ln>
                <a:solidFill>
                  <a:srgbClr val="BA2121"/>
                </a:solidFill>
                <a:effectLst/>
                <a:latin typeface="inherit"/>
                <a:cs typeface="Courier New" panose="02070309020205020404" pitchFamily="49" charset="0"/>
              </a:rPr>
              <a:t>'writing score'</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kde</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400" b="1" i="0" u="none" strike="noStrike" cap="none" normalizeH="0" baseline="0" dirty="0">
                <a:ln>
                  <a:noFill/>
                </a:ln>
                <a:solidFill>
                  <a:srgbClr val="008000"/>
                </a:solidFill>
                <a:effectLst/>
                <a:latin typeface="inherit"/>
                <a:cs typeface="Courier New" panose="02070309020205020404" pitchFamily="49" charset="0"/>
              </a:rPr>
              <a:t>False</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bins</a:t>
            </a:r>
            <a:r>
              <a:rPr kumimoji="0" lang="en-US" altLang="en-US" sz="14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400" b="0" i="0" u="none" strike="noStrike" cap="none" normalizeH="0" baseline="0" dirty="0">
                <a:ln>
                  <a:noFill/>
                </a:ln>
                <a:solidFill>
                  <a:srgbClr val="008800"/>
                </a:solidFill>
                <a:effectLst/>
                <a:latin typeface="inherit"/>
                <a:cs typeface="Courier New" panose="02070309020205020404" pitchFamily="49" charset="0"/>
              </a:rPr>
              <a:t>50</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inherit"/>
                <a:cs typeface="Courier New" panose="02070309020205020404" pitchFamily="49" charset="0"/>
              </a:rPr>
              <a:t>plt.show</a:t>
            </a:r>
            <a:r>
              <a:rPr kumimoji="0" lang="en-US" altLang="en-US" sz="1400" b="0" i="0" u="none" strike="noStrike" cap="none" normalizeH="0" baseline="0" dirty="0">
                <a:ln>
                  <a:noFill/>
                </a:ln>
                <a:solidFill>
                  <a:srgbClr val="000000"/>
                </a:solidFill>
                <a:effectLst/>
                <a:latin typeface="inherit"/>
                <a:cs typeface="Courier New" panose="02070309020205020404" pitchFamily="49" charset="0"/>
              </a:rPr>
              <a:t>()​</a:t>
            </a:r>
            <a:endPar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24" name="Picture 4">
            <a:extLst>
              <a:ext uri="{FF2B5EF4-FFF2-40B4-BE49-F238E27FC236}">
                <a16:creationId xmlns:a16="http://schemas.microsoft.com/office/drawing/2014/main" id="{A24C5AFB-7EC6-400B-9CB5-A98CD88611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4019" y="2371060"/>
            <a:ext cx="4584824" cy="3264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8871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5F066-6DA7-4EFC-99C9-087600CC6897}"/>
              </a:ext>
            </a:extLst>
          </p:cNvPr>
          <p:cNvSpPr>
            <a:spLocks noGrp="1"/>
          </p:cNvSpPr>
          <p:nvPr>
            <p:ph type="title"/>
          </p:nvPr>
        </p:nvSpPr>
        <p:spPr/>
        <p:txBody>
          <a:bodyPr/>
          <a:lstStyle/>
          <a:p>
            <a:r>
              <a:rPr lang="en-US" dirty="0"/>
              <a:t>avg Language score Histogram</a:t>
            </a:r>
            <a:br>
              <a:rPr lang="en-US" b="1" i="0" dirty="0">
                <a:solidFill>
                  <a:srgbClr val="000000"/>
                </a:solidFill>
                <a:effectLst/>
                <a:latin typeface="Helvetica Neue"/>
              </a:rPr>
            </a:br>
            <a:endParaRPr lang="en-US" dirty="0"/>
          </a:p>
        </p:txBody>
      </p:sp>
      <p:sp>
        <p:nvSpPr>
          <p:cNvPr id="3" name="Content Placeholder 2">
            <a:extLst>
              <a:ext uri="{FF2B5EF4-FFF2-40B4-BE49-F238E27FC236}">
                <a16:creationId xmlns:a16="http://schemas.microsoft.com/office/drawing/2014/main" id="{1A9B3AD1-07E2-4CF8-BBF8-5784C0E55323}"/>
              </a:ext>
            </a:extLst>
          </p:cNvPr>
          <p:cNvSpPr>
            <a:spLocks noGrp="1"/>
          </p:cNvSpPr>
          <p:nvPr>
            <p:ph idx="1"/>
          </p:nvPr>
        </p:nvSpPr>
        <p:spPr/>
        <p:txBody>
          <a:bodyPr/>
          <a:lstStyle/>
          <a:p>
            <a:r>
              <a:rPr lang="en-US" dirty="0"/>
              <a:t>code</a:t>
            </a:r>
          </a:p>
        </p:txBody>
      </p:sp>
      <p:sp>
        <p:nvSpPr>
          <p:cNvPr id="5" name="Rectangle 2">
            <a:extLst>
              <a:ext uri="{FF2B5EF4-FFF2-40B4-BE49-F238E27FC236}">
                <a16:creationId xmlns:a16="http://schemas.microsoft.com/office/drawing/2014/main" id="{83B49F50-29C0-40FD-B883-E53A70950101}"/>
              </a:ext>
            </a:extLst>
          </p:cNvPr>
          <p:cNvSpPr>
            <a:spLocks noChangeArrowheads="1"/>
          </p:cNvSpPr>
          <p:nvPr/>
        </p:nvSpPr>
        <p:spPr bwMode="auto">
          <a:xfrm>
            <a:off x="0" y="0"/>
            <a:ext cx="25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5E7167F5-6684-4F3A-AC7D-D97C7DCD43B6}"/>
              </a:ext>
            </a:extLst>
          </p:cNvPr>
          <p:cNvSpPr>
            <a:spLocks noChangeArrowheads="1"/>
          </p:cNvSpPr>
          <p:nvPr/>
        </p:nvSpPr>
        <p:spPr bwMode="auto">
          <a:xfrm>
            <a:off x="880984" y="3223263"/>
            <a:ext cx="382164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inherit"/>
                <a:cs typeface="Courier New" panose="02070309020205020404" pitchFamily="49" charset="0"/>
              </a:rPr>
              <a:t>sb.distplot</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(df[</a:t>
            </a:r>
            <a:r>
              <a:rPr kumimoji="0" lang="en-US" altLang="en-US" sz="1200" b="0" i="0" u="none" strike="noStrike" cap="none" normalizeH="0" baseline="0" dirty="0">
                <a:ln>
                  <a:noFill/>
                </a:ln>
                <a:solidFill>
                  <a:srgbClr val="BA2121"/>
                </a:solidFill>
                <a:effectLst/>
                <a:latin typeface="inherit"/>
                <a:cs typeface="Courier New" panose="02070309020205020404" pitchFamily="49" charset="0"/>
              </a:rPr>
              <a:t>'avg Language score'</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200" b="0" i="0" u="none" strike="noStrike" cap="none" normalizeH="0" baseline="0" dirty="0" err="1">
                <a:ln>
                  <a:noFill/>
                </a:ln>
                <a:solidFill>
                  <a:srgbClr val="000000"/>
                </a:solidFill>
                <a:effectLst/>
                <a:latin typeface="inherit"/>
                <a:cs typeface="Courier New" panose="02070309020205020404" pitchFamily="49" charset="0"/>
              </a:rPr>
              <a:t>kde</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2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t>
            </a:r>
            <a:r>
              <a:rPr kumimoji="0" lang="en-US" altLang="en-US" sz="1200" b="1" i="0" u="none" strike="noStrike" cap="none" normalizeH="0" baseline="0" dirty="0">
                <a:ln>
                  <a:noFill/>
                </a:ln>
                <a:solidFill>
                  <a:srgbClr val="008000"/>
                </a:solidFill>
                <a:effectLst/>
                <a:latin typeface="inherit"/>
                <a:cs typeface="Courier New" panose="02070309020205020404" pitchFamily="49" charset="0"/>
              </a:rPr>
              <a:t>False</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bins</a:t>
            </a:r>
            <a:r>
              <a:rPr kumimoji="0" lang="en-US" altLang="en-US" sz="1200" b="1" i="0" u="none" strike="noStrike" cap="none" normalizeH="0" baseline="0" dirty="0">
                <a:ln>
                  <a:noFill/>
                </a:ln>
                <a:solidFill>
                  <a:srgbClr val="AA22FF"/>
                </a:solidFill>
                <a:effectLst/>
                <a:latin typeface="inherit"/>
                <a:cs typeface="Courier New" panose="02070309020205020404" pitchFamily="49" charset="0"/>
              </a:rPr>
              <a:t>=</a:t>
            </a:r>
            <a:r>
              <a:rPr kumimoji="0" lang="en-US" altLang="en-US" sz="1200" b="0" i="0" u="none" strike="noStrike" cap="none" normalizeH="0" baseline="0" dirty="0">
                <a:ln>
                  <a:noFill/>
                </a:ln>
                <a:solidFill>
                  <a:srgbClr val="008800"/>
                </a:solidFill>
                <a:effectLst/>
                <a:latin typeface="inherit"/>
                <a:cs typeface="Courier New" panose="02070309020205020404" pitchFamily="49" charset="0"/>
              </a:rPr>
              <a:t>50</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inherit"/>
                <a:cs typeface="Courier New" panose="02070309020205020404" pitchFamily="49" charset="0"/>
              </a:rPr>
              <a:t>plt.show</a:t>
            </a:r>
            <a:r>
              <a:rPr kumimoji="0" lang="en-US" altLang="en-US" sz="1200" b="0" i="0" u="none" strike="noStrike" cap="none" normalizeH="0" baseline="0" dirty="0">
                <a:ln>
                  <a:noFill/>
                </a:ln>
                <a:solidFill>
                  <a:srgbClr val="000000"/>
                </a:solidFill>
                <a:effectLst/>
                <a:latin typeface="inherit"/>
                <a:cs typeface="Courier New" panose="02070309020205020404" pitchFamily="49" charset="0"/>
              </a:rPr>
              <a:t>()​</a:t>
            </a:r>
            <a:endPar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148" name="Picture 4">
            <a:extLst>
              <a:ext uri="{FF2B5EF4-FFF2-40B4-BE49-F238E27FC236}">
                <a16:creationId xmlns:a16="http://schemas.microsoft.com/office/drawing/2014/main" id="{F2FC17E2-D588-4E85-B57B-FE1538D230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5668" y="2392326"/>
            <a:ext cx="4301072" cy="3062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629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164</TotalTime>
  <Words>4179</Words>
  <Application>Microsoft Office PowerPoint</Application>
  <PresentationFormat>Widescreen</PresentationFormat>
  <Paragraphs>547</Paragraphs>
  <Slides>28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Calibri</vt:lpstr>
      <vt:lpstr>Courier New</vt:lpstr>
      <vt:lpstr>Helvetica Neue</vt:lpstr>
      <vt:lpstr>inherit</vt:lpstr>
      <vt:lpstr>STIXMathJax_Main</vt:lpstr>
      <vt:lpstr>STIXMathJax_Normal-italic</vt:lpstr>
      <vt:lpstr>Trebuchet MS</vt:lpstr>
      <vt:lpstr>Wingdings 3</vt:lpstr>
      <vt:lpstr>Facet</vt:lpstr>
      <vt:lpstr>Term project: Students’ Performance EDA</vt:lpstr>
      <vt:lpstr>Introduction:</vt:lpstr>
      <vt:lpstr>Research questions </vt:lpstr>
      <vt:lpstr>Describing the variables in the dataset: </vt:lpstr>
      <vt:lpstr>PowerPoint Presentation</vt:lpstr>
      <vt:lpstr>math score Histogram </vt:lpstr>
      <vt:lpstr>reading score Histogram </vt:lpstr>
      <vt:lpstr>writing score Histogram </vt:lpstr>
      <vt:lpstr>avg Language score Histogram </vt:lpstr>
      <vt:lpstr>avg score Histogram </vt:lpstr>
      <vt:lpstr>Outliers and characteristics about the variables: Mean, Mode, Spread, and Tails</vt:lpstr>
      <vt:lpstr>Code:</vt:lpstr>
      <vt:lpstr>comparing the over all avg score between female and male: calculating the PMF for avg score female and male </vt:lpstr>
      <vt:lpstr>PowerPoint Presentation</vt:lpstr>
      <vt:lpstr>calculating the CDF for avg score for all class then female and male separately for comparison.</vt:lpstr>
      <vt:lpstr>calculating the fraction of scores less then 50 and 80 for the three groups </vt:lpstr>
      <vt:lpstr>below code will compare a model of a normal CDF to our Data average score CDF </vt:lpstr>
      <vt:lpstr>Scatter plot of writing and reading scores. </vt:lpstr>
      <vt:lpstr>Scatter plot of avg Language score and math scores </vt:lpstr>
      <vt:lpstr>correlation matrix </vt:lpstr>
      <vt:lpstr>correlation matrix</vt:lpstr>
      <vt:lpstr>Conducting a hypothesis test </vt:lpstr>
      <vt:lpstr>Regression Analysis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project: Students’ Performance EDA</dc:title>
  <dc:creator>Majjaj, Mohammed {PBC}</dc:creator>
  <cp:lastModifiedBy>Majjaj, Mohammed {PBC}</cp:lastModifiedBy>
  <cp:revision>24</cp:revision>
  <dcterms:created xsi:type="dcterms:W3CDTF">2021-03-07T01:47:47Z</dcterms:created>
  <dcterms:modified xsi:type="dcterms:W3CDTF">2021-03-07T04:32:18Z</dcterms:modified>
</cp:coreProperties>
</file>