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3/25/2025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ata.gov.in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BAA01C-290C-C44D-E39A-3497BDECBAF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Groundwater Scheme Analysis</a:t>
            </a:r>
            <a:br>
              <a:rPr lang="en-IN" dirty="0"/>
            </a:b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62A358A-8434-FF8D-B640-B1B31061A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090219"/>
            <a:ext cx="8825658" cy="1548581"/>
          </a:xfrm>
        </p:spPr>
        <p:txBody>
          <a:bodyPr>
            <a:normAutofit lnSpcReduction="10000"/>
          </a:bodyPr>
          <a:lstStyle/>
          <a:p>
            <a:r>
              <a:rPr lang="en-US" sz="1800" dirty="0">
                <a:latin typeface="Androgyne" panose="05080000000003050000" pitchFamily="82" charset="0"/>
              </a:rPr>
              <a:t>Source: </a:t>
            </a:r>
            <a:r>
              <a:rPr lang="en-US" sz="1800" dirty="0">
                <a:latin typeface="Androgyne" panose="05080000000003050000" pitchFamily="82" charset="0"/>
                <a:hlinkClick r:id="rId2"/>
              </a:rPr>
              <a:t>https://www.data.gov.in/</a:t>
            </a:r>
            <a:endParaRPr lang="en-US" dirty="0">
              <a:latin typeface="Androgyne" panose="05080000000003050000" pitchFamily="82" charset="0"/>
            </a:endParaRPr>
          </a:p>
          <a:p>
            <a:r>
              <a:rPr lang="en-US" i="0" dirty="0">
                <a:effectLst/>
                <a:latin typeface="Androgyne" panose="05080000000003050000" pitchFamily="82" charset="0"/>
              </a:rPr>
              <a:t>N</a:t>
            </a:r>
            <a:r>
              <a:rPr lang="en-US" dirty="0">
                <a:latin typeface="Androgyne" panose="05080000000003050000" pitchFamily="82" charset="0"/>
              </a:rPr>
              <a:t>AME: </a:t>
            </a:r>
            <a:r>
              <a:rPr lang="en-US" dirty="0" err="1">
                <a:latin typeface="Androgyne" panose="05080000000003050000" pitchFamily="82" charset="0"/>
              </a:rPr>
              <a:t>M.kavya</a:t>
            </a:r>
            <a:endParaRPr lang="en-US" dirty="0">
              <a:latin typeface="Androgyne" panose="05080000000003050000" pitchFamily="82" charset="0"/>
            </a:endParaRPr>
          </a:p>
          <a:p>
            <a:r>
              <a:rPr lang="en-US" sz="1800" i="0" dirty="0">
                <a:effectLst/>
                <a:latin typeface="Androgyne" panose="05080000000003050000" pitchFamily="82" charset="0"/>
              </a:rPr>
              <a:t>Roll no: 2211cs010344</a:t>
            </a:r>
          </a:p>
          <a:p>
            <a:r>
              <a:rPr lang="en-US" sz="1800" dirty="0">
                <a:latin typeface="Androgyne" panose="05080000000003050000" pitchFamily="82" charset="0"/>
              </a:rPr>
              <a:t>LinkedIn :https://www.linkedin.com/in/majjarla-kavya-91b9002ba/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19853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DA90C-750C-05FB-D979-03FF9E86D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Scatter Plot of IPC vs. IPU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813785-85CE-7A78-4C1E-D00A7C6D013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58652" y="2377358"/>
            <a:ext cx="4108831" cy="341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18B332F-724B-2E4C-0F31-50101B499B6A}"/>
              </a:ext>
            </a:extLst>
          </p:cNvPr>
          <p:cNvSpPr txBox="1"/>
          <p:nvPr/>
        </p:nvSpPr>
        <p:spPr>
          <a:xfrm>
            <a:off x="2290916" y="5793658"/>
            <a:ext cx="782647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scatter plot shows the relationship between IPC Total and IPU Total, with most data points clustered near the origin and a few outliers at higher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39553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E0D549-7A77-AA2D-6F2E-38540D0C8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 Districts in Irrigation Potential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72A05A6-781C-DE63-6F71-1898CADA9D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3191" y="2603500"/>
            <a:ext cx="7949931" cy="341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9E3AB98-F145-9CF4-E2AB-14410CC8F5C0}"/>
              </a:ext>
            </a:extLst>
          </p:cNvPr>
          <p:cNvSpPr txBox="1"/>
          <p:nvPr/>
        </p:nvSpPr>
        <p:spPr>
          <a:xfrm>
            <a:off x="1504335" y="6019800"/>
            <a:ext cx="87614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bar chart displays the top five districts with the highest average irrigation potential created, with Palakkad leading the list.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36322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203E9-17A7-EEEE-861A-A9D12E8D7A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982104" cy="706964"/>
          </a:xfrm>
        </p:spPr>
        <p:txBody>
          <a:bodyPr/>
          <a:lstStyle/>
          <a:p>
            <a:r>
              <a:rPr lang="en-US" dirty="0"/>
              <a:t>Horse Power vs. Pump Usage in Kharif Season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2076180-B749-EA2E-548B-45B023F964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86204" y="2359742"/>
            <a:ext cx="6163905" cy="338259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174D47-E051-E0CF-482D-A360F2DF010F}"/>
              </a:ext>
            </a:extLst>
          </p:cNvPr>
          <p:cNvSpPr txBox="1"/>
          <p:nvPr/>
        </p:nvSpPr>
        <p:spPr>
          <a:xfrm>
            <a:off x="1484672" y="5742339"/>
            <a:ext cx="979292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scatter plot illustrates the relationship between the horsepower of lifting devices and the number of pump operating days, with most points clustered at lower horsepower values.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26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9FE41-A13F-92C4-CBE8-4A6F235D6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147209"/>
          </a:xfrm>
        </p:spPr>
        <p:txBody>
          <a:bodyPr/>
          <a:lstStyle/>
          <a:p>
            <a:br>
              <a:rPr lang="en-IN" dirty="0">
                <a:latin typeface="Androgyne" panose="05080000000003050000" pitchFamily="82" charset="0"/>
              </a:rPr>
            </a:br>
            <a:r>
              <a:rPr lang="en-IN" dirty="0">
                <a:latin typeface="Androgyne" panose="05080000000003050000" pitchFamily="82" charset="0"/>
              </a:rPr>
              <a:t>Introduction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D60FB-50C3-4CA2-0B9C-969FF1D6B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Introduction</a:t>
            </a:r>
          </a:p>
          <a:p>
            <a:pPr>
              <a:buNone/>
            </a:pPr>
            <a:r>
              <a:rPr lang="en-US" dirty="0"/>
              <a:t>This presentation provides an analysis of the groundwater scheme dataset, covering: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Geographical distribution</a:t>
            </a:r>
            <a:r>
              <a:rPr lang="en-US" dirty="0"/>
              <a:t> of 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Types of tubewells and their usage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Ownership and financial aspects</a:t>
            </a:r>
            <a:r>
              <a:rPr lang="en-US" dirty="0"/>
              <a:t> of schemes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Water distribution methods and energy sources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Key insights and conclusions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380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66E09-3BD9-2470-03E0-F3BB78A578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383184"/>
          </a:xfrm>
        </p:spPr>
        <p:txBody>
          <a:bodyPr/>
          <a:lstStyle/>
          <a:p>
            <a:br>
              <a:rPr lang="en-US" b="1" dirty="0">
                <a:latin typeface="Androgyne" panose="05080000000003050000" pitchFamily="82" charset="0"/>
              </a:rPr>
            </a:br>
            <a:r>
              <a:rPr lang="en-US" b="1" dirty="0">
                <a:latin typeface="Androgyne" panose="05080000000003050000" pitchFamily="82" charset="0"/>
              </a:rPr>
              <a:t>Initial Analysis of the Dataset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540D6-7C02-A5E3-422A-0C350F240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/>
              <a:t>Initial Analysis of the Dataset</a:t>
            </a:r>
          </a:p>
          <a:p>
            <a:pPr>
              <a:buNone/>
            </a:pPr>
            <a:r>
              <a:rPr lang="en-US" b="1" dirty="0"/>
              <a:t>Dataset Overview: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dataset contains </a:t>
            </a:r>
            <a:r>
              <a:rPr lang="en-US" b="1" dirty="0"/>
              <a:t>1,871 rows</a:t>
            </a:r>
            <a:r>
              <a:rPr lang="en-US" dirty="0"/>
              <a:t> and </a:t>
            </a:r>
            <a:r>
              <a:rPr lang="en-US" b="1" dirty="0"/>
              <a:t>61 columns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records </a:t>
            </a:r>
            <a:r>
              <a:rPr lang="en-US" b="1" dirty="0"/>
              <a:t>groundwater schemes</a:t>
            </a:r>
            <a:r>
              <a:rPr lang="en-US" dirty="0"/>
              <a:t> across various </a:t>
            </a:r>
            <a:r>
              <a:rPr lang="en-US" b="1" dirty="0"/>
              <a:t>states, districts, and villages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Some columns have missing values, particularly in ownership and operational details.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The data types include </a:t>
            </a:r>
            <a:r>
              <a:rPr lang="en-US" b="1" dirty="0"/>
              <a:t>text (categorical)</a:t>
            </a:r>
            <a:r>
              <a:rPr lang="en-US" dirty="0"/>
              <a:t> and </a:t>
            </a:r>
            <a:r>
              <a:rPr lang="en-US" b="1" dirty="0"/>
              <a:t>numerical values</a:t>
            </a:r>
            <a:r>
              <a:rPr lang="en-US" dirty="0"/>
              <a:t>.</a:t>
            </a:r>
          </a:p>
          <a:p>
            <a:pPr>
              <a:buNone/>
            </a:pPr>
            <a:r>
              <a:rPr lang="en-US" b="1" dirty="0"/>
              <a:t>Key Analysis: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State, District, Village:</a:t>
            </a:r>
            <a:r>
              <a:rPr lang="en-US" dirty="0"/>
              <a:t> Identifies the location of the scheme.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Scheme Type, Tubewell Type:</a:t>
            </a:r>
            <a:r>
              <a:rPr lang="en-US" dirty="0"/>
              <a:t> Describes the type of groundwater scheme.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Ownership &amp; Finance:</a:t>
            </a:r>
            <a:r>
              <a:rPr lang="en-US" dirty="0"/>
              <a:t> Includes ownership details, subsidies, and financial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Pumping &amp; Utilization:</a:t>
            </a:r>
            <a:r>
              <a:rPr lang="en-US" dirty="0"/>
              <a:t> Details about water distribution, lifting devices, and power sources.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Scheme Status:</a:t>
            </a:r>
            <a:r>
              <a:rPr lang="en-US" dirty="0"/>
              <a:t> Indicates whether a scheme is functional, underutilized, or non-operational.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7388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FC3D1-8ECF-80B3-246A-E4DD798F9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Groundwater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A98AB-1EF0-33FC-621C-017A960A11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79406"/>
            <a:ext cx="8825659" cy="4021394"/>
          </a:xfrm>
        </p:spPr>
        <p:txBody>
          <a:bodyPr>
            <a:normAutofit fontScale="85000" lnSpcReduction="10000"/>
          </a:bodyPr>
          <a:lstStyle/>
          <a:p>
            <a:pPr>
              <a:buNone/>
            </a:pPr>
            <a:r>
              <a:rPr lang="en-US" dirty="0"/>
              <a:t>💧 </a:t>
            </a:r>
            <a:r>
              <a:rPr lang="en-US" b="1" dirty="0"/>
              <a:t>Tube Wells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Deep or Shallow Wells</a:t>
            </a:r>
            <a:r>
              <a:rPr lang="en-US" dirty="0"/>
              <a:t>: These wells extract water from underground aquifers, commonly used in irrigation and drinking water supply.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Efficient Water Extraction</a:t>
            </a:r>
            <a:r>
              <a:rPr lang="en-US" dirty="0"/>
              <a:t>: Equipped with pumps, they provide a steady water supply.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Used in Agriculture &amp; Domestic Supply</a:t>
            </a:r>
            <a:r>
              <a:rPr lang="en-US" dirty="0"/>
              <a:t>: Frequently used by farmers and rural households.</a:t>
            </a:r>
          </a:p>
          <a:p>
            <a:pPr>
              <a:buNone/>
            </a:pPr>
            <a:r>
              <a:rPr lang="en-US" dirty="0"/>
              <a:t>💧 </a:t>
            </a:r>
            <a:r>
              <a:rPr lang="en-US" b="1" dirty="0"/>
              <a:t>Dug Wells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Shallow Water Sources</a:t>
            </a:r>
            <a:r>
              <a:rPr lang="en-US" dirty="0"/>
              <a:t>: Typically wider but not as deep, relying on groundwater seepage.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Lower Cost</a:t>
            </a:r>
            <a:r>
              <a:rPr lang="en-US" dirty="0"/>
              <a:t>: Constructed using local materials, making them cost-effective.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Used for Small-Scale Irrigation &amp; Drinking Water</a:t>
            </a:r>
            <a:r>
              <a:rPr lang="en-US" dirty="0"/>
              <a:t>: Often found in villages and semi-urban areas.</a:t>
            </a:r>
          </a:p>
          <a:p>
            <a:r>
              <a:rPr lang="en-US" dirty="0"/>
              <a:t>💧 </a:t>
            </a:r>
            <a:r>
              <a:rPr lang="en-US" b="1" dirty="0"/>
              <a:t>Recharge Wells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Groundwater Replenishment</a:t>
            </a:r>
            <a:r>
              <a:rPr lang="en-US" dirty="0"/>
              <a:t>: Designed to recharge depleted aquifers by collecting rainwater.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Reduces Water Scarcity</a:t>
            </a:r>
            <a:r>
              <a:rPr lang="en-US" dirty="0"/>
              <a:t>: Helps in sustainable water management.</a:t>
            </a:r>
            <a:br>
              <a:rPr lang="en-US" dirty="0"/>
            </a:br>
            <a:r>
              <a:rPr lang="en-US" dirty="0"/>
              <a:t>• </a:t>
            </a:r>
            <a:r>
              <a:rPr lang="en-US" b="1" dirty="0"/>
              <a:t>Used in Drought-Prone Areas</a:t>
            </a:r>
            <a:r>
              <a:rPr lang="en-US" dirty="0"/>
              <a:t>: A key measure in water conservation efforts.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0553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913C2-7276-A11A-579C-55FB9705F5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Gender Distribution Overview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91223-676B-3EC3-229F-29DE4E483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099948" y="2300748"/>
            <a:ext cx="6663484" cy="3962400"/>
          </a:xfr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63E63271-A5B9-8188-A70A-5DEEC1046052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511276" y="5832074"/>
            <a:ext cx="1144475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gender distribution chart 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76.7% male, 15.6% female, and 7.7% unspecified (labeled as 0)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This highlights a noticeable gender imbalance in the dataset.</a:t>
            </a:r>
          </a:p>
        </p:txBody>
      </p:sp>
    </p:spTree>
    <p:extLst>
      <p:ext uri="{BB962C8B-B14F-4D97-AF65-F5344CB8AC3E}">
        <p14:creationId xmlns:p14="http://schemas.microsoft.com/office/powerpoint/2010/main" val="29505116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CDFBC-E727-5D2A-DE87-E7D3E718D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Village Distribution by District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410D7A-0EA4-0B51-47BE-4D19C61BD5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88826" y="2389239"/>
            <a:ext cx="7358660" cy="3411793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B4C9881-C45E-7BC9-6B61-FCBED03214D2}"/>
              </a:ext>
            </a:extLst>
          </p:cNvPr>
          <p:cNvSpPr txBox="1"/>
          <p:nvPr/>
        </p:nvSpPr>
        <p:spPr>
          <a:xfrm>
            <a:off x="1154953" y="5979599"/>
            <a:ext cx="1025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Palakkad has the highest number of villages, followed by Kasargod, Thrissur, and Idukki, while Alappuzha has the least.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9033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64D6C-69CA-91C4-5044-FFE5BE74C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Land Ownership Distribution by District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1769206-8713-A90E-461B-00E77F6876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51967" y="2603500"/>
            <a:ext cx="7232379" cy="34163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8FA8CEDD-D30C-FFC6-9F00-4DC333F46F73}"/>
              </a:ext>
            </a:extLst>
          </p:cNvPr>
          <p:cNvSpPr txBox="1"/>
          <p:nvPr/>
        </p:nvSpPr>
        <p:spPr>
          <a:xfrm>
            <a:off x="1154954" y="6019800"/>
            <a:ext cx="96015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Palakkad has the highest number of landowners, followed by Kasargod and Idukki, while Alappuzha has the lowest.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3438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A06972-8523-5828-5E0C-126EA7962E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Top 5 Villages Distribution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AB6E440-611F-5D93-E79B-AA4A29C2BD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9017" y="2349910"/>
            <a:ext cx="4218278" cy="3342967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1892AE7-8C82-3EC6-CA61-E8520AE762FA}"/>
              </a:ext>
            </a:extLst>
          </p:cNvPr>
          <p:cNvSpPr txBox="1"/>
          <p:nvPr/>
        </p:nvSpPr>
        <p:spPr>
          <a:xfrm>
            <a:off x="1602657" y="5715824"/>
            <a:ext cx="876141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Kambadje</a:t>
            </a:r>
            <a:r>
              <a:rPr lang="en-US" dirty="0"/>
              <a:t> has the highest share, followed by </a:t>
            </a:r>
            <a:r>
              <a:rPr lang="en-US" dirty="0" err="1"/>
              <a:t>Pazhayannur</a:t>
            </a:r>
            <a:r>
              <a:rPr lang="en-US" dirty="0"/>
              <a:t>, while </a:t>
            </a:r>
            <a:r>
              <a:rPr lang="en-US" dirty="0" err="1"/>
              <a:t>Kuthannur</a:t>
            </a:r>
            <a:r>
              <a:rPr lang="en-US" dirty="0"/>
              <a:t> has the lowest among the top five villages.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898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B2B0F-8B16-9E98-BAF1-BCAA1089D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Distribution of Scheme Depth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3801F04-9223-F8C0-8CD6-4D0BDF2A7F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36373" y="2603500"/>
            <a:ext cx="5663567" cy="3416300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F09797B-A1A0-749E-3C6B-21E68098EF57}"/>
              </a:ext>
            </a:extLst>
          </p:cNvPr>
          <p:cNvSpPr txBox="1"/>
          <p:nvPr/>
        </p:nvSpPr>
        <p:spPr>
          <a:xfrm>
            <a:off x="1963445" y="6019800"/>
            <a:ext cx="74921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Most schemes have a depth between 75-125 meters, with frequency decreasing as depth increases.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175357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{40859D02-99F5-4A44-8BC7-01948C54526D}tf02900722</Template>
  <TotalTime>38</TotalTime>
  <Words>611</Words>
  <Application>Microsoft Office PowerPoint</Application>
  <PresentationFormat>Widescreen</PresentationFormat>
  <Paragraphs>46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Androgyne</vt:lpstr>
      <vt:lpstr>Arial</vt:lpstr>
      <vt:lpstr>Century Gothic</vt:lpstr>
      <vt:lpstr>Wingdings 3</vt:lpstr>
      <vt:lpstr>Ion Boardroom</vt:lpstr>
      <vt:lpstr>Groundwater Scheme Analysis </vt:lpstr>
      <vt:lpstr> Introduction</vt:lpstr>
      <vt:lpstr> Initial Analysis of the Dataset</vt:lpstr>
      <vt:lpstr>Types of Groundwater Schemes</vt:lpstr>
      <vt:lpstr>Gender Distribution Overview</vt:lpstr>
      <vt:lpstr>Village Distribution by District</vt:lpstr>
      <vt:lpstr>Land Ownership Distribution by District</vt:lpstr>
      <vt:lpstr>Top 5 Villages Distribution</vt:lpstr>
      <vt:lpstr>Distribution of Scheme Depth</vt:lpstr>
      <vt:lpstr>Scatter Plot of IPC vs. IPU</vt:lpstr>
      <vt:lpstr>Top Districts in Irrigation Potential</vt:lpstr>
      <vt:lpstr>Horse Power vs. Pump Usage in Kharif Season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kavya majjarla</dc:creator>
  <cp:lastModifiedBy>kavya majjarla</cp:lastModifiedBy>
  <cp:revision>1</cp:revision>
  <dcterms:created xsi:type="dcterms:W3CDTF">2025-03-25T08:40:21Z</dcterms:created>
  <dcterms:modified xsi:type="dcterms:W3CDTF">2025-03-25T09:18:50Z</dcterms:modified>
</cp:coreProperties>
</file>