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6" r:id="rId2"/>
    <p:sldId id="357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</p:sldIdLst>
  <p:sldSz cx="9144000" cy="6858000" type="screen4x3"/>
  <p:notesSz cx="6743700" cy="9906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99FF"/>
    <a:srgbClr val="CCCC00"/>
    <a:srgbClr val="FF66FF"/>
    <a:srgbClr val="CCCCFF"/>
    <a:srgbClr val="0000FF"/>
    <a:srgbClr val="3333CC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286"/>
  </p:normalViewPr>
  <p:slideViewPr>
    <p:cSldViewPr>
      <p:cViewPr varScale="1">
        <p:scale>
          <a:sx n="120" d="100"/>
          <a:sy n="120" d="100"/>
        </p:scale>
        <p:origin x="21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004" y="-96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Arial" pitchFamily="-110" charset="0"/>
                <a:cs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AFB164C5-9DD9-9A43-A05A-BDCB3FF0F313}" type="datetime1">
              <a:rPr lang="en-GB"/>
              <a:pPr>
                <a:defRPr/>
              </a:pPr>
              <a:t>02/11/2021</a:t>
            </a:fld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Arial" pitchFamily="-110" charset="0"/>
                <a:cs typeface="Arial" pitchFamily="-110" charset="0"/>
              </a:defRPr>
            </a:lvl1pPr>
          </a:lstStyle>
          <a:p>
            <a:pPr>
              <a:defRPr/>
            </a:pPr>
            <a:r>
              <a:rPr lang="en-US"/>
              <a:t>Aerospace Propulsion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F824636-276B-E24C-86B3-D53AABAB1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Arial" pitchFamily="-110" charset="0"/>
                <a:cs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0E5966D7-B218-2C4F-BF6B-2B0D8450CFC8}" type="datetime1">
              <a:rPr lang="en-GB"/>
              <a:pPr>
                <a:defRPr/>
              </a:pPr>
              <a:t>02/11/2021</a:t>
            </a:fld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Arial" pitchFamily="-110" charset="0"/>
                <a:cs typeface="Arial" pitchFamily="-110" charset="0"/>
              </a:defRPr>
            </a:lvl1pPr>
          </a:lstStyle>
          <a:p>
            <a:pPr>
              <a:defRPr/>
            </a:pPr>
            <a:r>
              <a:rPr lang="en-GB"/>
              <a:t>Aerospace Propulsion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A821F0F-4FF3-4647-B816-5850E975B0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012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/>
              <a:t>Aerospace Propulsion</a:t>
            </a:r>
          </a:p>
        </p:txBody>
      </p:sp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3DCCA-15E4-C34E-AA17-7EBEDEE610D2}" type="slidenum">
              <a:rPr lang="en-GB" sz="1200"/>
              <a:pPr eaLnBrk="1" hangingPunct="1"/>
              <a:t>1</a:t>
            </a:fld>
            <a:endParaRPr lang="en-GB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pic>
        <p:nvPicPr>
          <p:cNvPr id="3" name="Picture 16" descr="lisa-top-bann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58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924800" cy="990600"/>
          </a:xfrm>
          <a:prstGeom prst="rect">
            <a:avLst/>
          </a:prstGeom>
        </p:spPr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9248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1143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B0DE9-9A34-EC4F-B9C2-FF597DBD0983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28800" y="6324600"/>
            <a:ext cx="457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8F0A4458-231D-0E42-A687-D54ED2D8D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lisa-bann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"/>
            <a:ext cx="63023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5938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-110" charset="0"/>
                <a:ea typeface="Arial" pitchFamily="-110" charset="0"/>
                <a:cs typeface="Arial" pitchFamily="-110" charset="0"/>
              </a:defRPr>
            </a:lvl1pPr>
          </a:lstStyle>
          <a:p>
            <a:pPr>
              <a:defRPr/>
            </a:pPr>
            <a:r>
              <a:rPr lang="en-GB"/>
              <a:t>Ndaona Chokani</a:t>
            </a:r>
          </a:p>
        </p:txBody>
      </p:sp>
      <p:pic>
        <p:nvPicPr>
          <p:cNvPr id="1028" name="Picture 16" descr="lec-logo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4800"/>
            <a:ext cx="2057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 descr="eth-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7650"/>
            <a:ext cx="22860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-36513" y="2349500"/>
            <a:ext cx="9180513" cy="45720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Ø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8.emf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514600"/>
            <a:ext cx="77724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>
                <a:solidFill>
                  <a:schemeClr val="bg1"/>
                </a:solidFill>
                <a:latin typeface="TheSans 6-SemiBold" charset="0"/>
                <a:ea typeface="Osaka" charset="0"/>
                <a:cs typeface="Osaka" charset="0"/>
              </a:rPr>
              <a:t>Thermodynamik III</a:t>
            </a:r>
          </a:p>
        </p:txBody>
      </p:sp>
      <p:sp>
        <p:nvSpPr>
          <p:cNvPr id="6146" name="Rectangle 3"/>
          <p:cNvSpPr txBox="1">
            <a:spLocks noChangeArrowheads="1"/>
          </p:cNvSpPr>
          <p:nvPr/>
        </p:nvSpPr>
        <p:spPr bwMode="auto">
          <a:xfrm>
            <a:off x="838200" y="3810000"/>
            <a:ext cx="762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3400"/>
              </a:lnSpc>
              <a:spcBef>
                <a:spcPct val="20000"/>
              </a:spcBef>
              <a:buFont typeface="Wingdings" charset="0"/>
              <a:buNone/>
            </a:pPr>
            <a:r>
              <a:rPr lang="de-DE" sz="2800" b="1" dirty="0">
                <a:solidFill>
                  <a:srgbClr val="FFFFFF"/>
                </a:solidFill>
                <a:latin typeface="TheSans 5" charset="0"/>
                <a:ea typeface="Osaka" charset="0"/>
                <a:cs typeface="Osaka" charset="0"/>
              </a:rPr>
              <a:t>1 - Physikalischer Prozess des Energieaustausches</a:t>
            </a:r>
          </a:p>
          <a:p>
            <a:pPr algn="ctr" eaLnBrk="1" hangingPunct="1">
              <a:spcBef>
                <a:spcPct val="20000"/>
              </a:spcBef>
              <a:buFont typeface="Wingdings" charset="0"/>
              <a:buNone/>
            </a:pPr>
            <a:endParaRPr lang="en-US" sz="2800" dirty="0">
              <a:solidFill>
                <a:srgbClr val="FFFFFF"/>
              </a:solidFill>
              <a:latin typeface="TheSans 5" charset="0"/>
              <a:ea typeface="Osaka" charset="0"/>
              <a:cs typeface="Osaka" charset="0"/>
            </a:endParaRPr>
          </a:p>
          <a:p>
            <a:pPr algn="ctr" eaLnBrk="1" hangingPunct="1">
              <a:spcBef>
                <a:spcPct val="20000"/>
              </a:spcBef>
              <a:buFont typeface="Wingdings" charset="0"/>
              <a:buNone/>
            </a:pPr>
            <a:r>
              <a:rPr lang="en-US" sz="2800" dirty="0">
                <a:solidFill>
                  <a:srgbClr val="FFFFFF"/>
                </a:solidFill>
                <a:latin typeface="TheSans 5" charset="0"/>
                <a:ea typeface="Osaka" charset="0"/>
                <a:cs typeface="Osaka" charset="0"/>
              </a:rPr>
              <a:t>HS 2021</a:t>
            </a:r>
          </a:p>
          <a:p>
            <a:pPr algn="ctr" eaLnBrk="1" hangingPunct="1">
              <a:spcBef>
                <a:spcPct val="20000"/>
              </a:spcBef>
              <a:buFont typeface="Wingdings" charset="0"/>
              <a:buNone/>
            </a:pPr>
            <a:r>
              <a:rPr lang="en-US" sz="2800" dirty="0">
                <a:solidFill>
                  <a:srgbClr val="FFFFFF"/>
                </a:solidFill>
                <a:latin typeface="TheSans 5" charset="0"/>
                <a:ea typeface="Osaka" charset="0"/>
                <a:cs typeface="Osaka" charset="0"/>
              </a:rPr>
              <a:t>Prof. Reza S. Abhari</a:t>
            </a:r>
          </a:p>
          <a:p>
            <a:pPr algn="ctr" eaLnBrk="1" hangingPunct="1">
              <a:spcBef>
                <a:spcPct val="20000"/>
              </a:spcBef>
              <a:buFont typeface="Wingdings" charset="0"/>
              <a:buNone/>
            </a:pPr>
            <a:r>
              <a:rPr lang="en-US" sz="2800" dirty="0">
                <a:solidFill>
                  <a:srgbClr val="FFFFFF"/>
                </a:solidFill>
                <a:latin typeface="TheSans 5" charset="0"/>
                <a:ea typeface="Osaka" charset="0"/>
                <a:cs typeface="Osaka" charset="0"/>
              </a:rPr>
              <a:t>Dr. Ndaona Chokani</a:t>
            </a:r>
          </a:p>
          <a:p>
            <a:pPr algn="ctr" eaLnBrk="1" hangingPunct="1">
              <a:spcBef>
                <a:spcPct val="20000"/>
              </a:spcBef>
              <a:buFont typeface="Wingdings" charset="0"/>
              <a:buNone/>
            </a:pPr>
            <a:endParaRPr lang="en-US" sz="2800" dirty="0">
              <a:solidFill>
                <a:srgbClr val="FFFFFF"/>
              </a:solidFill>
              <a:latin typeface="TheSans 5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 txBox="1">
            <a:spLocks noChangeArrowheads="1"/>
          </p:cNvSpPr>
          <p:nvPr/>
        </p:nvSpPr>
        <p:spPr bwMode="auto">
          <a:xfrm>
            <a:off x="1049338" y="1371600"/>
            <a:ext cx="7256462" cy="4937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191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Flügelprofile übertragen Energie: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Kompressor: Erhöhung der Enthalpie von der Welle zum Fluid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Turbine: Verringerung der Enthalpie vom Fluid zur Welle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Wie funktioniert ein Flügelprofil? Erzeugung von Auftrieb durch Umlenken (Drehen) der Strömung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Gedachte Stromröhre um das Profil herum: Massenstrom ist konstant</a:t>
            </a:r>
          </a:p>
        </p:txBody>
      </p:sp>
      <p:pic>
        <p:nvPicPr>
          <p:cNvPr id="16386" name="Picture 7" descr="stream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3644900"/>
            <a:ext cx="583565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508625" y="3644900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Velocity</a:t>
            </a:r>
          </a:p>
        </p:txBody>
      </p:sp>
      <p:sp>
        <p:nvSpPr>
          <p:cNvPr id="16388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717DF8B-A8D0-A042-9948-056BEF197458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10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5508625" y="4643438"/>
            <a:ext cx="201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Velocity</a:t>
            </a:r>
          </a:p>
        </p:txBody>
      </p:sp>
      <p:sp>
        <p:nvSpPr>
          <p:cNvPr id="16390" name="Title 1"/>
          <p:cNvSpPr>
            <a:spLocks noGrp="1"/>
          </p:cNvSpPr>
          <p:nvPr/>
        </p:nvSpPr>
        <p:spPr bwMode="auto">
          <a:xfrm>
            <a:off x="250825" y="566738"/>
            <a:ext cx="36734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/>
          <a:p>
            <a:pPr algn="ctr" eaLnBrk="0" hangingPunct="0"/>
            <a:r>
              <a:rPr lang="de-CH" sz="24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1.2 Flügelprofile</a:t>
            </a:r>
            <a:endParaRPr lang="en-US" sz="2400">
              <a:solidFill>
                <a:srgbClr val="6AB575"/>
              </a:solidFill>
              <a:latin typeface="TheSans 6-SemiBold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46824"/>
              </p:ext>
            </p:extLst>
          </p:nvPr>
        </p:nvGraphicFramePr>
        <p:xfrm>
          <a:off x="1128713" y="3500438"/>
          <a:ext cx="2716212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3" imgW="1511300" imgH="1574800" progId="Equation.3">
                  <p:embed/>
                </p:oleObj>
              </mc:Choice>
              <mc:Fallback>
                <p:oleObj name="Equation" r:id="rId3" imgW="1511300" imgH="157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500438"/>
                        <a:ext cx="2716212" cy="283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838200"/>
            <a:ext cx="2562225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3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58B0138-9E2D-2C49-BCE3-1B3BCD06B2C7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11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2750" y="1066800"/>
            <a:ext cx="5988050" cy="2711450"/>
            <a:chOff x="412750" y="1066800"/>
            <a:chExt cx="5988050" cy="2711450"/>
          </a:xfrm>
        </p:grpSpPr>
        <p:grpSp>
          <p:nvGrpSpPr>
            <p:cNvPr id="4" name="Group 3"/>
            <p:cNvGrpSpPr/>
            <p:nvPr/>
          </p:nvGrpSpPr>
          <p:grpSpPr>
            <a:xfrm>
              <a:off x="412750" y="1066800"/>
              <a:ext cx="5988050" cy="2711450"/>
              <a:chOff x="412750" y="1066800"/>
              <a:chExt cx="5988050" cy="2711450"/>
            </a:xfrm>
          </p:grpSpPr>
          <p:pic>
            <p:nvPicPr>
              <p:cNvPr id="17409" name="Picture 8" descr="turbine_notati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750" y="1066800"/>
                <a:ext cx="5988050" cy="271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Straight Connector 2"/>
              <p:cNvCxnSpPr/>
              <p:nvPr/>
            </p:nvCxnSpPr>
            <p:spPr>
              <a:xfrm flipH="1">
                <a:off x="3707904" y="2852936"/>
                <a:ext cx="1440160" cy="0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331346"/>
                </p:ext>
              </p:extLst>
            </p:nvPr>
          </p:nvGraphicFramePr>
          <p:xfrm>
            <a:off x="3995936" y="2564904"/>
            <a:ext cx="204788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6" name="Equation" r:id="rId7" imgW="114300" imgH="165100" progId="Equation.3">
                    <p:embed/>
                  </p:oleObj>
                </mc:Choice>
                <mc:Fallback>
                  <p:oleObj name="Equation" r:id="rId7" imgW="114300" imgH="165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2564904"/>
                          <a:ext cx="204788" cy="296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Arc 4"/>
            <p:cNvSpPr/>
            <p:nvPr/>
          </p:nvSpPr>
          <p:spPr>
            <a:xfrm rot="16572301">
              <a:off x="4199026" y="2681150"/>
              <a:ext cx="412899" cy="199556"/>
            </a:xfrm>
            <a:prstGeom prst="arc">
              <a:avLst>
                <a:gd name="adj1" fmla="val 13623564"/>
                <a:gd name="adj2" fmla="val 21091502"/>
              </a:avLst>
            </a:prstGeom>
            <a:ln w="158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53EA5A-8232-BB48-94BC-C2CBA789E501}"/>
                  </a:ext>
                </a:extLst>
              </p:cNvPr>
              <p:cNvSpPr txBox="1"/>
              <p:nvPr/>
            </p:nvSpPr>
            <p:spPr>
              <a:xfrm>
                <a:off x="4200725" y="4973943"/>
                <a:ext cx="482518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r>
                          <a:rPr lang="de-CH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C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r>
                          <a:rPr lang="de-CH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1" smtClean="0">
                        <a:latin typeface="Cambria Math" panose="02040503050406030204" pitchFamily="18" charset="0"/>
                      </a:rPr>
                      <m:t>𝑐𝑎𝑚𝑏𝑒𝑟</m:t>
                    </m:r>
                    <m:r>
                      <a:rPr lang="de-C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</m:oMath>
                </a14:m>
                <a:endParaRPr lang="en-US" sz="2000" dirty="0"/>
              </a:p>
              <a:p>
                <a:r>
                  <a:rPr lang="de-CH" sz="2000" b="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C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CH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CH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CH" sz="20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r>
                          <a:rPr lang="de-CH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b="0" i="1" smtClean="0">
                        <a:latin typeface="Cambria Math" panose="02040503050406030204" pitchFamily="18" charset="0"/>
                      </a:rPr>
                      <m:t>𝑖𝑛𝑐𝑖𝑑𝑒𝑛𝑐𝑒</m:t>
                    </m:r>
                    <m:r>
                      <a:rPr lang="de-CH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i="1">
                        <a:latin typeface="Cambria Math" panose="02040503050406030204" pitchFamily="18" charset="0"/>
                      </a:rPr>
                      <m:t>𝑎𝑛𝑔𝑙𝑒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r>
                          <a:rPr lang="de-C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de-CH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de-C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C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CH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CH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sz="2000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de-CH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i="1">
                        <a:latin typeface="Cambria Math" panose="02040503050406030204" pitchFamily="18" charset="0"/>
                      </a:rPr>
                      <m:t>𝑎𝑛𝑔𝑙𝑒</m:t>
                    </m:r>
                  </m:oMath>
                </a14:m>
                <a:endParaRPr lang="en-US" sz="2000" dirty="0"/>
              </a:p>
              <a:p>
                <a:r>
                  <a:rPr lang="en-US" sz="200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CH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CH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de-CH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sz="20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de-C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C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CH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CH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1" smtClean="0">
                        <a:latin typeface="Cambria Math" panose="02040503050406030204" pitchFamily="18" charset="0"/>
                      </a:rPr>
                      <m:t>𝑡𝑢𝑟𝑛𝑖𝑛𝑔</m:t>
                    </m:r>
                    <m:r>
                      <a:rPr lang="de-CH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i="1">
                        <a:latin typeface="Cambria Math" panose="02040503050406030204" pitchFamily="18" charset="0"/>
                      </a:rPr>
                      <m:t>𝑎𝑛𝑔𝑙𝑒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53EA5A-8232-BB48-94BC-C2CBA789E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25" y="4973943"/>
                <a:ext cx="4825184" cy="1323439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08480"/>
              </p:ext>
            </p:extLst>
          </p:nvPr>
        </p:nvGraphicFramePr>
        <p:xfrm>
          <a:off x="1343025" y="4711700"/>
          <a:ext cx="2857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Formel" r:id="rId3" imgW="1905000" imgH="393700" progId="Equation.3">
                  <p:embed/>
                </p:oleObj>
              </mc:Choice>
              <mc:Fallback>
                <p:oleObj name="Formel" r:id="rId3" imgW="19050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4711700"/>
                        <a:ext cx="2857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3DD97D3-F0FC-3541-82C8-097908D0A95D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12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grpSp>
        <p:nvGrpSpPr>
          <p:cNvPr id="18436" name="Group 2"/>
          <p:cNvGrpSpPr>
            <a:grpSpLocks/>
          </p:cNvGrpSpPr>
          <p:nvPr/>
        </p:nvGrpSpPr>
        <p:grpSpPr bwMode="auto">
          <a:xfrm>
            <a:off x="4932363" y="1341438"/>
            <a:ext cx="4110037" cy="3960812"/>
            <a:chOff x="4932040" y="1340768"/>
            <a:chExt cx="4110037" cy="3960812"/>
          </a:xfrm>
        </p:grpSpPr>
        <p:pic>
          <p:nvPicPr>
            <p:cNvPr id="18437" name="Picture 7" descr="isolated_cascad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340768"/>
              <a:ext cx="4110037" cy="396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8" name="Picture 1" descr="Screen Shot 2016-11-08 at 11.26.39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358" y="2465683"/>
              <a:ext cx="163655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9" name="Picture 7" descr="Screen Shot 2016-11-08 at 11.26.39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0432" y="2465683"/>
              <a:ext cx="163655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3" name="Rectangle 3"/>
          <p:cNvSpPr txBox="1">
            <a:spLocks noChangeArrowheads="1"/>
          </p:cNvSpPr>
          <p:nvPr/>
        </p:nvSpPr>
        <p:spPr bwMode="auto">
          <a:xfrm>
            <a:off x="395288" y="908050"/>
            <a:ext cx="4752975" cy="3673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Kaskade von Flügelprofilen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Strömung wird beeinflusst vom danebenliegenden Profil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In der Kaskade können viel höhere Drehwinkel erreicht werden als mit einem einzelnen Profil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Solidity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:</a:t>
            </a:r>
          </a:p>
          <a:p>
            <a:pPr marL="0" indent="0"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	Typischerweise 0.5 &lt;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σ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&lt; 1.5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 txBox="1">
            <a:spLocks noChangeArrowheads="1"/>
          </p:cNvSpPr>
          <p:nvPr/>
        </p:nvSpPr>
        <p:spPr bwMode="auto">
          <a:xfrm>
            <a:off x="1219200" y="1219200"/>
            <a:ext cx="7015163" cy="494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Impulsaustausch in einer Kaskade von Rotor- und Stator-Schaufelreihen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Gerät mit Massenströmen 1 und 2</a:t>
            </a:r>
          </a:p>
          <a:p>
            <a:pPr>
              <a:lnSpc>
                <a:spcPts val="28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Momenterhaltung</a:t>
            </a:r>
          </a:p>
          <a:p>
            <a:pPr>
              <a:lnSpc>
                <a:spcPts val="28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1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Multipliziere beide Seiten mit der Umdrehungsgeschwindigkeit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914211"/>
              </p:ext>
            </p:extLst>
          </p:nvPr>
        </p:nvGraphicFramePr>
        <p:xfrm>
          <a:off x="4008562" y="3798887"/>
          <a:ext cx="40274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Formel" r:id="rId3" imgW="2247900" imgH="381000" progId="Equation.3">
                  <p:embed/>
                </p:oleObj>
              </mc:Choice>
              <mc:Fallback>
                <p:oleObj name="Formel" r:id="rId3" imgW="22479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562" y="3798887"/>
                        <a:ext cx="402748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35300" y="4797425"/>
          <a:ext cx="41497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Formel" r:id="rId5" imgW="2311400" imgH="787400" progId="Equation.3">
                  <p:embed/>
                </p:oleObj>
              </mc:Choice>
              <mc:Fallback>
                <p:oleObj name="Formel" r:id="rId5" imgW="2311400" imgH="78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797425"/>
                        <a:ext cx="414972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0" name="Picture 9" descr="continuit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05000"/>
            <a:ext cx="40592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04F1EB2-80EC-0248-8A82-7C4A575FFAB4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13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19462" name="Title 1"/>
          <p:cNvSpPr>
            <a:spLocks noGrp="1"/>
          </p:cNvSpPr>
          <p:nvPr/>
        </p:nvSpPr>
        <p:spPr bwMode="auto">
          <a:xfrm>
            <a:off x="1042988" y="638175"/>
            <a:ext cx="295275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/>
          <a:p>
            <a:pPr algn="ctr" eaLnBrk="0" hangingPunct="0"/>
            <a:r>
              <a:rPr lang="de-DE" sz="24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1.3 Euler Gleichung</a:t>
            </a:r>
            <a:endParaRPr lang="en-US" sz="2400">
              <a:solidFill>
                <a:srgbClr val="6AB575"/>
              </a:solidFill>
              <a:latin typeface="TheSans 6-SemiBold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 txBox="1">
            <a:spLocks noChangeArrowheads="1"/>
          </p:cNvSpPr>
          <p:nvPr/>
        </p:nvSpPr>
        <p:spPr bwMode="auto">
          <a:xfrm>
            <a:off x="1143000" y="1087438"/>
            <a:ext cx="7281863" cy="4703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Falls die Massenströme am Ein- und Ausgang gleich sind, gilt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Wobei 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430463" y="1504950"/>
          <a:ext cx="5267325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Formel" r:id="rId3" imgW="2857500" imgH="1092200" progId="Equation.3">
                  <p:embed/>
                </p:oleObj>
              </mc:Choice>
              <mc:Fallback>
                <p:oleObj name="Formel" r:id="rId3" imgW="2857500" imgH="1092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1504950"/>
                        <a:ext cx="5267325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2362200" y="3005138"/>
            <a:ext cx="2489200" cy="596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159125" y="4143377"/>
            <a:ext cx="479107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cs typeface="Arial" charset="0"/>
              </a:rPr>
              <a:t>Absolute Umfangsgeschwindigkeit, </a:t>
            </a:r>
            <a:r>
              <a:rPr lang="de-DE" sz="2000" dirty="0" err="1">
                <a:cs typeface="Arial" charset="0"/>
              </a:rPr>
              <a:t>Swirl</a:t>
            </a:r>
            <a:endParaRPr lang="de-DE" sz="2000" dirty="0"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de-DE" sz="2000" dirty="0">
                <a:cs typeface="Arial" charset="0"/>
              </a:rPr>
              <a:t>Geschwindigkeit der Schaufel</a:t>
            </a:r>
          </a:p>
        </p:txBody>
      </p:sp>
      <p:sp>
        <p:nvSpPr>
          <p:cNvPr id="20485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C96EB29-98F8-3D47-AC3F-001E34E8FCCF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14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14195-4146-FB43-9C77-70089ABEC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2984" b="22569"/>
          <a:stretch/>
        </p:blipFill>
        <p:spPr>
          <a:xfrm>
            <a:off x="2843808" y="4221088"/>
            <a:ext cx="300579" cy="7476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5" name="Object 2"/>
          <p:cNvGraphicFramePr>
            <a:graphicFrameLocks noChangeAspect="1"/>
          </p:cNvGraphicFramePr>
          <p:nvPr/>
        </p:nvGraphicFramePr>
        <p:xfrm>
          <a:off x="5999163" y="2708275"/>
          <a:ext cx="293687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Formel" r:id="rId3" imgW="3200400" imgH="1803400" progId="Equation.3">
                  <p:embed/>
                </p:oleObj>
              </mc:Choice>
              <mc:Fallback>
                <p:oleObj name="Formel" r:id="rId3" imgW="3200400" imgH="1803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3" y="2708275"/>
                        <a:ext cx="2936875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Rectangle 7"/>
          <p:cNvSpPr>
            <a:spLocks noChangeArrowheads="1"/>
          </p:cNvSpPr>
          <p:nvPr/>
        </p:nvSpPr>
        <p:spPr bwMode="auto">
          <a:xfrm>
            <a:off x="5712792" y="717391"/>
            <a:ext cx="345881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cs typeface="Arial" charset="0"/>
              </a:rPr>
              <a:t>Annahme:</a:t>
            </a:r>
          </a:p>
          <a:p>
            <a:r>
              <a:rPr lang="de-DE" dirty="0">
                <a:solidFill>
                  <a:srgbClr val="000000"/>
                </a:solidFill>
                <a:cs typeface="Arial" charset="0"/>
              </a:rPr>
              <a:t>Massenerhaltung angewendet auf inkompressible Strömung</a:t>
            </a:r>
          </a:p>
          <a:p>
            <a:endParaRPr lang="de-DE" dirty="0">
              <a:solidFill>
                <a:srgbClr val="000000"/>
              </a:solidFill>
              <a:cs typeface="Arial" charset="0"/>
            </a:endParaRPr>
          </a:p>
          <a:p>
            <a:r>
              <a:rPr lang="de-DE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de-DE" i="1" dirty="0">
                <a:solidFill>
                  <a:srgbClr val="000000"/>
                </a:solidFill>
                <a:cs typeface="Arial" charset="0"/>
              </a:rPr>
              <a:t>C</a:t>
            </a:r>
            <a:r>
              <a:rPr lang="de-DE" i="1" baseline="-25000" dirty="0">
                <a:solidFill>
                  <a:srgbClr val="000000"/>
                </a:solidFill>
                <a:cs typeface="Arial" charset="0"/>
              </a:rPr>
              <a:t>x1</a:t>
            </a:r>
            <a:r>
              <a:rPr lang="de-DE" i="1" dirty="0">
                <a:solidFill>
                  <a:srgbClr val="000000"/>
                </a:solidFill>
                <a:cs typeface="Arial" charset="0"/>
              </a:rPr>
              <a:t>=C</a:t>
            </a:r>
            <a:r>
              <a:rPr lang="de-DE" i="1" baseline="-25000" dirty="0">
                <a:solidFill>
                  <a:srgbClr val="000000"/>
                </a:solidFill>
                <a:cs typeface="Arial" charset="0"/>
              </a:rPr>
              <a:t>x2</a:t>
            </a:r>
            <a:r>
              <a:rPr lang="de-DE" i="1" dirty="0">
                <a:solidFill>
                  <a:srgbClr val="000000"/>
                </a:solidFill>
                <a:cs typeface="Arial" charset="0"/>
              </a:rPr>
              <a:t>=</a:t>
            </a:r>
            <a:r>
              <a:rPr lang="de-DE" i="1" dirty="0" err="1">
                <a:solidFill>
                  <a:srgbClr val="000000"/>
                </a:solidFill>
                <a:cs typeface="Arial" charset="0"/>
              </a:rPr>
              <a:t>C</a:t>
            </a:r>
            <a:r>
              <a:rPr lang="de-DE" i="1" baseline="-25000" dirty="0" err="1">
                <a:solidFill>
                  <a:srgbClr val="000000"/>
                </a:solidFill>
                <a:cs typeface="Arial" charset="0"/>
              </a:rPr>
              <a:t>x</a:t>
            </a:r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5940425" y="4384675"/>
            <a:ext cx="3536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i="1">
                <a:solidFill>
                  <a:srgbClr val="000000"/>
                </a:solidFill>
                <a:cs typeface="Arial" charset="0"/>
              </a:rPr>
              <a:t>α</a:t>
            </a:r>
            <a:r>
              <a:rPr lang="de-DE" i="1" baseline="-25000">
                <a:solidFill>
                  <a:srgbClr val="000000"/>
                </a:solidFill>
                <a:cs typeface="Arial" charset="0"/>
              </a:rPr>
              <a:t>1</a:t>
            </a:r>
            <a:r>
              <a:rPr lang="de-DE" baseline="-25000">
                <a:solidFill>
                  <a:srgbClr val="000000"/>
                </a:solidFill>
                <a:cs typeface="Arial" charset="0"/>
              </a:rPr>
              <a:t> </a:t>
            </a:r>
            <a:r>
              <a:rPr lang="de-DE">
                <a:solidFill>
                  <a:srgbClr val="000000"/>
                </a:solidFill>
                <a:cs typeface="Arial" charset="0"/>
              </a:rPr>
              <a:t>=</a:t>
            </a:r>
            <a:r>
              <a:rPr lang="de-DE" i="1">
                <a:solidFill>
                  <a:srgbClr val="000000"/>
                </a:solidFill>
                <a:cs typeface="Arial" charset="0"/>
              </a:rPr>
              <a:t> </a:t>
            </a:r>
            <a:r>
              <a:rPr lang="de-DE">
                <a:solidFill>
                  <a:srgbClr val="000000"/>
                </a:solidFill>
                <a:cs typeface="Arial" charset="0"/>
              </a:rPr>
              <a:t>exit stator angle</a:t>
            </a:r>
          </a:p>
          <a:p>
            <a:r>
              <a:rPr lang="de-DE" i="1">
                <a:solidFill>
                  <a:srgbClr val="000000"/>
                </a:solidFill>
                <a:cs typeface="Arial" charset="0"/>
              </a:rPr>
              <a:t>β</a:t>
            </a:r>
            <a:r>
              <a:rPr lang="de-DE" i="1" baseline="-25000">
                <a:solidFill>
                  <a:srgbClr val="000000"/>
                </a:solidFill>
                <a:cs typeface="Arial" charset="0"/>
              </a:rPr>
              <a:t>1 </a:t>
            </a:r>
            <a:r>
              <a:rPr lang="de-DE">
                <a:solidFill>
                  <a:srgbClr val="000000"/>
                </a:solidFill>
                <a:cs typeface="Arial" charset="0"/>
              </a:rPr>
              <a:t>= inlet rotor angle</a:t>
            </a:r>
          </a:p>
          <a:p>
            <a:r>
              <a:rPr lang="de-DE" i="1">
                <a:solidFill>
                  <a:srgbClr val="000000"/>
                </a:solidFill>
                <a:cs typeface="Arial" charset="0"/>
              </a:rPr>
              <a:t>β</a:t>
            </a:r>
            <a:r>
              <a:rPr lang="de-DE" i="1" baseline="-25000">
                <a:solidFill>
                  <a:srgbClr val="000000"/>
                </a:solidFill>
                <a:cs typeface="Arial" charset="0"/>
              </a:rPr>
              <a:t>2 </a:t>
            </a:r>
            <a:r>
              <a:rPr lang="de-DE">
                <a:solidFill>
                  <a:srgbClr val="000000"/>
                </a:solidFill>
                <a:cs typeface="Arial" charset="0"/>
              </a:rPr>
              <a:t>= outlet rotor angle</a:t>
            </a:r>
          </a:p>
        </p:txBody>
      </p:sp>
      <p:sp>
        <p:nvSpPr>
          <p:cNvPr id="21508" name="Text Box 11"/>
          <p:cNvSpPr txBox="1">
            <a:spLocks noChangeArrowheads="1"/>
          </p:cNvSpPr>
          <p:nvPr/>
        </p:nvSpPr>
        <p:spPr bwMode="auto">
          <a:xfrm>
            <a:off x="5940425" y="2243113"/>
            <a:ext cx="893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000000"/>
                </a:solidFill>
                <a:latin typeface="Times New Roman" charset="0"/>
              </a:rPr>
              <a:t>U = </a:t>
            </a:r>
            <a:r>
              <a:rPr lang="de-CH" sz="1800" i="1" dirty="0" err="1">
                <a:solidFill>
                  <a:srgbClr val="000000"/>
                </a:solidFill>
                <a:latin typeface="Times New Roman" charset="0"/>
              </a:rPr>
              <a:t>rω</a:t>
            </a:r>
            <a:endParaRPr lang="de-CH" sz="18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1510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838FDF83-C21D-8549-98AF-C986D665CA5F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15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21511" name="Title 1"/>
          <p:cNvSpPr>
            <a:spLocks noGrp="1"/>
          </p:cNvSpPr>
          <p:nvPr/>
        </p:nvSpPr>
        <p:spPr bwMode="auto">
          <a:xfrm>
            <a:off x="395288" y="566738"/>
            <a:ext cx="439261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/>
          <a:p>
            <a:pPr algn="ctr" eaLnBrk="0" hangingPunct="0"/>
            <a:r>
              <a:rPr lang="de-DE" sz="24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1.4 Geschwindigkeitsdreiecke</a:t>
            </a:r>
            <a:endParaRPr lang="en-US" sz="2400">
              <a:solidFill>
                <a:srgbClr val="6AB575"/>
              </a:solidFill>
              <a:latin typeface="TheSans 6-SemiBold" charset="0"/>
              <a:ea typeface="Osaka" charset="0"/>
              <a:cs typeface="Osaka" charset="0"/>
            </a:endParaRPr>
          </a:p>
        </p:txBody>
      </p:sp>
      <p:grpSp>
        <p:nvGrpSpPr>
          <p:cNvPr id="21512" name="Group 11"/>
          <p:cNvGrpSpPr>
            <a:grpSpLocks/>
          </p:cNvGrpSpPr>
          <p:nvPr/>
        </p:nvGrpSpPr>
        <p:grpSpPr bwMode="auto">
          <a:xfrm>
            <a:off x="0" y="1196752"/>
            <a:ext cx="5544616" cy="3777622"/>
            <a:chOff x="1147318" y="1327346"/>
            <a:chExt cx="4624014" cy="3193854"/>
          </a:xfrm>
        </p:grpSpPr>
        <p:pic>
          <p:nvPicPr>
            <p:cNvPr id="21513" name="Picture 1" descr="vel-tr-turbine2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9"/>
            <a:stretch/>
          </p:blipFill>
          <p:spPr bwMode="auto">
            <a:xfrm>
              <a:off x="1147318" y="1327346"/>
              <a:ext cx="4624014" cy="2360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19475" y="4376738"/>
              <a:ext cx="215900" cy="144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539552" y="1772816"/>
            <a:ext cx="10668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de-DE" i="1">
                <a:solidFill>
                  <a:srgbClr val="000000"/>
                </a:solidFill>
                <a:cs typeface="Arial" charset="0"/>
              </a:rPr>
              <a:t>Turbine</a:t>
            </a:r>
            <a:endParaRPr lang="de-DE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6A101D34-F505-5B45-8AAE-32C6B56CB9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9340" y="4130112"/>
            <a:ext cx="4094708" cy="2272063"/>
            <a:chOff x="4572000" y="830263"/>
            <a:chExt cx="4165600" cy="2311400"/>
          </a:xfrm>
        </p:grpSpPr>
        <p:pic>
          <p:nvPicPr>
            <p:cNvPr id="18" name="Picture 1" descr="vel-tr-turbine-b2.jpg">
              <a:extLst>
                <a:ext uri="{FF2B5EF4-FFF2-40B4-BE49-F238E27FC236}">
                  <a16:creationId xmlns:a16="http://schemas.microsoft.com/office/drawing/2014/main" id="{C4B5BB6C-6B1C-804B-9133-E9F41AA76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830263"/>
              <a:ext cx="4165600" cy="231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DE6987-C095-1F46-AA83-EDD2EB968391}"/>
                </a:ext>
              </a:extLst>
            </p:cNvPr>
            <p:cNvSpPr/>
            <p:nvPr/>
          </p:nvSpPr>
          <p:spPr bwMode="auto">
            <a:xfrm rot="2383386">
              <a:off x="5668963" y="2243138"/>
              <a:ext cx="215900" cy="144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BDDA2F0-DDC3-404B-97A6-DA3ED8D815D2}"/>
                </a:ext>
              </a:extLst>
            </p:cNvPr>
            <p:cNvCxnSpPr/>
            <p:nvPr/>
          </p:nvCxnSpPr>
          <p:spPr bwMode="auto">
            <a:xfrm flipV="1">
              <a:off x="5754688" y="1104900"/>
              <a:ext cx="0" cy="126365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 txBox="1">
            <a:spLocks noChangeArrowheads="1"/>
          </p:cNvSpPr>
          <p:nvPr/>
        </p:nvSpPr>
        <p:spPr bwMode="auto">
          <a:xfrm>
            <a:off x="990600" y="692150"/>
            <a:ext cx="7015163" cy="5616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r>
              <a:rPr lang="de-DE" sz="2000">
                <a:solidFill>
                  <a:srgbClr val="000000"/>
                </a:solidFill>
                <a:ea typeface="Osaka" charset="0"/>
                <a:cs typeface="Osaka" charset="0"/>
              </a:rPr>
              <a:t>Inlet Swirl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endParaRPr lang="de-DE" sz="200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endParaRPr lang="de-DE" sz="200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endParaRPr lang="de-DE" sz="200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endParaRPr lang="de-DE" sz="200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endParaRPr lang="de-DE" sz="200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endParaRPr lang="de-DE" sz="200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r>
              <a:rPr lang="de-DE" sz="2000">
                <a:solidFill>
                  <a:srgbClr val="000000"/>
                </a:solidFill>
                <a:ea typeface="Osaka" charset="0"/>
                <a:cs typeface="Osaka" charset="0"/>
              </a:rPr>
              <a:t>Weitere Annahme: </a:t>
            </a:r>
            <a:r>
              <a:rPr lang="de-DE" sz="2000" i="1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r</a:t>
            </a:r>
            <a:r>
              <a:rPr lang="de-DE" sz="2000" i="1" baseline="-2500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2</a:t>
            </a:r>
            <a:r>
              <a:rPr lang="de-DE" sz="2000" i="1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=r</a:t>
            </a:r>
            <a:r>
              <a:rPr lang="de-DE" sz="2000" i="1" baseline="-2500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1</a:t>
            </a:r>
            <a:r>
              <a:rPr lang="de-DE" sz="2000" i="1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=r</a:t>
            </a:r>
            <a:endParaRPr lang="de-DE" sz="20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287463" y="1185863"/>
          <a:ext cx="2471737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Formel" r:id="rId3" imgW="1371600" imgH="1816100" progId="Equation.3">
                  <p:embed/>
                </p:oleObj>
              </mc:Choice>
              <mc:Fallback>
                <p:oleObj name="Formel" r:id="rId3" imgW="1371600" imgH="1816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85863"/>
                        <a:ext cx="2471737" cy="327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2644775" y="2971800"/>
            <a:ext cx="3609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0000"/>
                </a:solidFill>
                <a:cs typeface="Arial" charset="0"/>
              </a:rPr>
              <a:t>Annahme: </a:t>
            </a:r>
            <a:r>
              <a:rPr lang="de-DE" i="1">
                <a:solidFill>
                  <a:srgbClr val="000000"/>
                </a:solidFill>
                <a:cs typeface="Arial" charset="0"/>
              </a:rPr>
              <a:t>i=δ=0</a:t>
            </a:r>
            <a:endParaRPr lang="de-DE">
              <a:solidFill>
                <a:srgbClr val="000000"/>
              </a:solidFill>
              <a:cs typeface="Arial" charset="0"/>
            </a:endParaRPr>
          </a:p>
          <a:p>
            <a:r>
              <a:rPr lang="de-DE">
                <a:solidFill>
                  <a:srgbClr val="000000"/>
                </a:solidFill>
                <a:cs typeface="Arial" charset="0"/>
              </a:rPr>
              <a:t>Profile mit Strömung ausgerichtet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5287963" y="4110038"/>
            <a:ext cx="168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0000"/>
                </a:solidFill>
                <a:cs typeface="Arial" charset="0"/>
              </a:rPr>
              <a:t>Euler Equation</a:t>
            </a:r>
          </a:p>
        </p:txBody>
      </p:sp>
      <p:graphicFrame>
        <p:nvGraphicFramePr>
          <p:cNvPr id="22533" name="Object 3"/>
          <p:cNvGraphicFramePr>
            <a:graphicFrameLocks noChangeAspect="1"/>
          </p:cNvGraphicFramePr>
          <p:nvPr/>
        </p:nvGraphicFramePr>
        <p:xfrm>
          <a:off x="2120900" y="5157788"/>
          <a:ext cx="4325938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Formel" r:id="rId5" imgW="2400300" imgH="635000" progId="Equation.3">
                  <p:embed/>
                </p:oleObj>
              </mc:Choice>
              <mc:Fallback>
                <p:oleObj name="Formel" r:id="rId5" imgW="2400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157788"/>
                        <a:ext cx="4325938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BFC6427-3F35-EE4D-88E7-957A559B9883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16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grpSp>
        <p:nvGrpSpPr>
          <p:cNvPr id="22535" name="Group 2"/>
          <p:cNvGrpSpPr>
            <a:grpSpLocks/>
          </p:cNvGrpSpPr>
          <p:nvPr/>
        </p:nvGrpSpPr>
        <p:grpSpPr bwMode="auto">
          <a:xfrm>
            <a:off x="4572000" y="830263"/>
            <a:ext cx="4165600" cy="2311400"/>
            <a:chOff x="4572000" y="830263"/>
            <a:chExt cx="4165600" cy="2311400"/>
          </a:xfrm>
        </p:grpSpPr>
        <p:pic>
          <p:nvPicPr>
            <p:cNvPr id="22536" name="Picture 1" descr="vel-tr-turbine-b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830263"/>
              <a:ext cx="4165600" cy="231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 bwMode="auto">
            <a:xfrm rot="2383386">
              <a:off x="5668963" y="2243138"/>
              <a:ext cx="215900" cy="144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V="1">
              <a:off x="5754688" y="1104900"/>
              <a:ext cx="0" cy="126365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 txBox="1">
            <a:spLocks noChangeArrowheads="1"/>
          </p:cNvSpPr>
          <p:nvPr/>
        </p:nvSpPr>
        <p:spPr bwMode="auto">
          <a:xfrm>
            <a:off x="1143000" y="692150"/>
            <a:ext cx="7015163" cy="5656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endParaRPr lang="de-DE" sz="200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endParaRPr lang="de-DE" sz="200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r>
              <a:rPr lang="de-DE" sz="2000">
                <a:solidFill>
                  <a:srgbClr val="000000"/>
                </a:solidFill>
                <a:ea typeface="Osaka" charset="0"/>
                <a:cs typeface="Osaka" charset="0"/>
              </a:rPr>
              <a:t>Wobei 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555875" y="765175"/>
          <a:ext cx="37099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Equation" r:id="rId3" imgW="2044700" imgH="393700" progId="Equation.3">
                  <p:embed/>
                </p:oleObj>
              </mc:Choice>
              <mc:Fallback>
                <p:oleObj name="Equation" r:id="rId3" imgW="20447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765175"/>
                        <a:ext cx="37099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481263" y="1700213"/>
          <a:ext cx="423703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Formel" r:id="rId5" imgW="2324100" imgH="368300" progId="Equation.3">
                  <p:embed/>
                </p:oleObj>
              </mc:Choice>
              <mc:Fallback>
                <p:oleObj name="Formel" r:id="rId5" imgW="23241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1700213"/>
                        <a:ext cx="4237037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8" descr="inefficienc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3788"/>
            <a:ext cx="5856288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4E05953-BEB6-2240-8583-70131F5BF219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17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 txBox="1">
            <a:spLocks noChangeArrowheads="1"/>
          </p:cNvSpPr>
          <p:nvPr/>
        </p:nvSpPr>
        <p:spPr bwMode="auto">
          <a:xfrm>
            <a:off x="1143000" y="820738"/>
            <a:ext cx="7015163" cy="5129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r>
              <a:rPr lang="de-DE" sz="2000">
                <a:solidFill>
                  <a:srgbClr val="000000"/>
                </a:solidFill>
                <a:ea typeface="Osaka" charset="0"/>
                <a:cs typeface="Osaka" charset="0"/>
              </a:rPr>
              <a:t>2. Hauptsatz der Thermodynamik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endParaRPr lang="de-DE" sz="200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endParaRPr lang="de-DE" sz="200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endParaRPr lang="de-DE" sz="200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r>
              <a:rPr lang="de-DE" sz="2000">
                <a:solidFill>
                  <a:srgbClr val="000000"/>
                </a:solidFill>
                <a:ea typeface="Osaka" charset="0"/>
                <a:cs typeface="Osaka" charset="0"/>
              </a:rPr>
              <a:t>Für inkompressible Fälle gilt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  <a:buFont typeface="Arial" charset="0"/>
              <a:buChar char="–"/>
            </a:pPr>
            <a:endParaRPr lang="de-DE" sz="20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211388" y="1392238"/>
          <a:ext cx="162877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Equation" r:id="rId3" imgW="901700" imgH="838200" progId="Equation.3">
                  <p:embed/>
                </p:oleObj>
              </mc:Choice>
              <mc:Fallback>
                <p:oleObj name="Equation" r:id="rId3" imgW="9017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392238"/>
                        <a:ext cx="1628775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4437063" y="1500188"/>
            <a:ext cx="1658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0000"/>
                </a:solidFill>
                <a:cs typeface="Arial" charset="0"/>
              </a:rPr>
              <a:t>Isentrop: </a:t>
            </a:r>
            <a:r>
              <a:rPr lang="de-DE" i="1">
                <a:solidFill>
                  <a:srgbClr val="000000"/>
                </a:solidFill>
                <a:cs typeface="Arial" charset="0"/>
              </a:rPr>
              <a:t>ds=0</a:t>
            </a:r>
            <a:endParaRPr lang="de-DE">
              <a:solidFill>
                <a:srgbClr val="000000"/>
              </a:solidFill>
              <a:cs typeface="Arial" charset="0"/>
            </a:endParaRP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2370138" y="3703638"/>
          <a:ext cx="38227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Formel" r:id="rId5" imgW="2133600" imgH="1066800" progId="Equation.3">
                  <p:embed/>
                </p:oleObj>
              </mc:Choice>
              <mc:Fallback>
                <p:oleObj name="Formel" r:id="rId5" imgW="2133600" imgH="106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3703638"/>
                        <a:ext cx="382270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58B9AD00-ECB4-6242-8EE4-5991C5B245A1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18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5" descr="compressor_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5388"/>
            <a:ext cx="601027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3"/>
          <p:cNvSpPr txBox="1">
            <a:spLocks noChangeArrowheads="1"/>
          </p:cNvSpPr>
          <p:nvPr/>
        </p:nvSpPr>
        <p:spPr bwMode="auto">
          <a:xfrm>
            <a:off x="838200" y="762000"/>
            <a:ext cx="7015163" cy="36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</a:pPr>
            <a:r>
              <a:rPr lang="de-DE">
                <a:solidFill>
                  <a:srgbClr val="6AB575"/>
                </a:solidFill>
                <a:ea typeface="Osaka" charset="0"/>
                <a:cs typeface="Osaka" charset="0"/>
              </a:rPr>
              <a:t>Kompressorkennfeld</a:t>
            </a:r>
          </a:p>
        </p:txBody>
      </p:sp>
      <p:sp>
        <p:nvSpPr>
          <p:cNvPr id="25603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7A2284F-DDDD-8641-84B9-F03FEF2732AD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19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01E6C-A377-2847-8A77-91169C7E9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6808"/>
              </p:ext>
            </p:extLst>
          </p:nvPr>
        </p:nvGraphicFramePr>
        <p:xfrm>
          <a:off x="107504" y="1915050"/>
          <a:ext cx="89285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292591185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5514242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1523712"/>
                    </a:ext>
                  </a:extLst>
                </a:gridCol>
                <a:gridCol w="2663850">
                  <a:extLst>
                    <a:ext uri="{9D8B030D-6E8A-4147-A177-3AD203B41FA5}">
                      <a16:colId xmlns:a16="http://schemas.microsoft.com/office/drawing/2014/main" val="49718332"/>
                    </a:ext>
                  </a:extLst>
                </a:gridCol>
              </a:tblGrid>
              <a:tr h="2468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Vorlesung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Übung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Beispiel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7371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b="1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Thema</a:t>
                      </a:r>
                      <a:r>
                        <a:rPr lang="en-US" sz="1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Thema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257529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09.11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Prozess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Energieaustausches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Geschwindigkeitsdreiecke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7658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Dampfkraftprozesse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Rankine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86396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Verbrennungsmotoren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Diesel / Otto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62703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30.11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Gasturbinenprozesse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Brayton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69888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07.12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Kombinierten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Kombinierter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314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Kältemaschinen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Kältemaschine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12833"/>
                  </a:ext>
                </a:extLst>
              </a:tr>
              <a:tr h="165929">
                <a:tc>
                  <a:txBody>
                    <a:bodyPr/>
                    <a:lstStyle/>
                    <a:p>
                      <a:r>
                        <a:rPr lang="en-US" sz="1600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/>
                        <a:t>K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ältemaschinen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Oxyfuel,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Carbon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Capture and Storage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78787"/>
                  </a:ext>
                </a:extLst>
              </a:tr>
            </a:tbl>
          </a:graphicData>
        </a:graphic>
      </p:graphicFrame>
      <p:sp>
        <p:nvSpPr>
          <p:cNvPr id="8193" name="Title 1"/>
          <p:cNvSpPr>
            <a:spLocks noGrp="1"/>
          </p:cNvSpPr>
          <p:nvPr/>
        </p:nvSpPr>
        <p:spPr bwMode="auto">
          <a:xfrm>
            <a:off x="3203575" y="836613"/>
            <a:ext cx="26638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/>
          <a:p>
            <a:pPr eaLnBrk="0" hangingPunct="0"/>
            <a:r>
              <a:rPr lang="en-US" sz="40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Overview</a:t>
            </a:r>
          </a:p>
        </p:txBody>
      </p:sp>
      <p:sp>
        <p:nvSpPr>
          <p:cNvPr id="8194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E72D08B-6028-8147-B7ED-53C650B830A0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2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903931-82B5-4543-92B8-B08B7F1F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2636912"/>
            <a:ext cx="8934021" cy="360040"/>
          </a:xfrm>
          <a:prstGeom prst="rect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7" descr="IMG_37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341438"/>
            <a:ext cx="304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8" descr="Bobs Map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200150"/>
            <a:ext cx="4368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DA16534-5F37-BD49-8714-09430AFE6B62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20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26628" name="Title 1"/>
          <p:cNvSpPr>
            <a:spLocks noGrp="1"/>
          </p:cNvSpPr>
          <p:nvPr/>
        </p:nvSpPr>
        <p:spPr bwMode="auto">
          <a:xfrm>
            <a:off x="539750" y="476250"/>
            <a:ext cx="86407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/>
          <a:p>
            <a:pPr eaLnBrk="0" hangingPunct="0"/>
            <a:r>
              <a:rPr lang="de-DE" sz="2400">
                <a:solidFill>
                  <a:srgbClr val="6AB575"/>
                </a:solidFill>
                <a:ea typeface="Osaka" charset="0"/>
                <a:cs typeface="Osaka" charset="0"/>
              </a:rPr>
              <a:t>Reales Kompressorkennfeld (LEC Radialkompressor RIGI)</a:t>
            </a:r>
            <a:endParaRPr lang="en-US" sz="2400">
              <a:solidFill>
                <a:srgbClr val="6AB575"/>
              </a:solidFill>
              <a:latin typeface="TheSans 6-SemiBold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/>
          <p:cNvSpPr txBox="1">
            <a:spLocks noChangeArrowheads="1"/>
          </p:cNvSpPr>
          <p:nvPr/>
        </p:nvSpPr>
        <p:spPr bwMode="auto">
          <a:xfrm>
            <a:off x="1062038" y="1192213"/>
            <a:ext cx="7974012" cy="5189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Energieaustausch zum und vom Arbeitsmedium in Rotationsmaschinen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Betrachte Bewegung eines Flüssigkeitsteilchen: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Zur Erinnerung: Substantielle Ableitung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1800" dirty="0">
              <a:latin typeface="TheSans 5" charset="0"/>
              <a:ea typeface="Osaka" charset="0"/>
              <a:cs typeface="Osaka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DE" sz="1800" dirty="0">
              <a:latin typeface="TheSans 5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Zeitliche Änderung entlang der Teilchenbahn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Bezieht sich auf Änderungen im Bezugssystem des Teilchens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Q: Beliebige Eigenschaft des </a:t>
            </a:r>
            <a:r>
              <a:rPr lang="de-DE" sz="1800" dirty="0" err="1">
                <a:latin typeface="TheSans 5" charset="0"/>
              </a:rPr>
              <a:t>Fluids</a:t>
            </a:r>
            <a:endParaRPr lang="de-DE" sz="1800" dirty="0">
              <a:latin typeface="TheSans 5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203575" y="4446588"/>
          <a:ext cx="23780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Formel" r:id="rId3" imgW="1308100" imgH="368300" progId="Equation.3">
                  <p:embed/>
                </p:oleObj>
              </mc:Choice>
              <mc:Fallback>
                <p:oleObj name="Formel" r:id="rId3" imgW="13081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446588"/>
                        <a:ext cx="23780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9" name="Picture 7" descr="element_pat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2814638"/>
            <a:ext cx="27352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7E89CC2-3D95-124F-AABD-859954E4A26B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3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9221" name="Title 1"/>
          <p:cNvSpPr>
            <a:spLocks noGrp="1"/>
          </p:cNvSpPr>
          <p:nvPr/>
        </p:nvSpPr>
        <p:spPr bwMode="auto">
          <a:xfrm>
            <a:off x="900113" y="422275"/>
            <a:ext cx="56880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/>
          <a:p>
            <a:pPr eaLnBrk="0" hangingPunct="0"/>
            <a:r>
              <a:rPr lang="en-US" sz="24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1.1 Energieaustausch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/>
          <p:cNvSpPr txBox="1">
            <a:spLocks noChangeArrowheads="1"/>
          </p:cNvSpPr>
          <p:nvPr/>
        </p:nvSpPr>
        <p:spPr bwMode="auto">
          <a:xfrm>
            <a:off x="1379538" y="703263"/>
            <a:ext cx="7015162" cy="5678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Erster Hauptsatz der Thermodynamik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Annahme: Adiabat und nicht-viskos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Newton‘s Bewegungsgesetz:</a:t>
            </a:r>
          </a:p>
          <a:p>
            <a:pPr>
              <a:lnSpc>
                <a:spcPts val="2800"/>
              </a:lnSpc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646488" y="1100138"/>
          <a:ext cx="24812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3" imgW="1371600" imgH="431800" progId="Equation.3">
                  <p:embed/>
                </p:oleObj>
              </mc:Choice>
              <mc:Fallback>
                <p:oleObj name="Equation" r:id="rId3" imgW="13716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1100138"/>
                        <a:ext cx="248126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3328988" y="2316163"/>
          <a:ext cx="36226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5" imgW="2006600" imgH="457200" progId="Equation.3">
                  <p:embed/>
                </p:oleObj>
              </mc:Choice>
              <mc:Fallback>
                <p:oleObj name="Equation" r:id="rId5" imgW="2006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2316163"/>
                        <a:ext cx="36226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3582988" y="3860800"/>
          <a:ext cx="307340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Formel" r:id="rId7" imgW="2336800" imgH="1905000" progId="Equation.3">
                  <p:embed/>
                </p:oleObj>
              </mc:Choice>
              <mc:Fallback>
                <p:oleObj name="Formel" r:id="rId7" imgW="2336800" imgH="190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3860800"/>
                        <a:ext cx="3073400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11"/>
          <p:cNvSpPr>
            <a:spLocks noChangeArrowheads="1"/>
          </p:cNvSpPr>
          <p:nvPr/>
        </p:nvSpPr>
        <p:spPr bwMode="auto">
          <a:xfrm>
            <a:off x="7812088" y="5624513"/>
            <a:ext cx="49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 sz="2000"/>
              <a:t>(2)</a:t>
            </a:r>
          </a:p>
        </p:txBody>
      </p:sp>
      <p:sp>
        <p:nvSpPr>
          <p:cNvPr id="10246" name="Rectangle 12"/>
          <p:cNvSpPr>
            <a:spLocks noChangeArrowheads="1"/>
          </p:cNvSpPr>
          <p:nvPr/>
        </p:nvSpPr>
        <p:spPr bwMode="auto">
          <a:xfrm>
            <a:off x="7750175" y="2565400"/>
            <a:ext cx="493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 sz="2000"/>
              <a:t>(1)</a:t>
            </a:r>
          </a:p>
        </p:txBody>
      </p:sp>
      <p:sp>
        <p:nvSpPr>
          <p:cNvPr id="10247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AE93FCB-437F-2E43-9DC5-AB66EFF33C1A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4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/>
          <p:cNvSpPr txBox="1">
            <a:spLocks noChangeArrowheads="1"/>
          </p:cNvSpPr>
          <p:nvPr/>
        </p:nvSpPr>
        <p:spPr bwMode="auto">
          <a:xfrm>
            <a:off x="1617663" y="836613"/>
            <a:ext cx="7015162" cy="548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Definition der Enthalpie: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Mittels (1) folgt: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286000" y="1336675"/>
          <a:ext cx="4292600" cy="4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Formel" r:id="rId3" imgW="2374900" imgH="2463800" progId="Equation.3">
                  <p:embed/>
                </p:oleObj>
              </mc:Choice>
              <mc:Fallback>
                <p:oleObj name="Formel" r:id="rId3" imgW="2374900" imgH="246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36675"/>
                        <a:ext cx="4292600" cy="445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7620000" y="5332413"/>
            <a:ext cx="493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 sz="2000"/>
              <a:t>(3)</a:t>
            </a:r>
          </a:p>
        </p:txBody>
      </p:sp>
      <p:sp>
        <p:nvSpPr>
          <p:cNvPr id="11268" name="Slide Number Placeholder 4"/>
          <p:cNvSpPr txBox="1">
            <a:spLocks/>
          </p:cNvSpPr>
          <p:nvPr/>
        </p:nvSpPr>
        <p:spPr bwMode="auto">
          <a:xfrm>
            <a:off x="7451725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2B80642-D524-7C4F-BEC4-30467AFA6D7F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5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/>
          <p:cNvSpPr txBox="1">
            <a:spLocks noChangeArrowheads="1"/>
          </p:cNvSpPr>
          <p:nvPr/>
        </p:nvSpPr>
        <p:spPr bwMode="auto">
          <a:xfrm>
            <a:off x="1617663" y="730250"/>
            <a:ext cx="7015162" cy="5219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Summierung von (2) und (3)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Totale Enthalpie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Einsetzen und Ausschreiben der substantiellen Ableitung ergibt: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649663" y="1093788"/>
          <a:ext cx="33115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3" imgW="1841500" imgH="457200" progId="Equation.3">
                  <p:embed/>
                </p:oleObj>
              </mc:Choice>
              <mc:Fallback>
                <p:oleObj name="Equation" r:id="rId3" imgW="18415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1093788"/>
                        <a:ext cx="33115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205288" y="2190750"/>
          <a:ext cx="13430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5" imgW="736600" imgH="393700" progId="Equation.3">
                  <p:embed/>
                </p:oleObj>
              </mc:Choice>
              <mc:Fallback>
                <p:oleObj name="Equation" r:id="rId5" imgW="7366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2190750"/>
                        <a:ext cx="13430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600450" y="3695700"/>
          <a:ext cx="35099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Formel" r:id="rId7" imgW="1943100" imgH="787400" progId="Equation.3">
                  <p:embed/>
                </p:oleObj>
              </mc:Choice>
              <mc:Fallback>
                <p:oleObj name="Formel" r:id="rId7" imgW="19431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695700"/>
                        <a:ext cx="35099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11188" y="5373688"/>
            <a:ext cx="8064500" cy="850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294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5300E24D-47A1-FF4F-8DAB-A95558FAB7ED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6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12295" name="Rechteck 1"/>
          <p:cNvSpPr>
            <a:spLocks noChangeArrowheads="1"/>
          </p:cNvSpPr>
          <p:nvPr/>
        </p:nvSpPr>
        <p:spPr bwMode="auto">
          <a:xfrm>
            <a:off x="611188" y="5373688"/>
            <a:ext cx="813752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ts val="1700"/>
              </a:spcBef>
              <a:buClr>
                <a:srgbClr val="000000"/>
              </a:buClr>
            </a:pPr>
            <a:r>
              <a:rPr lang="de-DE" sz="2000" b="1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Die Enthalpie einer adiabaten, nicht-viskosen Strömung kann nur verändert werden, wenn sich ihr statischer Druck zeitlich ändert.</a:t>
            </a:r>
            <a:endParaRPr lang="de-DE" b="1">
              <a:solidFill>
                <a:srgbClr val="000000"/>
              </a:solidFill>
              <a:latin typeface="TheSans 5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 txBox="1">
            <a:spLocks noChangeArrowheads="1"/>
          </p:cNvSpPr>
          <p:nvPr/>
        </p:nvSpPr>
        <p:spPr bwMode="auto">
          <a:xfrm>
            <a:off x="533400" y="1028700"/>
            <a:ext cx="4233863" cy="463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Instationäre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Berechnungen sind schwierig und unpraktisch für tägliches Design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Lösung: Behandle einen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instationären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Prozess mit zwei stationären Prozessen und einer ‚Mischungsebene‘</a:t>
            </a:r>
          </a:p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Annahme: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Instationäre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Strömung ist in der Mischungsebene konzentriert</a:t>
            </a:r>
          </a:p>
        </p:txBody>
      </p:sp>
      <p:pic>
        <p:nvPicPr>
          <p:cNvPr id="13314" name="Picture 6" descr="dp_d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81075"/>
            <a:ext cx="303212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ED10104-1A4B-4443-B5CC-EBB66CFEA418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7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 txBox="1">
            <a:spLocks noChangeArrowheads="1"/>
          </p:cNvSpPr>
          <p:nvPr/>
        </p:nvSpPr>
        <p:spPr bwMode="auto">
          <a:xfrm>
            <a:off x="685800" y="719138"/>
            <a:ext cx="8153400" cy="5662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In Turbomaschinen: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Reihe stationärer Schaufeln gefolgt von Reihe rotierender Schaufeln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Relative Bewegung der Schaufeln erzeugt instationären Druckverlauf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Dieser erhöht (Kompressor) oder verringert (Turbine) die Enthalpie der Luft</a:t>
            </a:r>
          </a:p>
          <a:p>
            <a:pPr>
              <a:lnSpc>
                <a:spcPts val="2800"/>
              </a:lnSpc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Für mehrere Reihen wird der Prozess wiederholt</a:t>
            </a:r>
          </a:p>
        </p:txBody>
      </p:sp>
      <p:pic>
        <p:nvPicPr>
          <p:cNvPr id="14338" name="Picture 5" descr="static_press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924175"/>
            <a:ext cx="36449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007E68B-06E6-4F41-A70D-5EFC190B8487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8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2D86AAD-148E-4B44-978A-F155765A0898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9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15362" name="Title 1"/>
          <p:cNvSpPr>
            <a:spLocks noGrp="1"/>
          </p:cNvSpPr>
          <p:nvPr/>
        </p:nvSpPr>
        <p:spPr bwMode="auto">
          <a:xfrm>
            <a:off x="468313" y="620713"/>
            <a:ext cx="81359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/>
          <a:p>
            <a:pPr algn="ctr" eaLnBrk="0" hangingPunct="0"/>
            <a:r>
              <a:rPr lang="de-CH" sz="24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Instationäre Strömung in der Mischungsebene</a:t>
            </a:r>
            <a:br>
              <a:rPr lang="de-CH" sz="24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</a:br>
            <a:r>
              <a:rPr lang="de-CH" sz="24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(LEC Prüfstand LISA)</a:t>
            </a:r>
            <a:endParaRPr lang="en-US" sz="2400">
              <a:solidFill>
                <a:srgbClr val="6AB575"/>
              </a:solidFill>
              <a:latin typeface="TheSans 6-SemiBold" charset="0"/>
              <a:ea typeface="Osaka" charset="0"/>
              <a:cs typeface="Osaka" charset="0"/>
            </a:endParaRPr>
          </a:p>
        </p:txBody>
      </p:sp>
      <p:pic>
        <p:nvPicPr>
          <p:cNvPr id="3" name="Pt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19672" y="1556792"/>
            <a:ext cx="5976664" cy="4482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Vorlage_LSM">
  <a:themeElements>
    <a:clrScheme name="Vorlage_LS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_LSM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orlage_LS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LS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LS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LS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LS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LS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LS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LS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LS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LS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LS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LS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MarleneLSM:Applications:Microsoft Office 2004:Vorlagen:LSM-Vorlagen:Vorlage_LSM.pot</Template>
  <TotalTime>479</TotalTime>
  <Words>534</Words>
  <Application>Microsoft Macintosh PowerPoint</Application>
  <PresentationFormat>On-screen Show (4:3)</PresentationFormat>
  <Paragraphs>173</Paragraphs>
  <Slides>20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Cambria Math</vt:lpstr>
      <vt:lpstr>TheSans 5</vt:lpstr>
      <vt:lpstr>TheSans 6-SemiBold</vt:lpstr>
      <vt:lpstr>Times</vt:lpstr>
      <vt:lpstr>Times New Roman</vt:lpstr>
      <vt:lpstr>Wingdings</vt:lpstr>
      <vt:lpstr>Vorlage_LSM</vt:lpstr>
      <vt:lpstr>Formel</vt:lpstr>
      <vt:lpstr>Equation</vt:lpstr>
      <vt:lpstr>Thermodynamik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Marlene Hegner</Company>
  <LinksUpToDate>false</LinksUpToDate>
  <SharedDoc>false</SharedDoc>
  <HyperlinkBase>E:\Leni\Diplomathesis\Presentation\Final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 Vorname Name</dc:title>
  <dc:creator>Marlene Hegner</dc:creator>
  <cp:lastModifiedBy>Pagani  Marco</cp:lastModifiedBy>
  <cp:revision>486</cp:revision>
  <cp:lastPrinted>2014-10-21T08:17:49Z</cp:lastPrinted>
  <dcterms:created xsi:type="dcterms:W3CDTF">2010-02-27T17:29:20Z</dcterms:created>
  <dcterms:modified xsi:type="dcterms:W3CDTF">2021-11-02T16:21:35Z</dcterms:modified>
</cp:coreProperties>
</file>