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4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AB575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286"/>
  </p:normalViewPr>
  <p:slideViewPr>
    <p:cSldViewPr>
      <p:cViewPr varScale="1">
        <p:scale>
          <a:sx n="120" d="100"/>
          <a:sy n="120" d="100"/>
        </p:scale>
        <p:origin x="19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222B5CE-B086-9143-805B-37DB7EB55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7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04ED56F-B43F-8549-9297-F5448289EA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04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456593A0-5E13-3042-BB7B-3071E4EBC175}" type="slidenum">
              <a:rPr lang="en-US" sz="1200">
                <a:ea typeface="Osaka" charset="0"/>
                <a:cs typeface="Osaka" charset="0"/>
              </a:rPr>
              <a:pPr/>
              <a:t>1</a:t>
            </a:fld>
            <a:endParaRPr lang="en-US" sz="1200">
              <a:ea typeface="Osaka" charset="0"/>
              <a:cs typeface="Osaka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iStock_000003989496Small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"/>
            <a:ext cx="61722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2286000"/>
            <a:ext cx="9144000" cy="4572000"/>
          </a:xfrm>
          <a:prstGeom prst="rect">
            <a:avLst/>
          </a:prstGeom>
          <a:solidFill>
            <a:srgbClr val="75BA8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GB" altLang="en-US">
              <a:ea typeface="Osaka" charset="-128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2209800"/>
            <a:ext cx="9144000" cy="76200"/>
          </a:xfrm>
          <a:prstGeom prst="rect">
            <a:avLst/>
          </a:pr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GB" altLang="en-US">
              <a:ea typeface="Osaka" charset="-128"/>
              <a:cs typeface="+mn-cs"/>
            </a:endParaRPr>
          </a:p>
        </p:txBody>
      </p:sp>
      <p:pic>
        <p:nvPicPr>
          <p:cNvPr id="7" name="Picture 16" descr="lec-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04800"/>
            <a:ext cx="2057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eth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7650"/>
            <a:ext cx="22860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143000"/>
          </a:xfrm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Click to edit Master title style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600200"/>
          </a:xfrm>
        </p:spPr>
        <p:txBody>
          <a:bodyPr/>
          <a:lstStyle>
            <a:lvl1pPr marL="0" indent="0" algn="ctr">
              <a:buFontTx/>
              <a:buNone/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de-CH"/>
              <a:t>Click to edit Master subtitle style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b="1">
                <a:latin typeface="Arial" charset="0"/>
                <a:ea typeface="Osaka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11.11.08</a:t>
            </a:r>
          </a:p>
        </p:txBody>
      </p:sp>
    </p:spTree>
    <p:extLst>
      <p:ext uri="{BB962C8B-B14F-4D97-AF65-F5344CB8AC3E}">
        <p14:creationId xmlns:p14="http://schemas.microsoft.com/office/powerpoint/2010/main" val="96653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4A2E7-7E5A-F14D-99BC-9B3CF424892A}" type="datetime1">
              <a:rPr lang="en-US"/>
              <a:pPr>
                <a:defRPr/>
              </a:pPr>
              <a:t>11/9/21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A2408-BBAB-DB47-9C7A-815FC89BA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6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762000"/>
            <a:ext cx="1981200" cy="5334000"/>
          </a:xfrm>
        </p:spPr>
        <p:txBody>
          <a:bodyPr vert="eaVert"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791200" cy="5334000"/>
          </a:xfrm>
        </p:spPr>
        <p:txBody>
          <a:bodyPr vert="eaVert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F6358-1A6A-6444-AAEB-6A7A25338D39}" type="datetime1">
              <a:rPr lang="en-US"/>
              <a:pPr>
                <a:defRPr/>
              </a:pPr>
              <a:t>11/9/21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6C43E-39B3-0847-83AA-4B4D551223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7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FA168-7026-AB4B-9A35-3FCBAF86E280}" type="datetime1">
              <a:rPr lang="en-US"/>
              <a:pPr>
                <a:defRPr/>
              </a:pPr>
              <a:t>11/9/21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267C2-ADA6-AA4B-8DC1-FCFCF5F67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E15CF-9E89-AB46-A4E1-97D3F0566733}" type="datetime1">
              <a:rPr lang="en-US"/>
              <a:pPr>
                <a:defRPr/>
              </a:pPr>
              <a:t>11/9/21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40857-B3C9-C647-8D38-806001D12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2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3886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28800"/>
            <a:ext cx="3886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DE4D5-482E-CE45-AD9B-5896AD1919B0}" type="datetime1">
              <a:rPr lang="en-US"/>
              <a:pPr>
                <a:defRPr/>
              </a:pPr>
              <a:t>11/9/21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E66A3-F25F-DC4C-9A4A-6C5A21C55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5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717B9-4FF2-874C-AE6D-8A9A5D485CDC}" type="datetime1">
              <a:rPr lang="en-US"/>
              <a:pPr>
                <a:defRPr/>
              </a:pPr>
              <a:t>11/9/21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649A1-5799-5348-B7BA-5C6385CDFC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4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83B3C-DDB2-D948-A4FE-34BA2686AFD9}" type="datetime1">
              <a:rPr lang="en-US"/>
              <a:pPr>
                <a:defRPr/>
              </a:pPr>
              <a:t>11/9/21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1BE16-1CB5-9F4B-AE95-026469479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3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ECC74-B12A-C448-A1DF-B6B822F77AF0}" type="datetime1">
              <a:rPr lang="en-US"/>
              <a:pPr>
                <a:defRPr/>
              </a:pPr>
              <a:t>11/9/21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E7919-8772-F947-B25F-94031D975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27560-2BB2-7B4E-B813-D745F2F7051B}" type="datetime1">
              <a:rPr lang="en-US"/>
              <a:pPr>
                <a:defRPr/>
              </a:pPr>
              <a:t>11/9/21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AF603-4B68-F84B-8D10-E455F13B7F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1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1608B-E772-7549-B7D9-6DD682412634}" type="datetime1">
              <a:rPr lang="en-US"/>
              <a:pPr>
                <a:defRPr/>
              </a:pPr>
              <a:t>11/9/21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6366E-92F4-BB47-B18C-A6F8F6ED6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0"/>
            <a:ext cx="7924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792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bg1"/>
                </a:solidFill>
                <a:latin typeface="Arial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fld id="{2BD3BDA5-8004-6740-BAF9-4275F33EEEB3}" type="datetime1">
              <a:rPr lang="en-US"/>
              <a:pPr>
                <a:defRPr/>
              </a:pPr>
              <a:t>11/9/21</a:t>
            </a:fld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bg1"/>
                </a:solidFill>
                <a:latin typeface="Arial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bg1"/>
                </a:solidFill>
                <a:latin typeface="Arial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fld id="{EE3C1E56-F747-D742-BEBA-EB3D56994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banner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8763000" y="6596063"/>
            <a:ext cx="381000" cy="2619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C4E26B4A-B946-2640-BBC5-EB1A36E546AF}" type="slidenum">
              <a:rPr lang="en-US" sz="1100" b="1" smtClean="0">
                <a:ea typeface="Osaka" charset="0"/>
                <a:cs typeface="Osaka" charset="0"/>
              </a:rPr>
              <a:pPr>
                <a:defRPr/>
              </a:pPr>
              <a:t>‹#›</a:t>
            </a:fld>
            <a:endParaRPr lang="en-US" sz="1100" b="1">
              <a:ea typeface="Osaka" charset="0"/>
              <a:cs typeface="Osak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ec-istpserver.ethz.ch:5000/sharing/rShGXmfR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rollinger@lec.mavt.ethz.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heSans 6-SemiBold" charset="0"/>
                <a:ea typeface="Osaka" charset="0"/>
                <a:cs typeface="Osaka" charset="0"/>
              </a:rPr>
              <a:t>Thermodynamik III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810000"/>
            <a:ext cx="7620000" cy="16002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TheSans 5" charset="0"/>
                <a:ea typeface="Osaka" charset="0"/>
                <a:cs typeface="Osaka" charset="0"/>
              </a:rPr>
              <a:t>Allgemeine</a:t>
            </a:r>
            <a:r>
              <a:rPr lang="en-US" dirty="0">
                <a:latin typeface="TheSans 5" charset="0"/>
                <a:ea typeface="Osaka" charset="0"/>
                <a:cs typeface="Osaka" charset="0"/>
              </a:rPr>
              <a:t> </a:t>
            </a:r>
            <a:r>
              <a:rPr lang="en-US" dirty="0" err="1">
                <a:latin typeface="TheSans 5" charset="0"/>
                <a:ea typeface="Osaka" charset="0"/>
                <a:cs typeface="Osaka" charset="0"/>
              </a:rPr>
              <a:t>Bemerkungen</a:t>
            </a:r>
            <a:endParaRPr lang="en-US" dirty="0">
              <a:latin typeface="TheSans 5" charset="0"/>
              <a:ea typeface="Osaka" charset="0"/>
              <a:cs typeface="Osaka" charset="0"/>
            </a:endParaRPr>
          </a:p>
          <a:p>
            <a:pPr eaLnBrk="1" hangingPunct="1"/>
            <a:r>
              <a:rPr lang="en-US" dirty="0">
                <a:latin typeface="TheSans 5" charset="0"/>
                <a:ea typeface="Osaka" charset="0"/>
                <a:cs typeface="Osaka" charset="0"/>
              </a:rPr>
              <a:t>HS 2021</a:t>
            </a:r>
          </a:p>
          <a:p>
            <a:pPr eaLnBrk="1" hangingPunct="1"/>
            <a:endParaRPr lang="en-US" dirty="0">
              <a:latin typeface="TheSans 5" charset="0"/>
              <a:ea typeface="Osaka" charset="0"/>
              <a:cs typeface="Osak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TheSans 6-SemiBold" charset="0"/>
                <a:ea typeface="Osaka" charset="0"/>
                <a:cs typeface="Osaka" charset="0"/>
              </a:rPr>
              <a:t>Vorlesungsunterlagen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Alle Unterlagen zur Vorlesung können unter folgender Adresse heruntergeladen werden: </a:t>
            </a:r>
          </a:p>
          <a:p>
            <a:pPr lvl="1">
              <a:lnSpc>
                <a:spcPct val="150000"/>
              </a:lnSpc>
            </a:pPr>
            <a:r>
              <a:rPr lang="en-GB" sz="2000" u="sng" dirty="0">
                <a:hlinkClick r:id="rId2" tooltip="http://lec-istpserver.ethz.ch:5000/sharing/rShGXmfRN"/>
              </a:rPr>
              <a:t>http://lec-istpserver.ethz.ch:5000/sharing/rShGXmfRN</a:t>
            </a:r>
            <a:endParaRPr lang="en-GB" sz="2000" u="sng" dirty="0"/>
          </a:p>
          <a:p>
            <a:pPr lvl="1">
              <a:lnSpc>
                <a:spcPct val="150000"/>
              </a:lnSpc>
            </a:pPr>
            <a:r>
              <a:rPr lang="en-US" sz="2000" dirty="0" err="1">
                <a:latin typeface="TheSans 5" charset="0"/>
              </a:rPr>
              <a:t>Passwort</a:t>
            </a:r>
            <a:r>
              <a:rPr lang="en-US" sz="2000" dirty="0">
                <a:latin typeface="TheSans 5" charset="0"/>
              </a:rPr>
              <a:t>: </a:t>
            </a:r>
            <a:r>
              <a:rPr lang="en-US" sz="2000" dirty="0" err="1">
                <a:latin typeface="TheSans 5" charset="0"/>
              </a:rPr>
              <a:t>thermolec</a:t>
            </a:r>
            <a:endParaRPr lang="de-DE" sz="2000" dirty="0">
              <a:latin typeface="TheSans 5" charset="0"/>
            </a:endParaRPr>
          </a:p>
          <a:p>
            <a:pPr>
              <a:lnSpc>
                <a:spcPct val="150000"/>
              </a:lnSpc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Unterlagen werden wöchentlich aktualisiert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Ordnerzugriff funktioniert nur aus dem ETH Netzwerk </a:t>
            </a:r>
            <a:r>
              <a:rPr lang="de-DE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  <a:sym typeface="Wingdings" pitchFamily="2" charset="2"/>
              </a:rPr>
              <a:t> VPN benutzen</a:t>
            </a:r>
            <a:endParaRPr lang="de-DE" sz="2000" dirty="0">
              <a:solidFill>
                <a:srgbClr val="000000"/>
              </a:solidFill>
              <a:latin typeface="TheSans 5" charset="0"/>
              <a:ea typeface="Osaka" charset="0"/>
              <a:cs typeface="Osaka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TheSans 6-SemiBold" charset="0"/>
                <a:ea typeface="Osaka" charset="0"/>
                <a:cs typeface="Osaka" charset="0"/>
              </a:rPr>
              <a:t>Assistenz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7924800" cy="4800600"/>
          </a:xfrm>
        </p:spPr>
        <p:txBody>
          <a:bodyPr/>
          <a:lstStyle/>
          <a:p>
            <a:pPr marL="342900" lvl="1" indent="-342900">
              <a:buFontTx/>
              <a:buChar char="•"/>
              <a:defRPr/>
            </a:pPr>
            <a:r>
              <a:rPr lang="de-DE" sz="1900" dirty="0">
                <a:solidFill>
                  <a:srgbClr val="000000"/>
                </a:solidFill>
              </a:rPr>
              <a:t>Keine Assistenzstunde</a:t>
            </a:r>
          </a:p>
          <a:p>
            <a:pPr marL="342900" lvl="1" indent="-342900">
              <a:buFontTx/>
              <a:buChar char="•"/>
              <a:defRPr/>
            </a:pPr>
            <a:r>
              <a:rPr lang="de-DE" sz="1900" dirty="0">
                <a:solidFill>
                  <a:srgbClr val="000000"/>
                </a:solidFill>
              </a:rPr>
              <a:t>Kontaktaufnahme per Email</a:t>
            </a:r>
          </a:p>
          <a:p>
            <a:pPr marL="0" lvl="1" indent="0">
              <a:buNone/>
              <a:defRPr/>
            </a:pPr>
            <a:endParaRPr lang="de-DE" sz="1900" b="1" dirty="0"/>
          </a:p>
          <a:p>
            <a:pPr marL="0" indent="0">
              <a:buFontTx/>
              <a:buNone/>
              <a:defRPr/>
            </a:pPr>
            <a:r>
              <a:rPr lang="de-DE" sz="1900" b="1" dirty="0"/>
              <a:t>Vorlesungsassistenten:</a:t>
            </a:r>
          </a:p>
          <a:p>
            <a:pPr marL="342900" lvl="1" indent="-342900">
              <a:buFontTx/>
              <a:buNone/>
              <a:defRPr/>
            </a:pPr>
            <a:endParaRPr lang="de-DE" sz="1600" dirty="0">
              <a:solidFill>
                <a:srgbClr val="000000"/>
              </a:solidFill>
            </a:endParaRPr>
          </a:p>
          <a:p>
            <a:pPr marL="342900" lvl="1" indent="-342900">
              <a:buFontTx/>
              <a:buNone/>
              <a:defRPr/>
            </a:pPr>
            <a:r>
              <a:rPr lang="de-DE" sz="1600" dirty="0">
                <a:solidFill>
                  <a:srgbClr val="000000"/>
                </a:solidFill>
              </a:rPr>
              <a:t>	Marco </a:t>
            </a:r>
            <a:r>
              <a:rPr lang="de-DE" sz="1600" dirty="0" err="1">
                <a:solidFill>
                  <a:srgbClr val="000000"/>
                </a:solidFill>
              </a:rPr>
              <a:t>Pagani</a:t>
            </a:r>
            <a:endParaRPr lang="de-DE" sz="1600" dirty="0">
              <a:solidFill>
                <a:srgbClr val="000000"/>
              </a:solidFill>
            </a:endParaRPr>
          </a:p>
          <a:p>
            <a:pPr marL="342900" lvl="1" indent="-342900">
              <a:buFontTx/>
              <a:buNone/>
              <a:defRPr/>
            </a:pPr>
            <a:r>
              <a:rPr lang="de-DE" sz="1600" dirty="0">
                <a:solidFill>
                  <a:srgbClr val="000000"/>
                </a:solidFill>
              </a:rPr>
              <a:t>	</a:t>
            </a:r>
            <a:r>
              <a:rPr lang="de-DE" sz="1600" u="sng" dirty="0" err="1">
                <a:solidFill>
                  <a:schemeClr val="accent1">
                    <a:lumMod val="50000"/>
                  </a:schemeClr>
                </a:solidFill>
              </a:rPr>
              <a:t>pagani</a:t>
            </a:r>
            <a:r>
              <a:rPr lang="de-DE" sz="1600" u="sng" dirty="0" err="1">
                <a:solidFill>
                  <a:schemeClr val="accent1">
                    <a:lumMod val="50000"/>
                  </a:schemeClr>
                </a:solidFill>
                <a:hlinkClick r:id="rId2"/>
              </a:rPr>
              <a:t>@lec.mavt.ethz.ch</a:t>
            </a:r>
            <a:endParaRPr lang="de-DE" sz="1600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Tx/>
              <a:buNone/>
              <a:defRPr/>
            </a:pPr>
            <a:r>
              <a:rPr lang="de-DE" sz="1600" dirty="0">
                <a:solidFill>
                  <a:srgbClr val="000000"/>
                </a:solidFill>
              </a:rPr>
              <a:t>	ML H 39 (on </a:t>
            </a:r>
            <a:r>
              <a:rPr lang="de-DE" sz="1600" dirty="0" err="1">
                <a:solidFill>
                  <a:srgbClr val="000000"/>
                </a:solidFill>
              </a:rPr>
              <a:t>Tuesday</a:t>
            </a:r>
            <a:r>
              <a:rPr lang="de-DE" sz="1600" dirty="0">
                <a:solidFill>
                  <a:srgbClr val="000000"/>
                </a:solidFill>
              </a:rPr>
              <a:t>)</a:t>
            </a:r>
          </a:p>
          <a:p>
            <a:pPr marL="342900" lvl="1" indent="-342900">
              <a:buFontTx/>
              <a:buNone/>
              <a:defRPr/>
            </a:pPr>
            <a:endParaRPr lang="de-DE" sz="1600" dirty="0">
              <a:solidFill>
                <a:srgbClr val="000000"/>
              </a:solidFill>
            </a:endParaRPr>
          </a:p>
          <a:p>
            <a:pPr marL="342900" lvl="1" indent="-342900">
              <a:buFontTx/>
              <a:buNone/>
              <a:defRPr/>
            </a:pPr>
            <a:r>
              <a:rPr lang="de-DE" sz="1600" dirty="0">
                <a:solidFill>
                  <a:srgbClr val="000000"/>
                </a:solidFill>
              </a:rPr>
              <a:t>	Alexandros </a:t>
            </a:r>
            <a:r>
              <a:rPr lang="de-DE" sz="1600" dirty="0" err="1">
                <a:solidFill>
                  <a:srgbClr val="000000"/>
                </a:solidFill>
              </a:rPr>
              <a:t>Chasoglou</a:t>
            </a:r>
            <a:endParaRPr lang="de-DE" sz="1600" dirty="0">
              <a:solidFill>
                <a:srgbClr val="000000"/>
              </a:solidFill>
            </a:endParaRPr>
          </a:p>
          <a:p>
            <a:pPr marL="342900" lvl="1" indent="-342900">
              <a:buFontTx/>
              <a:buNone/>
              <a:defRPr/>
            </a:pPr>
            <a:r>
              <a:rPr lang="de-DE" sz="1600" dirty="0">
                <a:solidFill>
                  <a:srgbClr val="000000"/>
                </a:solidFill>
              </a:rPr>
              <a:t>	</a:t>
            </a:r>
            <a:r>
              <a:rPr lang="de-DE" sz="1600" u="sng" dirty="0" err="1">
                <a:solidFill>
                  <a:schemeClr val="accent1">
                    <a:lumMod val="50000"/>
                  </a:schemeClr>
                </a:solidFill>
              </a:rPr>
              <a:t>chasoglou</a:t>
            </a:r>
            <a:r>
              <a:rPr lang="de-DE" sz="1600" u="sng" dirty="0" err="1">
                <a:solidFill>
                  <a:schemeClr val="accent1">
                    <a:lumMod val="50000"/>
                  </a:schemeClr>
                </a:solidFill>
                <a:hlinkClick r:id="rId2"/>
              </a:rPr>
              <a:t>@lec.mavt.ethz.ch</a:t>
            </a:r>
            <a:endParaRPr lang="de-DE" sz="1600" dirty="0">
              <a:solidFill>
                <a:srgbClr val="000000"/>
              </a:solidFill>
            </a:endParaRPr>
          </a:p>
          <a:p>
            <a:pPr marL="342900" lvl="1" indent="-342900">
              <a:buFontTx/>
              <a:buNone/>
              <a:defRPr/>
            </a:pPr>
            <a:r>
              <a:rPr lang="de-DE" sz="1600" dirty="0">
                <a:solidFill>
                  <a:srgbClr val="000000"/>
                </a:solidFill>
              </a:rPr>
              <a:t>	ML J 32</a:t>
            </a:r>
          </a:p>
          <a:p>
            <a:pPr marL="342900" lvl="1" indent="-342900">
              <a:buFontTx/>
              <a:buNone/>
              <a:defRPr/>
            </a:pPr>
            <a:endParaRPr lang="de-DE" sz="1600" dirty="0">
              <a:solidFill>
                <a:srgbClr val="000000"/>
              </a:solidFill>
            </a:endParaRPr>
          </a:p>
          <a:p>
            <a:pPr marL="342900" lvl="1" indent="-342900">
              <a:buFontTx/>
              <a:buNone/>
              <a:defRPr/>
            </a:pPr>
            <a:endParaRPr lang="de-DE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TheSans 6-SemiBold" charset="0"/>
                <a:ea typeface="Osaka" charset="0"/>
                <a:cs typeface="Osaka" charset="0"/>
              </a:rPr>
              <a:t>Übungen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1800" dirty="0">
                <a:latin typeface="TheSans 5" charset="0"/>
                <a:ea typeface="Osaka" charset="0"/>
                <a:cs typeface="Osaka" charset="0"/>
              </a:rPr>
              <a:t>Freiwillige Abgabe der Übungen jeweils bis </a:t>
            </a:r>
            <a:r>
              <a:rPr lang="de-DE" sz="1800" b="1" dirty="0">
                <a:solidFill>
                  <a:srgbClr val="FF0000"/>
                </a:solidFill>
                <a:latin typeface="TheSans 5" charset="0"/>
                <a:ea typeface="Osaka" charset="0"/>
                <a:cs typeface="Osaka" charset="0"/>
              </a:rPr>
              <a:t>Freitag 17:00 h</a:t>
            </a:r>
          </a:p>
          <a:p>
            <a:pPr>
              <a:lnSpc>
                <a:spcPct val="150000"/>
              </a:lnSpc>
            </a:pPr>
            <a:r>
              <a:rPr lang="de-DE" sz="1800" dirty="0">
                <a:latin typeface="TheSans 5" charset="0"/>
                <a:ea typeface="Osaka" charset="0"/>
                <a:cs typeface="Osaka" charset="0"/>
              </a:rPr>
              <a:t>Übungen Dienstags von 10:15 bis 11:00</a:t>
            </a:r>
          </a:p>
          <a:p>
            <a:pPr>
              <a:lnSpc>
                <a:spcPct val="150000"/>
              </a:lnSpc>
            </a:pPr>
            <a:r>
              <a:rPr lang="de-DE" sz="1800" dirty="0">
                <a:latin typeface="TheSans 5" charset="0"/>
                <a:ea typeface="Osaka" charset="0"/>
                <a:cs typeface="Osaka" charset="0"/>
              </a:rPr>
              <a:t>Übungsräume / </a:t>
            </a:r>
            <a:r>
              <a:rPr lang="de-DE" sz="1800" dirty="0" err="1">
                <a:latin typeface="TheSans 5" charset="0"/>
                <a:ea typeface="Osaka" charset="0"/>
                <a:cs typeface="Osaka" charset="0"/>
              </a:rPr>
              <a:t>Exercise</a:t>
            </a:r>
            <a:r>
              <a:rPr lang="de-DE" sz="1800" dirty="0">
                <a:latin typeface="TheSans 5" charset="0"/>
                <a:ea typeface="Osaka" charset="0"/>
                <a:cs typeface="Osaka" charset="0"/>
              </a:rPr>
              <a:t> </a:t>
            </a:r>
            <a:r>
              <a:rPr lang="de-DE" sz="1800" dirty="0" err="1">
                <a:latin typeface="TheSans 5" charset="0"/>
                <a:ea typeface="Osaka" charset="0"/>
                <a:cs typeface="Osaka" charset="0"/>
              </a:rPr>
              <a:t>rooms</a:t>
            </a:r>
            <a:r>
              <a:rPr lang="de-DE" sz="1800" dirty="0">
                <a:latin typeface="TheSans 5" charset="0"/>
                <a:ea typeface="Osaka" charset="0"/>
                <a:cs typeface="Osaka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de-DE" sz="1800" dirty="0">
                <a:latin typeface="TheSans 5" charset="0"/>
                <a:ea typeface="Osaka" charset="0"/>
                <a:cs typeface="Osaka" charset="0"/>
              </a:rPr>
              <a:t>Zoom link wird per Email verschickt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TheSans 6-SemiBold" charset="0"/>
                <a:ea typeface="Osaka" charset="0"/>
                <a:cs typeface="Osaka" charset="0"/>
              </a:rPr>
              <a:t>Ablauf Übungsstunde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4674"/>
            <a:ext cx="7924800" cy="432062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TheSans 6-SemiBold" charset="0"/>
              <a:buAutoNum type="arabicPeriod"/>
              <a:defRPr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Die vorangegangene Übung wird besprochen, falls Fragen bestehen</a:t>
            </a:r>
          </a:p>
          <a:p>
            <a:pPr marL="457200" indent="-457200">
              <a:lnSpc>
                <a:spcPct val="150000"/>
              </a:lnSpc>
              <a:buFont typeface="TheSans 6-SemiBold" charset="0"/>
              <a:buAutoNum type="arabicPeriod"/>
              <a:defRPr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Die Beispielaufgabe wird vorgelöst</a:t>
            </a:r>
          </a:p>
          <a:p>
            <a:pPr marL="457200" indent="-457200">
              <a:lnSpc>
                <a:spcPct val="150000"/>
              </a:lnSpc>
              <a:buFont typeface="TheSans 6-SemiBold" charset="0"/>
              <a:buAutoNum type="arabicPeriod"/>
              <a:defRPr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Die neue Übung wird besprochen</a:t>
            </a:r>
          </a:p>
          <a:p>
            <a:pPr marL="457200" indent="-457200">
              <a:lnSpc>
                <a:spcPct val="150000"/>
              </a:lnSpc>
              <a:buFont typeface="TheSans 6-SemiBold" charset="0"/>
              <a:buAutoNum type="arabicPeriod"/>
              <a:defRPr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Die Studierenden lösen die Übungen selbstständig, eine Woche später wird die Lösung online gestellt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Achtung: </a:t>
            </a:r>
            <a:br>
              <a:rPr lang="de-DE" sz="2000" dirty="0">
                <a:latin typeface="TheSans 5" charset="0"/>
                <a:ea typeface="Osaka" charset="0"/>
                <a:cs typeface="Osaka" charset="0"/>
              </a:rPr>
            </a:b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Die Lösungen der vorgerechneten Beispielaufgaben werden </a:t>
            </a:r>
            <a:r>
              <a:rPr lang="de-DE" sz="2000" b="1" dirty="0">
                <a:latin typeface="TheSans 5" charset="0"/>
                <a:ea typeface="Osaka" charset="0"/>
                <a:cs typeface="Osaka" charset="0"/>
              </a:rPr>
              <a:t>nicht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online gestellt!</a:t>
            </a:r>
          </a:p>
          <a:p>
            <a:pPr marL="457200" indent="-457200">
              <a:buFont typeface="TheSans 6-SemiBold" charset="0"/>
              <a:buAutoNum type="arabicPeriod"/>
              <a:defRPr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 marL="457200" indent="-457200">
              <a:buFontTx/>
              <a:buNone/>
              <a:defRPr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</a:t>
            </a:r>
          </a:p>
          <a:p>
            <a:pPr marL="457200" indent="-457200">
              <a:buFontTx/>
              <a:buNone/>
              <a:defRPr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3420"/>
            <a:ext cx="7924800" cy="990600"/>
          </a:xfrm>
        </p:spPr>
        <p:txBody>
          <a:bodyPr/>
          <a:lstStyle/>
          <a:p>
            <a:r>
              <a:rPr lang="de-DE" dirty="0">
                <a:latin typeface="TheSans 6-SemiBold" charset="0"/>
                <a:ea typeface="Osaka" charset="0"/>
                <a:cs typeface="Osaka" charset="0"/>
              </a:rPr>
              <a:t>Prüfung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99293"/>
            <a:ext cx="7924800" cy="5040560"/>
          </a:xfrm>
        </p:spPr>
        <p:txBody>
          <a:bodyPr/>
          <a:lstStyle/>
          <a:p>
            <a:r>
              <a:rPr lang="de-DE" sz="1800" dirty="0">
                <a:latin typeface="TheSans 5" charset="0"/>
                <a:ea typeface="Osaka" charset="0"/>
                <a:cs typeface="Osaka" charset="0"/>
              </a:rPr>
              <a:t>In der Prüfung zählen der LEC- und der PREC-Teil jeweils zu 50% für die Endnote.</a:t>
            </a:r>
          </a:p>
          <a:p>
            <a:endParaRPr lang="de-DE" sz="1800" dirty="0">
              <a:latin typeface="TheSans 5" charset="0"/>
              <a:ea typeface="Osaka" charset="0"/>
              <a:cs typeface="Osaka" charset="0"/>
            </a:endParaRPr>
          </a:p>
          <a:p>
            <a:r>
              <a:rPr lang="de-DE" sz="1800" dirty="0">
                <a:latin typeface="TheSans 5" charset="0"/>
                <a:ea typeface="Osaka" charset="0"/>
                <a:cs typeface="Osaka" charset="0"/>
              </a:rPr>
              <a:t>Der </a:t>
            </a:r>
            <a:r>
              <a:rPr lang="de-DE" sz="1800" dirty="0" err="1">
                <a:latin typeface="TheSans 5" charset="0"/>
                <a:ea typeface="Osaka" charset="0"/>
                <a:cs typeface="Osaka" charset="0"/>
              </a:rPr>
              <a:t>Prüfungsstoﬀ</a:t>
            </a:r>
            <a:r>
              <a:rPr lang="de-DE" sz="1800" dirty="0">
                <a:latin typeface="TheSans 5" charset="0"/>
                <a:ea typeface="Osaka" charset="0"/>
                <a:cs typeface="Osaka" charset="0"/>
              </a:rPr>
              <a:t> setzt sich wie folgt zusammen: </a:t>
            </a:r>
          </a:p>
          <a:p>
            <a:pPr lvl="1"/>
            <a:r>
              <a:rPr lang="de-DE" sz="1800" dirty="0">
                <a:latin typeface="TheSans 5" charset="0"/>
                <a:ea typeface="Osaka" charset="0"/>
                <a:cs typeface="Osaka" charset="0"/>
              </a:rPr>
              <a:t>Behandelter Vorlesungsstoff</a:t>
            </a:r>
          </a:p>
          <a:p>
            <a:pPr lvl="1"/>
            <a:r>
              <a:rPr lang="de-DE" sz="1800" dirty="0">
                <a:latin typeface="TheSans 5" charset="0"/>
                <a:ea typeface="Osaka" charset="0"/>
                <a:cs typeface="Osaka" charset="0"/>
              </a:rPr>
              <a:t>Skript / Folien</a:t>
            </a:r>
          </a:p>
          <a:p>
            <a:pPr lvl="1"/>
            <a:r>
              <a:rPr lang="de-DE" sz="1800" dirty="0">
                <a:latin typeface="TheSans 5" charset="0"/>
                <a:ea typeface="Osaka" charset="0"/>
                <a:cs typeface="Osaka" charset="0"/>
              </a:rPr>
              <a:t>Übungen </a:t>
            </a:r>
          </a:p>
          <a:p>
            <a:pPr lvl="1"/>
            <a:r>
              <a:rPr lang="de-DE" sz="1800" dirty="0">
                <a:latin typeface="TheSans 5" charset="0"/>
                <a:ea typeface="Osaka" charset="0"/>
                <a:cs typeface="Osaka" charset="0"/>
              </a:rPr>
              <a:t>Beispiele aus der Übungsstunde </a:t>
            </a:r>
          </a:p>
          <a:p>
            <a:endParaRPr lang="de-DE" sz="1800" dirty="0">
              <a:latin typeface="TheSans 5" charset="0"/>
              <a:ea typeface="Osaka" charset="0"/>
              <a:cs typeface="Osaka" charset="0"/>
            </a:endParaRPr>
          </a:p>
          <a:p>
            <a:r>
              <a:rPr lang="de-DE" sz="1800" dirty="0">
                <a:latin typeface="TheSans 5" charset="0"/>
                <a:ea typeface="Osaka" charset="0"/>
                <a:cs typeface="Osaka" charset="0"/>
              </a:rPr>
              <a:t>Für die Prüfung sind </a:t>
            </a:r>
            <a:r>
              <a:rPr lang="de-DE" sz="1800" dirty="0" err="1">
                <a:latin typeface="TheSans 5" charset="0"/>
                <a:ea typeface="Osaka" charset="0"/>
                <a:cs typeface="Osaka" charset="0"/>
              </a:rPr>
              <a:t>ausser</a:t>
            </a:r>
            <a:r>
              <a:rPr lang="de-DE" sz="1800" dirty="0">
                <a:latin typeface="TheSans 5" charset="0"/>
                <a:ea typeface="Osaka" charset="0"/>
                <a:cs typeface="Osaka" charset="0"/>
              </a:rPr>
              <a:t> Taschenrechner (</a:t>
            </a:r>
            <a:r>
              <a:rPr lang="de-DE" sz="1800" b="1" dirty="0">
                <a:latin typeface="TheSans 5" charset="0"/>
                <a:ea typeface="Osaka" charset="0"/>
                <a:cs typeface="Osaka" charset="0"/>
              </a:rPr>
              <a:t>TI89 &amp; </a:t>
            </a:r>
            <a:r>
              <a:rPr lang="de-DE" sz="1800" b="1" dirty="0" err="1">
                <a:latin typeface="TheSans 5" charset="0"/>
                <a:ea typeface="Osaka" charset="0"/>
                <a:cs typeface="Osaka" charset="0"/>
              </a:rPr>
              <a:t>voyage</a:t>
            </a:r>
            <a:r>
              <a:rPr lang="de-DE" sz="1800" b="1" dirty="0">
                <a:latin typeface="TheSans 5" charset="0"/>
                <a:ea typeface="Osaka" charset="0"/>
                <a:cs typeface="Osaka" charset="0"/>
              </a:rPr>
              <a:t> sind erlaubt</a:t>
            </a:r>
            <a:r>
              <a:rPr lang="de-DE" sz="1800" dirty="0">
                <a:latin typeface="TheSans 5" charset="0"/>
                <a:ea typeface="Osaka" charset="0"/>
                <a:cs typeface="Osaka" charset="0"/>
              </a:rPr>
              <a:t>) und Schreibzeug </a:t>
            </a:r>
            <a:r>
              <a:rPr lang="de-DE" sz="1800" b="1" dirty="0">
                <a:latin typeface="TheSans 5" charset="0"/>
                <a:ea typeface="Osaka" charset="0"/>
                <a:cs typeface="Osaka" charset="0"/>
              </a:rPr>
              <a:t>keine Hilfsmittel</a:t>
            </a:r>
            <a:r>
              <a:rPr lang="de-DE" sz="1800" dirty="0">
                <a:latin typeface="TheSans 5" charset="0"/>
                <a:ea typeface="Osaka" charset="0"/>
                <a:cs typeface="Osaka" charset="0"/>
              </a:rPr>
              <a:t> (Zusammenfassung, Bücher, Übungen, etc.) erlaubt. </a:t>
            </a:r>
          </a:p>
          <a:p>
            <a:endParaRPr lang="de-DE" sz="1800" dirty="0">
              <a:latin typeface="TheSans 5" charset="0"/>
              <a:ea typeface="Osaka" charset="0"/>
              <a:cs typeface="Osaka" charset="0"/>
            </a:endParaRPr>
          </a:p>
          <a:p>
            <a:r>
              <a:rPr lang="de-DE" sz="1800" dirty="0">
                <a:latin typeface="TheSans 5" charset="0"/>
                <a:ea typeface="Osaka" charset="0"/>
                <a:cs typeface="Osaka" charset="0"/>
              </a:rPr>
              <a:t>Die elementaren Formeln werden als bekannt vorausgesetzt. Falls für</a:t>
            </a:r>
          </a:p>
          <a:p>
            <a:pPr lvl="1">
              <a:buFontTx/>
              <a:buNone/>
            </a:pPr>
            <a:r>
              <a:rPr lang="de-DE" sz="1800" dirty="0">
                <a:latin typeface="TheSans 5" charset="0"/>
                <a:ea typeface="Osaka" charset="0"/>
                <a:cs typeface="Osaka" charset="0"/>
              </a:rPr>
              <a:t>bestimmte Aufgaben komplizierte Formeln verwendet werden müssen,</a:t>
            </a:r>
          </a:p>
          <a:p>
            <a:pPr lvl="1">
              <a:buFontTx/>
              <a:buNone/>
            </a:pPr>
            <a:r>
              <a:rPr lang="de-DE" sz="1800" dirty="0">
                <a:latin typeface="TheSans 5" charset="0"/>
                <a:ea typeface="Osaka" charset="0"/>
                <a:cs typeface="Osaka" charset="0"/>
              </a:rPr>
              <a:t>werden diese angegeben. Tabellen werden im Anhang gegeben.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heSans 6-SemiBold"/>
        <a:ea typeface="Osaka"/>
        <a:cs typeface="Osaka"/>
      </a:majorFont>
      <a:minorFont>
        <a:latin typeface="TheSans 5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MEDUSA:Applications:Microsoft Office 2004:Templates:Presentations:Designs:Blank Presentation</Template>
  <TotalTime>134</TotalTime>
  <Words>264</Words>
  <Application>Microsoft Macintosh PowerPoint</Application>
  <PresentationFormat>On-screen Show (4:3)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TheSans 5</vt:lpstr>
      <vt:lpstr>TheSans 6-SemiBold</vt:lpstr>
      <vt:lpstr>Times New Roman</vt:lpstr>
      <vt:lpstr>Blank Presentation</vt:lpstr>
      <vt:lpstr>Thermodynamik III</vt:lpstr>
      <vt:lpstr>Vorlesungsunterlagen</vt:lpstr>
      <vt:lpstr>Assistenz</vt:lpstr>
      <vt:lpstr>Übungen</vt:lpstr>
      <vt:lpstr>Ablauf Übungsstunde</vt:lpstr>
      <vt:lpstr>Prüfung</vt:lpstr>
    </vt:vector>
  </TitlesOfParts>
  <Company>Ben John Newton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John Newton</dc:creator>
  <cp:lastModifiedBy>Pagani  Marco</cp:lastModifiedBy>
  <cp:revision>456</cp:revision>
  <cp:lastPrinted>2011-11-07T11:15:06Z</cp:lastPrinted>
  <dcterms:created xsi:type="dcterms:W3CDTF">2008-11-10T14:03:03Z</dcterms:created>
  <dcterms:modified xsi:type="dcterms:W3CDTF">2021-11-09T07:33:21Z</dcterms:modified>
</cp:coreProperties>
</file>