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7" r:id="rId3"/>
    <p:sldId id="258" r:id="rId4"/>
    <p:sldId id="259" r:id="rId5"/>
    <p:sldId id="260" r:id="rId6"/>
    <p:sldId id="261" r:id="rId7"/>
    <p:sldId id="262" r:id="rId8"/>
    <p:sldId id="331" r:id="rId9"/>
    <p:sldId id="264" r:id="rId10"/>
    <p:sldId id="332" r:id="rId11"/>
    <p:sldId id="266" r:id="rId12"/>
    <p:sldId id="267" r:id="rId13"/>
    <p:sldId id="346" r:id="rId14"/>
    <p:sldId id="269" r:id="rId15"/>
    <p:sldId id="270" r:id="rId16"/>
    <p:sldId id="334" r:id="rId17"/>
    <p:sldId id="271" r:id="rId18"/>
    <p:sldId id="33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FD0D3"/>
    <a:srgbClr val="6AB575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94286"/>
  </p:normalViewPr>
  <p:slideViewPr>
    <p:cSldViewPr>
      <p:cViewPr varScale="1">
        <p:scale>
          <a:sx n="120" d="100"/>
          <a:sy n="120" d="100"/>
        </p:scale>
        <p:origin x="2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E33C814-782D-E746-AE2B-6A36ADB33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5AE8BC5-834C-D941-B97A-0E9CA8FE1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7DEFA72-1E17-DB40-B852-9CE77C0AEBE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iStock_000003989496Small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61722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2209800"/>
            <a:ext cx="9144000" cy="76200"/>
          </a:xfrm>
          <a:prstGeom prst="rect">
            <a:avLst/>
          </a:prstGeom>
          <a:solidFill>
            <a:srgbClr val="51515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ea typeface="Osaka" charset="0"/>
              <a:cs typeface="Osaka" charset="0"/>
            </a:endParaRPr>
          </a:p>
        </p:txBody>
      </p:sp>
      <p:pic>
        <p:nvPicPr>
          <p:cNvPr id="7" name="Picture 16" descr="lec-logo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304800"/>
            <a:ext cx="2057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eth-logo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247650"/>
            <a:ext cx="2286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/>
          <a:lstStyle>
            <a:lvl1pPr marL="0" indent="0" algn="ctr">
              <a:buFontTx/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Click to edit Master subtitle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11.11.08</a:t>
            </a:r>
          </a:p>
        </p:txBody>
      </p:sp>
    </p:spTree>
    <p:extLst>
      <p:ext uri="{BB962C8B-B14F-4D97-AF65-F5344CB8AC3E}">
        <p14:creationId xmlns:p14="http://schemas.microsoft.com/office/powerpoint/2010/main" val="114869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26AC-1C62-7D4D-81DD-9C737D9482A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5980D-7083-8A4E-848A-C4383FD00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762000"/>
            <a:ext cx="1981200" cy="5334000"/>
          </a:xfrm>
        </p:spPr>
        <p:txBody>
          <a:bodyPr vert="eaVert"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762000"/>
            <a:ext cx="5791200" cy="5334000"/>
          </a:xfrm>
        </p:spPr>
        <p:txBody>
          <a:bodyPr vert="eaVert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D62D7-1D6A-934E-A7D6-609916FBD46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8B29-90DB-584B-B9B2-149E8319E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75BA8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pic>
        <p:nvPicPr>
          <p:cNvPr id="3" name="Picture 16" descr="lisa-top-bann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9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3F4F4-9798-7645-8AE2-EB276416E250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6FB3-3957-F54D-9E93-3B2AF398D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45E1-CBF4-1C47-8F2E-DF9B64EBA531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8984-5D8F-7B4A-99D7-4EEEFC3FF3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8862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0112B-80A1-8F41-A1F9-2EE7B19C309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433B1-D19F-D54D-9E8C-CBEF5214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F44DC-BBC5-464C-9852-7A99FCD6505C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BFF1-D3D8-0546-96F7-8F6A5FB8F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6B8EC-578E-CC4E-B906-4A68F0F7B54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754C-E158-2248-A389-6A26EF608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65240-F6B9-5F44-A100-72C87BF2415B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EA7B-B753-2D43-9270-57D8A322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A08A-43EB-0143-8DC9-5CF79F50C2F5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68A5-FA96-3740-89C7-CFF02B369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44D3A-1A4B-0B48-BB8F-0CA09365AF0A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5696-A436-8C43-A866-770A991BA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5AC114E2-1713-8F47-BE0A-D3AFF39A3F34}" type="datetime1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bg1"/>
                </a:solidFill>
                <a:latin typeface="Arial" charset="0"/>
                <a:ea typeface="Osaka" charset="0"/>
                <a:cs typeface="Osaka" charset="0"/>
              </a:defRPr>
            </a:lvl1pPr>
          </a:lstStyle>
          <a:p>
            <a:pPr>
              <a:defRPr/>
            </a:pPr>
            <a:fld id="{A24B85AF-1C5E-294D-B72A-3BF006128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8763000" y="6596063"/>
            <a:ext cx="38100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6EC0A39-38BE-AA4E-9C9F-8384F4CDF0DA}" type="slidenum">
              <a:rPr lang="en-US" sz="1100" b="1" smtClean="0">
                <a:ea typeface="Osaka" charset="0"/>
                <a:cs typeface="Osaka" charset="0"/>
              </a:rPr>
              <a:pPr>
                <a:defRPr/>
              </a:pPr>
              <a:t>‹#›</a:t>
            </a:fld>
            <a:endParaRPr lang="en-US" sz="1100" b="1">
              <a:ea typeface="Osaka" charset="0"/>
              <a:cs typeface="Osak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6AB575"/>
          </a:solidFill>
          <a:latin typeface="TheSans 6-SemiBold" pitchFamily="48" charset="0"/>
          <a:ea typeface="Osaka" pitchFamily="-65" charset="-128"/>
          <a:cs typeface="Osaka" pitchFamily="-6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heSans 6-SemiBold" charset="0"/>
                <a:ea typeface="Osaka" charset="0"/>
                <a:cs typeface="Osaka" charset="0"/>
              </a:rPr>
              <a:t>Thermodynamik III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10000"/>
            <a:ext cx="7620000" cy="1600200"/>
          </a:xfrm>
        </p:spPr>
        <p:txBody>
          <a:bodyPr/>
          <a:lstStyle/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3 – Gasarbeitsprozesse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de-DE" b="1" dirty="0">
                <a:latin typeface="TheSans 5" charset="0"/>
                <a:ea typeface="Osaka" charset="0"/>
                <a:cs typeface="Osaka" charset="0"/>
              </a:rPr>
              <a:t>Verbrennungsmotoren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HS 2021</a:t>
            </a:r>
          </a:p>
          <a:p>
            <a:pPr eaLnBrk="1" hangingPunct="1">
              <a:tabLst>
                <a:tab pos="342900" algn="l"/>
              </a:tabLst>
            </a:pPr>
            <a:r>
              <a:rPr lang="en-US" dirty="0">
                <a:latin typeface="TheSans 5" charset="0"/>
                <a:ea typeface="Osaka" charset="0"/>
                <a:cs typeface="Osaka" charset="0"/>
              </a:rPr>
              <a:t>Dr. Ndaona Chokani</a:t>
            </a:r>
          </a:p>
          <a:p>
            <a:pPr eaLnBrk="1" hangingPunct="1">
              <a:tabLst>
                <a:tab pos="342900" algn="l"/>
              </a:tabLst>
            </a:pPr>
            <a:endParaRPr lang="en-US" dirty="0">
              <a:latin typeface="TheSans 5" charset="0"/>
              <a:ea typeface="Osaka" charset="0"/>
              <a:cs typeface="Osak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7505" y="1056406"/>
            <a:ext cx="5148571" cy="5468938"/>
            <a:chOff x="1219201" y="1025525"/>
            <a:chExt cx="5148571" cy="5468938"/>
          </a:xfrm>
        </p:grpSpPr>
        <p:sp>
          <p:nvSpPr>
            <p:cNvPr id="30721" name="Rectangle 3"/>
            <p:cNvSpPr txBox="1">
              <a:spLocks noChangeArrowheads="1"/>
            </p:cNvSpPr>
            <p:nvPr/>
          </p:nvSpPr>
          <p:spPr bwMode="auto">
            <a:xfrm>
              <a:off x="1219201" y="1025525"/>
              <a:ext cx="5148571" cy="5468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ts val="3400"/>
                </a:lnSpc>
                <a:spcBef>
                  <a:spcPts val="1700"/>
                </a:spcBef>
                <a:buClr>
                  <a:schemeClr val="tx1"/>
                </a:buClr>
                <a:buFont typeface="Arial" charset="0"/>
                <a:buChar char="–"/>
              </a:pPr>
              <a:r>
                <a:rPr lang="de-DE" sz="2000" dirty="0">
                  <a:latin typeface="TheSans 5" charset="0"/>
                  <a:ea typeface="Osaka" charset="0"/>
                  <a:cs typeface="Osaka" charset="0"/>
                </a:rPr>
                <a:t>Innere Leistung pro Motor ergibt (für 4-Takt):</a:t>
              </a:r>
            </a:p>
            <a:p>
              <a:pPr>
                <a:lnSpc>
                  <a:spcPts val="3400"/>
                </a:lnSpc>
                <a:spcBef>
                  <a:spcPts val="1700"/>
                </a:spcBef>
                <a:buClr>
                  <a:schemeClr val="tx1"/>
                </a:buClr>
                <a:buFont typeface="Arial" charset="0"/>
                <a:buChar char="–"/>
              </a:pPr>
              <a:endParaRPr lang="de-DE" sz="2000" dirty="0">
                <a:latin typeface="TheSans 5" charset="0"/>
                <a:ea typeface="Osaka" charset="0"/>
                <a:cs typeface="Osaka" charset="0"/>
              </a:endParaRPr>
            </a:p>
            <a:p>
              <a:pPr>
                <a:lnSpc>
                  <a:spcPts val="3400"/>
                </a:lnSpc>
                <a:spcBef>
                  <a:spcPts val="1700"/>
                </a:spcBef>
                <a:buClr>
                  <a:schemeClr val="tx1"/>
                </a:buClr>
                <a:buFont typeface="Arial" charset="0"/>
                <a:buChar char="–"/>
              </a:pPr>
              <a:r>
                <a:rPr lang="de-DE" sz="2000" dirty="0">
                  <a:latin typeface="TheSans 5" charset="0"/>
                  <a:ea typeface="Osaka" charset="0"/>
                  <a:cs typeface="Osaka" charset="0"/>
                </a:rPr>
                <a:t>Effektive Leistung an der Welle ergibt sich nach Abzug der Reibungsverluste und der Leistung der Hilfsaggregate:</a:t>
              </a:r>
            </a:p>
            <a:p>
              <a:pPr>
                <a:lnSpc>
                  <a:spcPts val="3400"/>
                </a:lnSpc>
                <a:spcBef>
                  <a:spcPts val="1700"/>
                </a:spcBef>
                <a:buClr>
                  <a:schemeClr val="tx1"/>
                </a:buClr>
                <a:buFont typeface="Arial" charset="0"/>
                <a:buChar char="–"/>
              </a:pPr>
              <a:endParaRPr lang="de-DE" sz="2000" dirty="0">
                <a:latin typeface="TheSans 5" charset="0"/>
                <a:ea typeface="Osaka" charset="0"/>
                <a:cs typeface="Osaka" charset="0"/>
              </a:endParaRPr>
            </a:p>
            <a:p>
              <a:pPr>
                <a:lnSpc>
                  <a:spcPts val="3400"/>
                </a:lnSpc>
                <a:spcBef>
                  <a:spcPts val="1700"/>
                </a:spcBef>
                <a:buClr>
                  <a:schemeClr val="tx1"/>
                </a:buClr>
                <a:buFont typeface="Arial" charset="0"/>
                <a:buChar char="–"/>
              </a:pPr>
              <a:r>
                <a:rPr lang="de-DE" sz="2000" dirty="0">
                  <a:latin typeface="TheSans 5" charset="0"/>
                  <a:ea typeface="Osaka" charset="0"/>
                  <a:cs typeface="Osaka" charset="0"/>
                </a:rPr>
                <a:t>Entsprechend spricht man vom effektiven Mitteldruck p</a:t>
              </a:r>
              <a:r>
                <a:rPr lang="de-DE" sz="2000" baseline="-25000" dirty="0">
                  <a:latin typeface="TheSans 5" charset="0"/>
                  <a:ea typeface="Osaka" charset="0"/>
                  <a:cs typeface="Osaka" charset="0"/>
                </a:rPr>
                <a:t>e</a:t>
              </a:r>
              <a:r>
                <a:rPr lang="de-DE" sz="2000" dirty="0">
                  <a:latin typeface="TheSans 5" charset="0"/>
                  <a:ea typeface="Osaka" charset="0"/>
                  <a:cs typeface="Osaka" charset="0"/>
                </a:rPr>
                <a:t> und vom Reibmitteldruck p</a:t>
              </a:r>
              <a:r>
                <a:rPr lang="de-DE" sz="2000" baseline="-25000" dirty="0">
                  <a:latin typeface="TheSans 5" charset="0"/>
                  <a:ea typeface="Osaka" charset="0"/>
                  <a:cs typeface="Osaka" charset="0"/>
                </a:rPr>
                <a:t>r</a:t>
              </a:r>
              <a:endParaRPr lang="de-DE" sz="2000" dirty="0">
                <a:latin typeface="TheSans 5" charset="0"/>
                <a:ea typeface="Osaka" charset="0"/>
                <a:cs typeface="Osaka" charset="0"/>
              </a:endParaRPr>
            </a:p>
          </p:txBody>
        </p:sp>
        <p:graphicFrame>
          <p:nvGraphicFramePr>
            <p:cNvPr id="3072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3980146"/>
                </p:ext>
              </p:extLst>
            </p:nvPr>
          </p:nvGraphicFramePr>
          <p:xfrm>
            <a:off x="2737296" y="1707432"/>
            <a:ext cx="2227263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6" name="Equation" r:id="rId3" imgW="1206500" imgH="215900" progId="Equation.3">
                    <p:embed/>
                  </p:oleObj>
                </mc:Choice>
                <mc:Fallback>
                  <p:oleObj name="Equation" r:id="rId3" imgW="12065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296" y="1707432"/>
                          <a:ext cx="2227263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408978"/>
                </p:ext>
              </p:extLst>
            </p:nvPr>
          </p:nvGraphicFramePr>
          <p:xfrm>
            <a:off x="3091408" y="3902175"/>
            <a:ext cx="12795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7" name="Equation" r:id="rId5" imgW="698500" imgH="177800" progId="Equation.3">
                    <p:embed/>
                  </p:oleObj>
                </mc:Choice>
                <mc:Fallback>
                  <p:oleObj name="Equation" r:id="rId5" imgW="698500" imgH="177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408" y="3902175"/>
                          <a:ext cx="1279525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321438"/>
                </p:ext>
              </p:extLst>
            </p:nvPr>
          </p:nvGraphicFramePr>
          <p:xfrm>
            <a:off x="2745234" y="5344394"/>
            <a:ext cx="2097087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8" name="Equation" r:id="rId7" imgW="1168400" imgH="215900" progId="Equation.3">
                    <p:embed/>
                  </p:oleObj>
                </mc:Choice>
                <mc:Fallback>
                  <p:oleObj name="Equation" r:id="rId7" imgW="1168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234" y="5344394"/>
                          <a:ext cx="2097087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449172"/>
                </p:ext>
              </p:extLst>
            </p:nvPr>
          </p:nvGraphicFramePr>
          <p:xfrm>
            <a:off x="2745234" y="5812707"/>
            <a:ext cx="20955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19" name="Equation" r:id="rId9" imgW="1168400" imgH="215900" progId="Equation.3">
                    <p:embed/>
                  </p:oleObj>
                </mc:Choice>
                <mc:Fallback>
                  <p:oleObj name="Equation" r:id="rId9" imgW="11684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234" y="5812707"/>
                          <a:ext cx="209550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436679" y="1034156"/>
            <a:ext cx="3779837" cy="2682876"/>
            <a:chOff x="3430" y="782"/>
            <a:chExt cx="2381" cy="1690"/>
          </a:xfrm>
        </p:grpSpPr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430" y="785"/>
              <a:ext cx="389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de-CH" sz="2000" i="1" dirty="0">
                  <a:latin typeface="Arial" charset="0"/>
                  <a:cs typeface="Arial" charset="0"/>
                </a:rPr>
                <a:t>i  </a:t>
              </a:r>
              <a:r>
                <a:rPr lang="de-CH" sz="2000" dirty="0">
                  <a:latin typeface="Arial" charset="0"/>
                  <a:cs typeface="Arial" charset="0"/>
                </a:rPr>
                <a:t>  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n  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P</a:t>
              </a:r>
              <a:r>
                <a:rPr lang="de-CH" sz="2000" baseline="-25000" dirty="0">
                  <a:latin typeface="Arial" charset="0"/>
                  <a:cs typeface="Arial" charset="0"/>
                </a:rPr>
                <a:t>m</a:t>
              </a:r>
              <a:r>
                <a:rPr lang="de-CH" sz="2000" dirty="0">
                  <a:latin typeface="Arial" charset="0"/>
                  <a:cs typeface="Arial" charset="0"/>
                </a:rPr>
                <a:t>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P</a:t>
              </a:r>
              <a:r>
                <a:rPr lang="de-CH" sz="2000" baseline="-25000" dirty="0">
                  <a:latin typeface="Arial" charset="0"/>
                  <a:cs typeface="Arial" charset="0"/>
                </a:rPr>
                <a:t>i </a:t>
              </a:r>
              <a:r>
                <a:rPr lang="de-CH" sz="2000" dirty="0">
                  <a:latin typeface="Arial" charset="0"/>
                  <a:cs typeface="Arial" charset="0"/>
                </a:rPr>
                <a:t> :</a:t>
              </a:r>
              <a:endParaRPr lang="de-CH" sz="2000" baseline="-25000" dirty="0">
                <a:latin typeface="Arial" charset="0"/>
                <a:cs typeface="Arial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P</a:t>
              </a:r>
              <a:r>
                <a:rPr lang="de-CH" sz="2000" baseline="-25000" dirty="0">
                  <a:latin typeface="Arial" charset="0"/>
                  <a:cs typeface="Arial" charset="0"/>
                </a:rPr>
                <a:t>e  </a:t>
              </a:r>
              <a:r>
                <a:rPr lang="de-CH" sz="2000" dirty="0">
                  <a:latin typeface="Arial" charset="0"/>
                  <a:cs typeface="Arial" charset="0"/>
                </a:rPr>
                <a:t>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P</a:t>
              </a:r>
              <a:r>
                <a:rPr lang="de-CH" sz="2000" baseline="-25000" dirty="0">
                  <a:latin typeface="Arial" charset="0"/>
                  <a:cs typeface="Arial" charset="0"/>
                </a:rPr>
                <a:t>r  </a:t>
              </a:r>
              <a:r>
                <a:rPr lang="de-CH" sz="2000" dirty="0">
                  <a:latin typeface="Arial" charset="0"/>
                  <a:cs typeface="Arial" charset="0"/>
                </a:rPr>
                <a:t>:</a:t>
              </a:r>
            </a:p>
            <a:p>
              <a:pPr eaLnBrk="1" hangingPunct="1">
                <a:lnSpc>
                  <a:spcPct val="120000"/>
                </a:lnSpc>
              </a:pPr>
              <a:endParaRPr lang="de-CH" sz="2000" dirty="0">
                <a:latin typeface="Arial" charset="0"/>
                <a:cs typeface="Arial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00" y="782"/>
              <a:ext cx="2011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Anzahl der Kolben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Drehzahl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Mitteldruck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Innere Leistung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Effektive Leistung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Reibungsverlust Leistung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855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874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4.1.2 Motordynamische Grundlagen</a:t>
            </a:r>
          </a:p>
        </p:txBody>
      </p:sp>
      <p:sp>
        <p:nvSpPr>
          <p:cNvPr id="31746" name="Rectangle 3"/>
          <p:cNvSpPr txBox="1">
            <a:spLocks noChangeArrowheads="1"/>
          </p:cNvSpPr>
          <p:nvPr/>
        </p:nvSpPr>
        <p:spPr bwMode="auto">
          <a:xfrm>
            <a:off x="1219200" y="1312863"/>
            <a:ext cx="7015163" cy="546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Im Brennstoff enthaltene Energie soll in mechanische Arbeit umgewandelt werden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Zwei Teilprozesse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Ladungswechsel, Arbeitraum = offenes System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Hochdruckprozess, Arbeitsraum = geschlossenes System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Einfachste Modelle: intern reversible Kreisprozesse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Verbrennung = Wärmezufuhr q</a:t>
            </a:r>
            <a:r>
              <a:rPr lang="de-DE" sz="1800" baseline="-25000">
                <a:latin typeface="TheSans 5" charset="0"/>
              </a:rPr>
              <a:t>B</a:t>
            </a:r>
            <a:endParaRPr lang="de-DE" sz="1800">
              <a:latin typeface="TheSans 5" charset="0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>
                <a:latin typeface="TheSans 5" charset="0"/>
              </a:rPr>
              <a:t>Ladungswechsel = Wärmeabfuhr q</a:t>
            </a:r>
            <a:r>
              <a:rPr lang="de-DE" sz="1800" baseline="-25000">
                <a:latin typeface="TheSans 5" charset="0"/>
              </a:rPr>
              <a:t>A</a:t>
            </a:r>
            <a:endParaRPr lang="de-DE" sz="1800">
              <a:latin typeface="TheSans 5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Thermischer Wirkungsgrad:</a:t>
            </a: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3233738" y="5976938"/>
          <a:ext cx="31908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1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5976938"/>
                        <a:ext cx="31908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 txBox="1">
            <a:spLocks noChangeArrowheads="1"/>
          </p:cNvSpPr>
          <p:nvPr/>
        </p:nvSpPr>
        <p:spPr bwMode="auto">
          <a:xfrm>
            <a:off x="1219200" y="893763"/>
            <a:ext cx="7015163" cy="565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Prozesse werden als intern reversibel angenommen. Daraus folgt: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Am Kolben geleistete Arbeit entspricht der im p-v-Diagramm oder T-s-Diagramm eingeschlossenen Fläche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Idealer Prozess: Carnot Zyklus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1. Isentrope Kompression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2. Isochore Wärmezufuhr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3. Isentrope Expansion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4. Isochore Wärmeabfuhr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Carnot Zyklus lässt sich praktisch nicht realisieren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252788" y="1963738"/>
          <a:ext cx="2286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9" name="Equation" r:id="rId3" imgW="1282700" imgH="254000" progId="Equation.3">
                  <p:embed/>
                </p:oleObj>
              </mc:Choice>
              <mc:Fallback>
                <p:oleObj name="Equation" r:id="rId3" imgW="12827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1963738"/>
                        <a:ext cx="2286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932488" y="4440238"/>
          <a:ext cx="14176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0" name="Equation" r:id="rId5" imgW="774700" imgH="406400" progId="Equation.3">
                  <p:embed/>
                </p:oleObj>
              </mc:Choice>
              <mc:Fallback>
                <p:oleObj name="Equation" r:id="rId5" imgW="7747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440238"/>
                        <a:ext cx="14176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ChangeArrowheads="1"/>
          </p:cNvSpPr>
          <p:nvPr/>
        </p:nvSpPr>
        <p:spPr bwMode="auto">
          <a:xfrm>
            <a:off x="4420899" y="1196752"/>
            <a:ext cx="3751501" cy="1455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Arial" charset="0"/>
              <a:cs typeface="Arial" charset="0"/>
            </a:endParaRP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+mn-lt"/>
                <a:cs typeface="Arial" charset="0"/>
              </a:rPr>
              <a:t>2 </a:t>
            </a:r>
            <a:r>
              <a:rPr lang="de-DE" sz="1800" dirty="0">
                <a:latin typeface="+mn-lt"/>
                <a:cs typeface="Arial" charset="0"/>
                <a:sym typeface="Wingdings" pitchFamily="2" charset="2"/>
              </a:rPr>
              <a:t> 3</a:t>
            </a:r>
            <a:r>
              <a:rPr lang="de-DE" sz="1800" dirty="0">
                <a:latin typeface="+mn-lt"/>
                <a:cs typeface="Arial" charset="0"/>
              </a:rPr>
              <a:t> Isochore Wärmezufuhr</a:t>
            </a:r>
          </a:p>
          <a:p>
            <a:pPr marL="742950" lvl="1" indent="-285750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+mn-lt"/>
                <a:cs typeface="Arial" charset="0"/>
              </a:rPr>
              <a:t>4 </a:t>
            </a:r>
            <a:r>
              <a:rPr lang="de-DE" sz="1800" dirty="0">
                <a:latin typeface="+mn-lt"/>
                <a:cs typeface="Arial" charset="0"/>
                <a:sym typeface="Wingdings" pitchFamily="2" charset="2"/>
              </a:rPr>
              <a:t> 1</a:t>
            </a:r>
            <a:r>
              <a:rPr lang="de-DE" sz="1800" dirty="0">
                <a:latin typeface="+mn-lt"/>
                <a:cs typeface="Arial" charset="0"/>
              </a:rPr>
              <a:t> Isochore Wärmeabfuhr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769938"/>
            <a:ext cx="7015163" cy="431800"/>
          </a:xfrm>
        </p:spPr>
        <p:txBody>
          <a:bodyPr/>
          <a:lstStyle/>
          <a:p>
            <a:r>
              <a:rPr lang="de-DE" sz="2800" dirty="0">
                <a:latin typeface="TheSans 6-SemiBold" charset="0"/>
                <a:ea typeface="Osaka" charset="0"/>
                <a:cs typeface="Osaka" charset="0"/>
              </a:rPr>
              <a:t>4.1.3 Gleichraumprozess</a:t>
            </a:r>
          </a:p>
        </p:txBody>
      </p:sp>
      <p:sp>
        <p:nvSpPr>
          <p:cNvPr id="33794" name="Rectangle 4"/>
          <p:cNvSpPr txBox="1">
            <a:spLocks noChangeArrowheads="1"/>
          </p:cNvSpPr>
          <p:nvPr/>
        </p:nvSpPr>
        <p:spPr bwMode="auto">
          <a:xfrm>
            <a:off x="755576" y="1167427"/>
            <a:ext cx="4320480" cy="1341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Teilprozesse: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1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</a:t>
            </a:r>
            <a:r>
              <a:rPr lang="de-DE" sz="1800" dirty="0">
                <a:latin typeface="TheSans 5" charset="0"/>
              </a:rPr>
              <a:t>2  Isentrope Kompression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3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4 </a:t>
            </a:r>
            <a:r>
              <a:rPr lang="de-DE" sz="1800" dirty="0">
                <a:latin typeface="TheSans 5" charset="0"/>
              </a:rPr>
              <a:t>Isentrope Expansion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5576" y="2508865"/>
            <a:ext cx="3492388" cy="3335962"/>
            <a:chOff x="755576" y="3501694"/>
            <a:chExt cx="3361931" cy="3347686"/>
          </a:xfrm>
        </p:grpSpPr>
        <p:pic>
          <p:nvPicPr>
            <p:cNvPr id="90114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501694"/>
              <a:ext cx="3361931" cy="334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 bwMode="auto">
            <a:xfrm>
              <a:off x="1187624" y="454512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912936" y="436103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i="1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q</a:t>
              </a:r>
              <a:r>
                <a:rPr lang="en-GB" sz="2000" b="1" i="1" baseline="-25000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B</a:t>
              </a:r>
              <a:endParaRPr lang="en-US" b="1" i="1" baseline="-25000" dirty="0">
                <a:solidFill>
                  <a:srgbClr val="9933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57293" y="2348880"/>
            <a:ext cx="4486708" cy="3492388"/>
            <a:chOff x="4760913" y="3173413"/>
            <a:chExt cx="4311587" cy="3684587"/>
          </a:xfrm>
        </p:grpSpPr>
        <p:pic>
          <p:nvPicPr>
            <p:cNvPr id="33797" name="Picture 10" descr="Gleichraumprozess_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913" y="3173413"/>
              <a:ext cx="3579812" cy="368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957831" y="3212976"/>
              <a:ext cx="8266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Calibri" panose="020F0502020204030204" pitchFamily="34" charset="0"/>
                </a:rPr>
                <a:t>= const.</a:t>
              </a:r>
              <a:endParaRPr lang="en-US" sz="1800" i="1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45863" y="4689140"/>
              <a:ext cx="8266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Calibri" panose="020F0502020204030204" pitchFamily="34" charset="0"/>
                </a:rPr>
                <a:t>= const.</a:t>
              </a:r>
              <a:endParaRPr lang="en-US" sz="1800" i="1" baseline="-25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ACA4720-6FD2-714E-9689-89AC3E147263}"/>
              </a:ext>
            </a:extLst>
          </p:cNvPr>
          <p:cNvSpPr txBox="1"/>
          <p:nvPr/>
        </p:nvSpPr>
        <p:spPr>
          <a:xfrm>
            <a:off x="3923928" y="4689140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>
                <a:solidFill>
                  <a:srgbClr val="993300"/>
                </a:solidFill>
                <a:latin typeface="Calibri" panose="020F0502020204030204" pitchFamily="34" charset="0"/>
              </a:rPr>
              <a:t>q</a:t>
            </a:r>
            <a:r>
              <a:rPr lang="en-GB" sz="2000" b="1" i="1" baseline="-25000" dirty="0" err="1">
                <a:solidFill>
                  <a:srgbClr val="993300"/>
                </a:solidFill>
                <a:latin typeface="Calibri" panose="020F0502020204030204" pitchFamily="34" charset="0"/>
              </a:rPr>
              <a:t>A</a:t>
            </a:r>
            <a:endParaRPr lang="en-US" b="1" i="1" baseline="-25000" dirty="0">
              <a:solidFill>
                <a:srgbClr val="993300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F0C3F5-E97E-7049-A1F8-153B1F2441E9}"/>
              </a:ext>
            </a:extLst>
          </p:cNvPr>
          <p:cNvCxnSpPr/>
          <p:nvPr/>
        </p:nvCxnSpPr>
        <p:spPr bwMode="auto">
          <a:xfrm>
            <a:off x="3586548" y="5053246"/>
            <a:ext cx="2880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916A34-C183-4344-8FDE-B3370D031C44}"/>
              </a:ext>
            </a:extLst>
          </p:cNvPr>
          <p:cNvSpPr txBox="1"/>
          <p:nvPr/>
        </p:nvSpPr>
        <p:spPr>
          <a:xfrm>
            <a:off x="395536" y="5841268"/>
            <a:ext cx="8448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Bemerkung</a:t>
            </a:r>
            <a:r>
              <a:rPr lang="en-US" sz="1400" dirty="0"/>
              <a:t>: Die </a:t>
            </a:r>
            <a:r>
              <a:rPr lang="en-US" sz="1400" dirty="0" err="1"/>
              <a:t>Nomenklatur</a:t>
            </a:r>
            <a:r>
              <a:rPr lang="en-US" sz="1400" dirty="0"/>
              <a:t> </a:t>
            </a:r>
            <a:r>
              <a:rPr lang="en-US" sz="1400" dirty="0" err="1"/>
              <a:t>ist</a:t>
            </a:r>
            <a:r>
              <a:rPr lang="en-US" sz="1400" dirty="0"/>
              <a:t> </a:t>
            </a:r>
            <a:r>
              <a:rPr lang="en-US" sz="1400" dirty="0" err="1"/>
              <a:t>hier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Vergleich</a:t>
            </a:r>
            <a:r>
              <a:rPr lang="en-US" sz="1400" dirty="0"/>
              <a:t> </a:t>
            </a:r>
            <a:r>
              <a:rPr lang="en-US" sz="1400" dirty="0" err="1"/>
              <a:t>zu</a:t>
            </a:r>
            <a:r>
              <a:rPr lang="en-US" sz="1400" dirty="0"/>
              <a:t> Slide 7 (realer </a:t>
            </a:r>
            <a:r>
              <a:rPr lang="en-US" sz="1400" dirty="0" err="1"/>
              <a:t>Prozess</a:t>
            </a:r>
            <a:r>
              <a:rPr lang="en-US" sz="1400" dirty="0"/>
              <a:t>) </a:t>
            </a:r>
            <a:r>
              <a:rPr lang="en-US" sz="1400" dirty="0" err="1"/>
              <a:t>verändert</a:t>
            </a:r>
            <a:r>
              <a:rPr lang="en-US" sz="1400" dirty="0"/>
              <a:t>, da die </a:t>
            </a:r>
            <a:r>
              <a:rPr lang="en-US" sz="1400" dirty="0" err="1"/>
              <a:t>Schritte</a:t>
            </a:r>
            <a:r>
              <a:rPr lang="en-US" sz="1400" dirty="0"/>
              <a:t> 5 </a:t>
            </a:r>
            <a:r>
              <a:rPr lang="en-US" sz="1400" dirty="0">
                <a:sym typeface="Wingdings" pitchFamily="2" charset="2"/>
              </a:rPr>
              <a:t> 1 und 1  2 </a:t>
            </a:r>
            <a:r>
              <a:rPr lang="en-US" sz="1400" dirty="0" err="1">
                <a:sym typeface="Wingdings" pitchFamily="2" charset="2"/>
              </a:rPr>
              <a:t>im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Schritt</a:t>
            </a:r>
            <a:r>
              <a:rPr lang="en-US" sz="1400" dirty="0">
                <a:sym typeface="Wingdings" pitchFamily="2" charset="2"/>
              </a:rPr>
              <a:t> 4 1 </a:t>
            </a:r>
            <a:r>
              <a:rPr lang="en-US" sz="1400" dirty="0" err="1">
                <a:sym typeface="Wingdings" pitchFamily="2" charset="2"/>
              </a:rPr>
              <a:t>zusammengefasst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werden</a:t>
            </a:r>
            <a:r>
              <a:rPr lang="en-US" sz="1400" dirty="0">
                <a:sym typeface="Wingdings" pitchFamily="2" charset="2"/>
              </a:rPr>
              <a:t>. </a:t>
            </a:r>
            <a:r>
              <a:rPr lang="en-US" sz="1400" dirty="0" err="1">
                <a:sym typeface="Wingdings" pitchFamily="2" charset="2"/>
              </a:rPr>
              <a:t>Damit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existiert</a:t>
            </a:r>
            <a:r>
              <a:rPr lang="en-US" sz="1400" dirty="0">
                <a:sym typeface="Wingdings" pitchFamily="2" charset="2"/>
              </a:rPr>
              <a:t> der </a:t>
            </a:r>
            <a:r>
              <a:rPr lang="en-US" sz="1400" dirty="0" err="1">
                <a:sym typeface="Wingdings" pitchFamily="2" charset="2"/>
              </a:rPr>
              <a:t>alte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Prozesspunkt</a:t>
            </a:r>
            <a:r>
              <a:rPr lang="en-US" sz="1400" dirty="0">
                <a:sym typeface="Wingdings" pitchFamily="2" charset="2"/>
              </a:rPr>
              <a:t> 1 </a:t>
            </a:r>
            <a:r>
              <a:rPr lang="en-US" sz="1400" dirty="0" err="1">
                <a:sym typeface="Wingdings" pitchFamily="2" charset="2"/>
              </a:rPr>
              <a:t>nicht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mehr</a:t>
            </a:r>
            <a:r>
              <a:rPr lang="en-US" sz="1400" dirty="0">
                <a:sym typeface="Wingdings" pitchFamily="2" charset="2"/>
              </a:rPr>
              <a:t> und </a:t>
            </a:r>
            <a:r>
              <a:rPr lang="en-US" sz="1400" dirty="0" err="1">
                <a:sym typeface="Wingdings" pitchFamily="2" charset="2"/>
              </a:rPr>
              <a:t>wird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neu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vor</a:t>
            </a:r>
            <a:r>
              <a:rPr lang="en-US" sz="1400" dirty="0">
                <a:sym typeface="Wingdings" pitchFamily="2" charset="2"/>
              </a:rPr>
              <a:t> der </a:t>
            </a:r>
            <a:r>
              <a:rPr lang="en-US" sz="1400" dirty="0" err="1">
                <a:sym typeface="Wingdings" pitchFamily="2" charset="2"/>
              </a:rPr>
              <a:t>idealisierten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isentropen</a:t>
            </a:r>
            <a:r>
              <a:rPr lang="en-US" sz="1400" dirty="0">
                <a:sym typeface="Wingdings" pitchFamily="2" charset="2"/>
              </a:rPr>
              <a:t> </a:t>
            </a:r>
            <a:r>
              <a:rPr lang="en-US" sz="1400" dirty="0" err="1">
                <a:sym typeface="Wingdings" pitchFamily="2" charset="2"/>
              </a:rPr>
              <a:t>Kompression</a:t>
            </a:r>
            <a:r>
              <a:rPr lang="en-US" sz="1400" dirty="0">
                <a:sym typeface="Wingdings" pitchFamily="2" charset="2"/>
              </a:rPr>
              <a:t> (12) </a:t>
            </a:r>
            <a:r>
              <a:rPr lang="en-US" sz="1400" dirty="0" err="1">
                <a:sym typeface="Wingdings" pitchFamily="2" charset="2"/>
              </a:rPr>
              <a:t>gesetzt</a:t>
            </a:r>
            <a:r>
              <a:rPr lang="en-US" sz="1400" dirty="0">
                <a:sym typeface="Wingdings" pitchFamily="2" charset="2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60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Object 2"/>
          <p:cNvGraphicFramePr>
            <a:graphicFrameLocks noChangeAspect="1"/>
          </p:cNvGraphicFramePr>
          <p:nvPr/>
        </p:nvGraphicFramePr>
        <p:xfrm>
          <a:off x="2700338" y="1670050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89" name="Equation" r:id="rId3" imgW="1879600" imgH="444500" progId="Equation.3">
                  <p:embed/>
                </p:oleObj>
              </mc:Choice>
              <mc:Fallback>
                <p:oleObj name="Equation" r:id="rId3" imgW="18796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70050"/>
                        <a:ext cx="33829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Rectangle 5"/>
          <p:cNvSpPr txBox="1">
            <a:spLocks noChangeArrowheads="1"/>
          </p:cNvSpPr>
          <p:nvPr/>
        </p:nvSpPr>
        <p:spPr bwMode="auto">
          <a:xfrm>
            <a:off x="914400" y="1038225"/>
            <a:ext cx="7015163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Wärme müsste im OTP (konstantes Volumen) zugeführt und im UTP abgeführt werden: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Isentropenbeziehung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Wirkungsgrad: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446338" y="2008188"/>
          <a:ext cx="33829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0" name="Equation" r:id="rId5" imgW="1879600" imgH="444500" progId="Equation.3">
                  <p:embed/>
                </p:oleObj>
              </mc:Choice>
              <mc:Fallback>
                <p:oleObj name="Equation" r:id="rId5" imgW="1879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2008188"/>
                        <a:ext cx="33829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481263" y="3429000"/>
          <a:ext cx="32527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1" name="Formel" r:id="rId7" imgW="2844800" imgH="774700" progId="Equation.3">
                  <p:embed/>
                </p:oleObj>
              </mc:Choice>
              <mc:Fallback>
                <p:oleObj name="Formel" r:id="rId7" imgW="2844800" imgH="77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3429000"/>
                        <a:ext cx="32527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381250" y="5099050"/>
          <a:ext cx="34988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92" name="Formel" r:id="rId9" imgW="2743200" imgH="774700" progId="Equation.3">
                  <p:embed/>
                </p:oleObj>
              </mc:Choice>
              <mc:Fallback>
                <p:oleObj name="Formel" r:id="rId9" imgW="2743200" imgH="77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099050"/>
                        <a:ext cx="34988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 txBox="1">
            <a:spLocks noChangeArrowheads="1"/>
          </p:cNvSpPr>
          <p:nvPr/>
        </p:nvSpPr>
        <p:spPr bwMode="auto">
          <a:xfrm>
            <a:off x="1219200" y="914400"/>
            <a:ext cx="7015163" cy="5819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Zusammen mit dem Verdichtungsverhältnis ergibt sich: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Für einen hohen Wirkungsgrad: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hohes Verdichtungsverhältnis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Wärmezufuhr in der Nähe von OTP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Max. Verdichtungsverhältnis für Ottomotoren bestimmt durch Klopfgrenze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5095875" y="1443038"/>
          <a:ext cx="19891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4" name="Formel" r:id="rId3" imgW="1625600" imgH="609600" progId="Equation.3">
                  <p:embed/>
                </p:oleObj>
              </mc:Choice>
              <mc:Fallback>
                <p:oleObj name="Formel" r:id="rId3" imgW="16256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443038"/>
                        <a:ext cx="198913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811338" y="1544638"/>
          <a:ext cx="1782762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5" name="Equation" r:id="rId5" imgW="990600" imgH="406400" progId="Equation.3">
                  <p:embed/>
                </p:oleObj>
              </mc:Choice>
              <mc:Fallback>
                <p:oleObj name="Equation" r:id="rId5" imgW="9906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544638"/>
                        <a:ext cx="1782762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3983038" y="1857375"/>
            <a:ext cx="6223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7"/>
          <p:cNvSpPr>
            <a:spLocks noChangeShapeType="1"/>
          </p:cNvSpPr>
          <p:nvPr/>
        </p:nvSpPr>
        <p:spPr bwMode="auto">
          <a:xfrm>
            <a:off x="3995738" y="1831975"/>
            <a:ext cx="5969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5846" name="Picture 10" descr="Wirkungsgrad_Verdichtungsverhaeltnis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9463" y="2506663"/>
            <a:ext cx="453707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907704" y="3260013"/>
            <a:ext cx="3960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0.2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907704" y="2971981"/>
            <a:ext cx="3960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/>
                <a:cs typeface="Arial"/>
              </a:rPr>
              <a:t>0.4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 txBox="1">
            <a:spLocks noChangeArrowheads="1"/>
          </p:cNvSpPr>
          <p:nvPr/>
        </p:nvSpPr>
        <p:spPr bwMode="auto">
          <a:xfrm>
            <a:off x="647564" y="944724"/>
            <a:ext cx="5148571" cy="5819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Zu hohes Verdichtungsverhältnis führt zu „Klopfen“</a:t>
            </a:r>
          </a:p>
          <a:p>
            <a:pPr lvl="1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Klopfen: Verbrennen des Gemisches auf Grund einer Überhitzung vor der Zündung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Hohe Motortemperatur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Hoher Motorlärm</a:t>
            </a:r>
          </a:p>
          <a:p>
            <a:pPr lvl="2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Reduzierte Leistung</a:t>
            </a:r>
          </a:p>
          <a:p>
            <a:pPr lvl="1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Langfristige auftretendes Klopfen führt zu schweren Motorschäden</a:t>
            </a:r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>
            <a:off x="3983038" y="1857375"/>
            <a:ext cx="6223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0114" name="Picture 2" descr="C:\Users\zmohsen\Desktop\Westbrook1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7836"/>
          <a:stretch/>
        </p:blipFill>
        <p:spPr bwMode="auto">
          <a:xfrm>
            <a:off x="6192180" y="1916832"/>
            <a:ext cx="2091314" cy="24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53295" y="4329100"/>
            <a:ext cx="3783201" cy="44853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indent="0" algn="ctr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r>
              <a:rPr lang="de-DE" sz="1600" dirty="0">
                <a:latin typeface="TheSans 5" charset="0"/>
                <a:ea typeface="Osaka" charset="0"/>
                <a:cs typeface="Osaka" charset="0"/>
              </a:rPr>
              <a:t>Von Klopfen beschädigter Kolben</a:t>
            </a:r>
          </a:p>
          <a:p>
            <a:pPr marL="0" indent="0" algn="ctr"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</a:pPr>
            <a:endParaRPr lang="de-DE" sz="1600" dirty="0">
              <a:latin typeface="TheSans 5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4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5838" y="762000"/>
            <a:ext cx="7015162" cy="431800"/>
          </a:xfrm>
        </p:spPr>
        <p:txBody>
          <a:bodyPr/>
          <a:lstStyle/>
          <a:p>
            <a:r>
              <a:rPr lang="de-DE" sz="2800">
                <a:latin typeface="Arial" charset="0"/>
                <a:ea typeface="Osaka" charset="0"/>
                <a:cs typeface="Arial" charset="0"/>
              </a:rPr>
              <a:t>Beispiel: Gleichraumprozess</a:t>
            </a:r>
          </a:p>
        </p:txBody>
      </p:sp>
      <p:sp>
        <p:nvSpPr>
          <p:cNvPr id="36866" name="Rectangle 3"/>
          <p:cNvSpPr txBox="1">
            <a:spLocks noChangeArrowheads="1"/>
          </p:cNvSpPr>
          <p:nvPr/>
        </p:nvSpPr>
        <p:spPr bwMode="auto">
          <a:xfrm>
            <a:off x="1066800" y="1195388"/>
            <a:ext cx="7526338" cy="172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None/>
            </a:pPr>
            <a:r>
              <a:rPr lang="de-DE" sz="2000" dirty="0">
                <a:latin typeface="Arial" charset="0"/>
                <a:ea typeface="Osaka" charset="0"/>
                <a:cs typeface="Osaka" charset="0"/>
              </a:rPr>
              <a:t>Die Temperatur zu Beginn des Kompressionshubs eines Standard Otto Zyklus mit einem Volumenverhältnis von 8 ist 300 K, der Druck 1 bar, das Zylindervolumen 500 cm</a:t>
            </a:r>
            <a:r>
              <a:rPr lang="de-DE" sz="2000" baseline="30000" dirty="0">
                <a:latin typeface="Arial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Arial" charset="0"/>
                <a:ea typeface="Osaka" charset="0"/>
                <a:cs typeface="Osaka" charset="0"/>
              </a:rPr>
              <a:t> (5 x 10</a:t>
            </a:r>
            <a:r>
              <a:rPr lang="de-DE" sz="2000" baseline="30000" dirty="0">
                <a:latin typeface="Arial" charset="0"/>
                <a:ea typeface="Osaka" charset="0"/>
                <a:cs typeface="Osaka" charset="0"/>
              </a:rPr>
              <a:t>-4</a:t>
            </a:r>
            <a:r>
              <a:rPr lang="de-DE" sz="2000" dirty="0">
                <a:latin typeface="Arial" charset="0"/>
                <a:ea typeface="Osaka" charset="0"/>
                <a:cs typeface="Osaka" charset="0"/>
              </a:rPr>
              <a:t> m</a:t>
            </a:r>
            <a:r>
              <a:rPr lang="de-DE" sz="2000" baseline="30000" dirty="0">
                <a:latin typeface="Arial" charset="0"/>
                <a:ea typeface="Osaka" charset="0"/>
                <a:cs typeface="Osaka" charset="0"/>
              </a:rPr>
              <a:t>3</a:t>
            </a:r>
            <a:r>
              <a:rPr lang="de-DE" sz="2000" dirty="0">
                <a:latin typeface="Arial" charset="0"/>
                <a:ea typeface="Osaka" charset="0"/>
                <a:cs typeface="Osaka" charset="0"/>
              </a:rPr>
              <a:t>). Die maximale Temperatur während des Zyklus beträgt 2000 K.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1087438" y="3063875"/>
            <a:ext cx="75057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3400"/>
              </a:lnSpc>
              <a:buClr>
                <a:schemeClr val="tx1"/>
              </a:buClr>
              <a:buFont typeface="Arial" charset="0"/>
              <a:buNone/>
            </a:pPr>
            <a:r>
              <a:rPr lang="de-DE" sz="2000" dirty="0">
                <a:latin typeface="Arial" charset="0"/>
                <a:cs typeface="Arial" charset="0"/>
              </a:rPr>
              <a:t>Man bestimme:</a:t>
            </a:r>
          </a:p>
          <a:p>
            <a:pPr eaLnBrk="1" hangingPunct="1">
              <a:lnSpc>
                <a:spcPts val="3400"/>
              </a:lnSpc>
              <a:buClr>
                <a:schemeClr val="tx1"/>
              </a:buClr>
              <a:buFont typeface="Times" charset="0"/>
              <a:buAutoNum type="alphaLcParenR"/>
            </a:pPr>
            <a:r>
              <a:rPr lang="de-DE" sz="2000" dirty="0">
                <a:latin typeface="Arial" charset="0"/>
                <a:cs typeface="Arial" charset="0"/>
              </a:rPr>
              <a:t>Temperatur und Druck am Ende jedes Teilprozesses </a:t>
            </a:r>
          </a:p>
          <a:p>
            <a:pPr eaLnBrk="1" hangingPunct="1">
              <a:lnSpc>
                <a:spcPts val="3400"/>
              </a:lnSpc>
              <a:buClr>
                <a:schemeClr val="tx1"/>
              </a:buClr>
              <a:buFont typeface="Times" charset="0"/>
              <a:buAutoNum type="alphaLcParenR"/>
            </a:pPr>
            <a:r>
              <a:rPr lang="de-DE" sz="2000" dirty="0">
                <a:latin typeface="Arial" charset="0"/>
                <a:cs typeface="Arial" charset="0"/>
              </a:rPr>
              <a:t>Thermischer Wirkungsgrad</a:t>
            </a:r>
          </a:p>
          <a:p>
            <a:pPr eaLnBrk="1" hangingPunct="1">
              <a:lnSpc>
                <a:spcPts val="3400"/>
              </a:lnSpc>
              <a:buClr>
                <a:schemeClr val="tx1"/>
              </a:buClr>
              <a:buFont typeface="Times" charset="0"/>
              <a:buAutoNum type="alphaLcParenR"/>
            </a:pPr>
            <a:r>
              <a:rPr lang="de-DE" sz="2000" dirty="0">
                <a:latin typeface="Arial" charset="0"/>
                <a:cs typeface="Arial" charset="0"/>
              </a:rPr>
              <a:t>Effektiver Mitteldruck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087438" y="5311775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800" dirty="0">
                <a:latin typeface="Arial" charset="0"/>
                <a:cs typeface="Arial" charset="0"/>
              </a:rPr>
              <a:t>Annahmen:</a:t>
            </a:r>
          </a:p>
          <a:p>
            <a:pPr eaLnBrk="1" hangingPunct="1"/>
            <a:r>
              <a:rPr lang="de-DE" sz="1800" dirty="0">
                <a:latin typeface="Arial" charset="0"/>
                <a:cs typeface="Arial" charset="0"/>
              </a:rPr>
              <a:t>- Kompression und Expansion sind </a:t>
            </a:r>
            <a:r>
              <a:rPr lang="de-DE" sz="1800" dirty="0" err="1">
                <a:latin typeface="Arial" charset="0"/>
                <a:cs typeface="Arial" charset="0"/>
              </a:rPr>
              <a:t>adiabat</a:t>
            </a:r>
            <a:endParaRPr lang="de-DE" sz="1800" dirty="0">
              <a:latin typeface="Arial" charset="0"/>
              <a:cs typeface="Arial" charset="0"/>
            </a:endParaRPr>
          </a:p>
          <a:p>
            <a:pPr eaLnBrk="1" hangingPunct="1"/>
            <a:r>
              <a:rPr lang="de-DE" sz="1800" dirty="0">
                <a:latin typeface="Arial" charset="0"/>
                <a:cs typeface="Arial" charset="0"/>
              </a:rPr>
              <a:t>- Alle Prozesse intern reversibel</a:t>
            </a:r>
          </a:p>
          <a:p>
            <a:pPr eaLnBrk="1" hangingPunct="1"/>
            <a:r>
              <a:rPr lang="de-DE" sz="1800" dirty="0">
                <a:latin typeface="Arial" charset="0"/>
                <a:cs typeface="Arial" charset="0"/>
              </a:rPr>
              <a:t>- Arbeitsgas ist Luft, ideales Gas</a:t>
            </a:r>
          </a:p>
          <a:p>
            <a:pPr eaLnBrk="1" hangingPunct="1"/>
            <a:r>
              <a:rPr lang="de-DE" sz="1800" dirty="0">
                <a:latin typeface="Arial" charset="0"/>
                <a:cs typeface="Arial" charset="0"/>
              </a:rPr>
              <a:t>- Kinetische und potentielle Energie vernachlässigbar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 txBox="1">
            <a:spLocks noChangeArrowheads="1"/>
          </p:cNvSpPr>
          <p:nvPr/>
        </p:nvSpPr>
        <p:spPr bwMode="auto">
          <a:xfrm>
            <a:off x="1206500" y="3321050"/>
            <a:ext cx="7015163" cy="3297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None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Lösung: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a) Bestimmung der Temperaturen und Drücke, sowie der inneren Energie.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 </a:t>
            </a:r>
            <a:r>
              <a:rPr lang="de-DE" sz="2000" u="sng" dirty="0">
                <a:latin typeface="TheSans 5" charset="0"/>
                <a:ea typeface="Osaka" charset="0"/>
                <a:cs typeface="Osaka" charset="0"/>
              </a:rPr>
              <a:t>Isentrope Kompression 1-2: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None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9732" y="925750"/>
            <a:ext cx="2627180" cy="2395238"/>
            <a:chOff x="755576" y="3501694"/>
            <a:chExt cx="3414034" cy="334768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3501694"/>
              <a:ext cx="3361931" cy="334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>
              <a:off x="1187624" y="454512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12936" y="4361038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i="1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q</a:t>
              </a:r>
              <a:r>
                <a:rPr lang="en-GB" sz="2000" b="1" i="1" baseline="-25000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B</a:t>
              </a:r>
              <a:endParaRPr lang="en-US" b="1" i="1" baseline="-25000" dirty="0">
                <a:solidFill>
                  <a:srgbClr val="9933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455876" y="609736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746096" y="5897307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i="1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q</a:t>
              </a:r>
              <a:r>
                <a:rPr lang="en-GB" sz="2000" b="1" i="1" baseline="-25000" dirty="0" err="1">
                  <a:solidFill>
                    <a:srgbClr val="993300"/>
                  </a:solidFill>
                  <a:latin typeface="Calibri" panose="020F0502020204030204" pitchFamily="34" charset="0"/>
                </a:rPr>
                <a:t>A</a:t>
              </a:r>
              <a:endParaRPr lang="en-US" b="1" i="1" baseline="-25000" dirty="0">
                <a:solidFill>
                  <a:srgbClr val="9933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562600" y="728700"/>
            <a:ext cx="3292421" cy="2651088"/>
            <a:chOff x="5562600" y="728700"/>
            <a:chExt cx="3292421" cy="2651088"/>
          </a:xfrm>
        </p:grpSpPr>
        <p:pic>
          <p:nvPicPr>
            <p:cNvPr id="37892" name="Picture 6" descr="Gleichraumprozess_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744538"/>
              <a:ext cx="2559050" cy="263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849819" y="728700"/>
              <a:ext cx="8266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Calibri" panose="020F0502020204030204" pitchFamily="34" charset="0"/>
                </a:rPr>
                <a:t>= const.</a:t>
              </a:r>
              <a:endParaRPr lang="en-US" sz="1800" i="1" baseline="-25000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384" y="1772816"/>
              <a:ext cx="8266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Calibri" panose="020F0502020204030204" pitchFamily="34" charset="0"/>
                </a:rPr>
                <a:t>= const.</a:t>
              </a:r>
              <a:endParaRPr lang="en-US" sz="1800" i="1" baseline="-25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E121CE-4B1B-3943-B6B3-E710B0D3DA1B}"/>
              </a:ext>
            </a:extLst>
          </p:cNvPr>
          <p:cNvSpPr txBox="1"/>
          <p:nvPr/>
        </p:nvSpPr>
        <p:spPr>
          <a:xfrm>
            <a:off x="1439652" y="5229200"/>
            <a:ext cx="65887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= 300 </a:t>
            </a:r>
            <a:r>
              <a:rPr lang="en-US" i="1" dirty="0"/>
              <a:t>K</a:t>
            </a:r>
          </a:p>
          <a:p>
            <a:r>
              <a:rPr lang="en-US" i="1" dirty="0"/>
              <a:t>u</a:t>
            </a:r>
            <a:r>
              <a:rPr lang="en-US" i="1" baseline="-25000" dirty="0"/>
              <a:t>1</a:t>
            </a:r>
            <a:r>
              <a:rPr lang="en-US" i="1" dirty="0"/>
              <a:t> = 214.07 kJ/kg (</a:t>
            </a:r>
            <a:r>
              <a:rPr lang="en-US" i="1" dirty="0" err="1"/>
              <a:t>Tabelle</a:t>
            </a:r>
            <a:r>
              <a:rPr lang="en-US" i="1" dirty="0"/>
              <a:t>)</a:t>
            </a:r>
          </a:p>
          <a:p>
            <a:r>
              <a:rPr lang="en-US" i="1" dirty="0"/>
              <a:t>v</a:t>
            </a:r>
            <a:r>
              <a:rPr lang="en-US" i="1" baseline="-25000" dirty="0"/>
              <a:t>r1</a:t>
            </a:r>
            <a:r>
              <a:rPr lang="en-US" i="1" dirty="0"/>
              <a:t> = 621.2 *10</a:t>
            </a:r>
            <a:r>
              <a:rPr lang="en-US" i="1" baseline="30000" dirty="0"/>
              <a:t>-3 </a:t>
            </a:r>
            <a:r>
              <a:rPr lang="en-US" sz="2000" dirty="0"/>
              <a:t>[-] </a:t>
            </a:r>
            <a:r>
              <a:rPr lang="en-US" sz="2000" i="1" dirty="0"/>
              <a:t>(Table relative specific  volume, only used in isentropic processes, not equal to specific volume)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795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 txBox="1">
            <a:spLocks noChangeArrowheads="1"/>
          </p:cNvSpPr>
          <p:nvPr/>
        </p:nvSpPr>
        <p:spPr bwMode="auto">
          <a:xfrm>
            <a:off x="1371600" y="1412776"/>
            <a:ext cx="7015163" cy="5392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Mit der idealen Gasgleichung folgt: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1800" u="sng" dirty="0">
                <a:latin typeface="TheSans 5" charset="0"/>
                <a:ea typeface="Osaka" charset="0"/>
                <a:cs typeface="Osaka" charset="0"/>
              </a:rPr>
              <a:t>Verbrennung 2-3:</a:t>
            </a:r>
            <a:br>
              <a:rPr lang="de-DE" sz="1800" u="sng" dirty="0">
                <a:latin typeface="TheSans 5" charset="0"/>
                <a:ea typeface="Osaka" charset="0"/>
                <a:cs typeface="Osaka" charset="0"/>
              </a:rPr>
            </a:b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Da der Prozess bei konstantem Volumen abläuft, folgt mit der idealen Gasgleichung: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18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Bei T</a:t>
            </a:r>
            <a:r>
              <a:rPr lang="de-DE" sz="1800" baseline="-25000" dirty="0">
                <a:latin typeface="TheSans 5" charset="0"/>
                <a:ea typeface="Osaka" charset="0"/>
                <a:cs typeface="Osaka" charset="0"/>
              </a:rPr>
              <a:t>3</a:t>
            </a:r>
            <a:r>
              <a:rPr lang="de-DE" sz="1800" dirty="0">
                <a:latin typeface="TheSans 5" charset="0"/>
                <a:ea typeface="Osaka" charset="0"/>
                <a:cs typeface="Osaka" charset="0"/>
              </a:rPr>
              <a:t> = 2000 K folgt aus der Tabelle: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44109"/>
              </p:ext>
            </p:extLst>
          </p:nvPr>
        </p:nvGraphicFramePr>
        <p:xfrm>
          <a:off x="2447764" y="714396"/>
          <a:ext cx="4681805" cy="145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1" name="Equation" r:id="rId3" imgW="2819400" imgH="876300" progId="Equation.3">
                  <p:embed/>
                </p:oleObj>
              </mc:Choice>
              <mc:Fallback>
                <p:oleObj name="Equation" r:id="rId3" imgW="28194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714396"/>
                        <a:ext cx="4681805" cy="1454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971800" y="2733675"/>
          <a:ext cx="38941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2" name="Equation" r:id="rId5" imgW="2273300" imgH="406400" progId="Equation.3">
                  <p:embed/>
                </p:oleObj>
              </mc:Choice>
              <mc:Fallback>
                <p:oleObj name="Equation" r:id="rId5" imgW="2273300" imgH="40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33675"/>
                        <a:ext cx="38941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3048000" y="4784725"/>
          <a:ext cx="38592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3" name="Equation" r:id="rId7" imgW="2235200" imgH="406400" progId="Equation.3">
                  <p:embed/>
                </p:oleObj>
              </mc:Choice>
              <mc:Fallback>
                <p:oleObj name="Equation" r:id="rId7" imgW="22352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84725"/>
                        <a:ext cx="38592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4DCF8F-8528-6040-8309-8B80FCC501E4}"/>
              </a:ext>
            </a:extLst>
          </p:cNvPr>
          <p:cNvSpPr txBox="1"/>
          <p:nvPr/>
        </p:nvSpPr>
        <p:spPr>
          <a:xfrm>
            <a:off x="1691680" y="5926050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/>
              <a:t>u</a:t>
            </a:r>
            <a:r>
              <a:rPr lang="en-US" sz="1800" i="1" baseline="-25000"/>
              <a:t>3</a:t>
            </a:r>
            <a:r>
              <a:rPr lang="en-US" sz="1800" i="1"/>
              <a:t> </a:t>
            </a:r>
            <a:r>
              <a:rPr lang="en-US" sz="1800" i="1" dirty="0"/>
              <a:t>= 1678.7 kJ/kg (</a:t>
            </a:r>
            <a:r>
              <a:rPr lang="en-US" sz="1800" i="1" dirty="0" err="1"/>
              <a:t>Tabelle</a:t>
            </a:r>
            <a:r>
              <a:rPr lang="en-US" sz="1800" i="1" dirty="0"/>
              <a:t>)</a:t>
            </a:r>
          </a:p>
          <a:p>
            <a:r>
              <a:rPr lang="en-US" sz="1800" i="1" dirty="0"/>
              <a:t>v</a:t>
            </a:r>
            <a:r>
              <a:rPr lang="en-US" sz="1800" i="1" baseline="-25000" dirty="0"/>
              <a:t>r3</a:t>
            </a:r>
            <a:r>
              <a:rPr lang="en-US" sz="1800" i="1" dirty="0"/>
              <a:t> = 2.776 *10</a:t>
            </a:r>
            <a:r>
              <a:rPr lang="en-US" sz="1800" i="1" baseline="30000" dirty="0"/>
              <a:t>-3 </a:t>
            </a:r>
            <a:r>
              <a:rPr lang="en-US" sz="1800" dirty="0"/>
              <a:t>[-]</a:t>
            </a:r>
            <a:endParaRPr lang="en-US" sz="1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01E6C-A377-2847-8A77-91169C7E9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39558"/>
              </p:ext>
            </p:extLst>
          </p:nvPr>
        </p:nvGraphicFramePr>
        <p:xfrm>
          <a:off x="107504" y="2020184"/>
          <a:ext cx="892854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92591185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551424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61523712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49718332"/>
                    </a:ext>
                  </a:extLst>
                </a:gridCol>
              </a:tblGrid>
              <a:tr h="246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Vorlesung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Übung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Beispiel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73710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r>
                        <a:rPr lang="en-US" sz="1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Thema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257529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Prozess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Energieaustausches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Geschwindigkeitsdreiecke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765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Dampfkraftprozesse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Rankine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86396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Verbrennungsmotoren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Diesel / Otto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2703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Gasturbinenprozesse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Brayton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69888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Gasarbeitsprozesse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Kombinierter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Zyklus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314"/>
                  </a:ext>
                </a:extLst>
              </a:tr>
              <a:tr h="246885"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und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Kältemaschine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12833"/>
                  </a:ext>
                </a:extLst>
              </a:tr>
              <a:tr h="165929"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 err="1"/>
                        <a:t>K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ältemaschinen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Oxyfuel,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Carbon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Capture and Storage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Wärmepumpe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78787"/>
                  </a:ext>
                </a:extLst>
              </a:tr>
            </a:tbl>
          </a:graphicData>
        </a:graphic>
      </p:graphicFrame>
      <p:sp>
        <p:nvSpPr>
          <p:cNvPr id="8193" name="Title 1"/>
          <p:cNvSpPr>
            <a:spLocks noGrp="1"/>
          </p:cNvSpPr>
          <p:nvPr/>
        </p:nvSpPr>
        <p:spPr bwMode="auto">
          <a:xfrm>
            <a:off x="3203575" y="836613"/>
            <a:ext cx="2663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anchor="ctr"/>
          <a:lstStyle/>
          <a:p>
            <a:pPr eaLnBrk="0" hangingPunct="0"/>
            <a:r>
              <a:rPr lang="en-US" sz="4000">
                <a:solidFill>
                  <a:srgbClr val="6AB575"/>
                </a:solidFill>
                <a:latin typeface="TheSans 6-SemiBold" charset="0"/>
                <a:ea typeface="Osaka" charset="0"/>
                <a:cs typeface="Osaka" charset="0"/>
              </a:rPr>
              <a:t>Overview</a:t>
            </a:r>
          </a:p>
        </p:txBody>
      </p:sp>
      <p:sp>
        <p:nvSpPr>
          <p:cNvPr id="8194" name="Slide Number Placeholder 4"/>
          <p:cNvSpPr txBox="1">
            <a:spLocks/>
          </p:cNvSpPr>
          <p:nvPr/>
        </p:nvSpPr>
        <p:spPr bwMode="auto">
          <a:xfrm>
            <a:off x="7442200" y="6481763"/>
            <a:ext cx="1593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E72D08B-6028-8147-B7ED-53C650B830A0}" type="slidenum">
              <a:rPr lang="en-US" sz="1400">
                <a:solidFill>
                  <a:schemeClr val="bg1"/>
                </a:solidFill>
                <a:ea typeface="Osaka" charset="0"/>
                <a:cs typeface="Osaka" charset="0"/>
              </a:rPr>
              <a:pPr algn="r"/>
              <a:t>2</a:t>
            </a:fld>
            <a:endParaRPr lang="en-US" sz="1400">
              <a:solidFill>
                <a:schemeClr val="bg1"/>
              </a:solidFill>
              <a:ea typeface="Osaka" charset="0"/>
              <a:cs typeface="Osaka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03931-82B5-4543-92B8-B08B7F1F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29" y="3356992"/>
            <a:ext cx="8934021" cy="36004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 txBox="1">
            <a:spLocks noChangeArrowheads="1"/>
          </p:cNvSpPr>
          <p:nvPr/>
        </p:nvSpPr>
        <p:spPr bwMode="auto">
          <a:xfrm>
            <a:off x="1143000" y="685800"/>
            <a:ext cx="7015163" cy="6172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u="sng">
                <a:latin typeface="TheSans 5" charset="0"/>
                <a:ea typeface="Osaka" charset="0"/>
                <a:cs typeface="Osaka" charset="0"/>
              </a:rPr>
              <a:t>Isentrope Expansion 3-4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u="sng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u="sng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u="sng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Mit der idealen Gasgleichung und V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4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=V</a:t>
            </a:r>
            <a:r>
              <a:rPr lang="de-DE" sz="2000" baseline="-25000">
                <a:latin typeface="TheSans 5" charset="0"/>
                <a:ea typeface="Osaka" charset="0"/>
                <a:cs typeface="Osaka" charset="0"/>
              </a:rPr>
              <a:t>1</a:t>
            </a:r>
            <a:r>
              <a:rPr lang="de-DE" sz="2000">
                <a:latin typeface="TheSans 5" charset="0"/>
                <a:ea typeface="Osaka" charset="0"/>
                <a:cs typeface="Osaka" charset="0"/>
              </a:rPr>
              <a:t> folgt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b) Thermischer Wirkungsgrad: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03413"/>
              </p:ext>
            </p:extLst>
          </p:nvPr>
        </p:nvGraphicFramePr>
        <p:xfrm>
          <a:off x="1943708" y="1412776"/>
          <a:ext cx="5282798" cy="17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2" name="Equation" r:id="rId3" imgW="2679700" imgH="876300" progId="Equation.3">
                  <p:embed/>
                </p:oleObj>
              </mc:Choice>
              <mc:Fallback>
                <p:oleObj name="Equation" r:id="rId3" imgW="26797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1412776"/>
                        <a:ext cx="5282798" cy="1728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709863" y="3810000"/>
          <a:ext cx="39417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3" name="Formel" r:id="rId5" imgW="3352800" imgH="647700" progId="Equation.3">
                  <p:embed/>
                </p:oleObj>
              </mc:Choice>
              <mc:Fallback>
                <p:oleObj name="Formel" r:id="rId5" imgW="33528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3810000"/>
                        <a:ext cx="39417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35945"/>
              </p:ext>
            </p:extLst>
          </p:nvPr>
        </p:nvGraphicFramePr>
        <p:xfrm>
          <a:off x="2699792" y="5121188"/>
          <a:ext cx="37655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4" name="Formel" r:id="rId7" imgW="3149600" imgH="1295400" progId="Equation.3">
                  <p:embed/>
                </p:oleObj>
              </mc:Choice>
              <mc:Fallback>
                <p:oleObj name="Formel" r:id="rId7" imgW="3149600" imgH="129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121188"/>
                        <a:ext cx="37655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BF366B-EF1B-234D-B0E4-117C42B5C750}"/>
              </a:ext>
            </a:extLst>
          </p:cNvPr>
          <p:cNvSpPr txBox="1"/>
          <p:nvPr/>
        </p:nvSpPr>
        <p:spPr>
          <a:xfrm>
            <a:off x="6531587" y="1524000"/>
            <a:ext cx="116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[-]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A2E62-377C-3743-85FD-D9A10D23A103}"/>
              </a:ext>
            </a:extLst>
          </p:cNvPr>
          <p:cNvSpPr txBox="1"/>
          <p:nvPr/>
        </p:nvSpPr>
        <p:spPr>
          <a:xfrm>
            <a:off x="6465342" y="6071797"/>
            <a:ext cx="116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[-]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 txBox="1">
            <a:spLocks noChangeArrowheads="1"/>
          </p:cNvSpPr>
          <p:nvPr/>
        </p:nvSpPr>
        <p:spPr bwMode="auto">
          <a:xfrm>
            <a:off x="1143000" y="741363"/>
            <a:ext cx="7015163" cy="5888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c) Um den Mitteldruck zu bestimmen, benötigt man die Arbeit pro Zyklus: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m ist die Luftmasse in einem Zyklus: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Effektiver Mitteldruck: </a:t>
            </a: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2701925" y="1825625"/>
          <a:ext cx="33734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7" name="Formel" r:id="rId3" imgW="1879600" imgH="215900" progId="Equation.3">
                  <p:embed/>
                </p:oleObj>
              </mc:Choice>
              <mc:Fallback>
                <p:oleObj name="Formel" r:id="rId3" imgW="18796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1825625"/>
                        <a:ext cx="33734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730500" y="3076575"/>
          <a:ext cx="431958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8" name="Formel" r:id="rId5" imgW="4165600" imgH="1143000" progId="Equation.3">
                  <p:embed/>
                </p:oleObj>
              </mc:Choice>
              <mc:Fallback>
                <p:oleObj name="Formel" r:id="rId5" imgW="41656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076575"/>
                        <a:ext cx="4319588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110038" y="4306888"/>
          <a:ext cx="15541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9" name="Equation" r:id="rId7" imgW="863600" imgH="419100" progId="Equation.3">
                  <p:embed/>
                </p:oleObj>
              </mc:Choice>
              <mc:Fallback>
                <p:oleObj name="Equation" r:id="rId7" imgW="863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306888"/>
                        <a:ext cx="155416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838325" y="5360988"/>
          <a:ext cx="5983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40" name="Formel" r:id="rId9" imgW="5080000" imgH="685800" progId="Equation.3">
                  <p:embed/>
                </p:oleObj>
              </mc:Choice>
              <mc:Fallback>
                <p:oleObj name="Formel" r:id="rId9" imgW="5080000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360988"/>
                        <a:ext cx="59832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 txBox="1">
            <a:spLocks noChangeArrowheads="1"/>
          </p:cNvSpPr>
          <p:nvPr/>
        </p:nvSpPr>
        <p:spPr bwMode="auto">
          <a:xfrm>
            <a:off x="1185863" y="936625"/>
            <a:ext cx="7015162" cy="863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Falls isentrope Bedingungen mit konstantem </a:t>
            </a:r>
            <a:r>
              <a:rPr lang="de-DE" sz="2000" dirty="0" err="1">
                <a:latin typeface="Symbol" charset="0"/>
                <a:ea typeface="Osaka" charset="0"/>
                <a:cs typeface="Osaka" charset="0"/>
              </a:rPr>
              <a:t>γ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=1.4 angenommen werden ergibt sich:</a:t>
            </a: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90451"/>
              </p:ext>
            </p:extLst>
          </p:nvPr>
        </p:nvGraphicFramePr>
        <p:xfrm>
          <a:off x="1219200" y="2362200"/>
          <a:ext cx="6858000" cy="406400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air standard (table)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0"/>
                          <a:ea typeface="Osaka" charset="0"/>
                          <a:cs typeface="Osaka" charset="0"/>
                        </a:rPr>
                        <a:t>γ</a:t>
                      </a: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=1.4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T</a:t>
                      </a:r>
                      <a:r>
                        <a:rPr kumimoji="0" lang="de-DE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2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673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689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T</a:t>
                      </a:r>
                      <a:r>
                        <a:rPr kumimoji="0" lang="de-DE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3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2000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 2000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T</a:t>
                      </a:r>
                      <a:r>
                        <a:rPr kumimoji="0" lang="de-DE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4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1043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870.5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η</a:t>
                      </a: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Osaka" charset="0"/>
                        <a:cs typeface="Osak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51 %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56.5 %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mep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8.02 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7.05 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75565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4.1.4 Gleichdruckprozess</a:t>
            </a:r>
          </a:p>
        </p:txBody>
      </p:sp>
      <p:sp>
        <p:nvSpPr>
          <p:cNvPr id="43010" name="Rectangle 3"/>
          <p:cNvSpPr txBox="1">
            <a:spLocks noChangeArrowheads="1"/>
          </p:cNvSpPr>
          <p:nvPr/>
        </p:nvSpPr>
        <p:spPr bwMode="auto">
          <a:xfrm>
            <a:off x="955675" y="1201738"/>
            <a:ext cx="7015163" cy="20272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Teilprozesse: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1800" dirty="0">
                <a:latin typeface="TheSans 5" charset="0"/>
              </a:rPr>
              <a:t>1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2 </a:t>
            </a:r>
            <a:r>
              <a:rPr lang="de-DE" sz="1800" dirty="0">
                <a:latin typeface="TheSans 5" charset="0"/>
              </a:rPr>
              <a:t>Isentrope Kompression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1800" dirty="0">
                <a:latin typeface="TheSans 5" charset="0"/>
              </a:rPr>
              <a:t>2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3 </a:t>
            </a:r>
            <a:r>
              <a:rPr lang="de-DE" sz="1800" dirty="0">
                <a:latin typeface="TheSans 5" charset="0"/>
              </a:rPr>
              <a:t>Isobare Wärmezufuhr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1800" dirty="0">
                <a:latin typeface="TheSans 5" charset="0"/>
              </a:rPr>
              <a:t>3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4 </a:t>
            </a:r>
            <a:r>
              <a:rPr lang="de-DE" sz="1800" dirty="0">
                <a:latin typeface="TheSans 5" charset="0"/>
              </a:rPr>
              <a:t>Isentrope Expansion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de-DE" sz="1800" dirty="0">
                <a:latin typeface="TheSans 5" charset="0"/>
              </a:rPr>
              <a:t>4 </a:t>
            </a:r>
            <a:r>
              <a:rPr lang="de-DE" sz="1800" dirty="0">
                <a:latin typeface="TheSans 5" charset="0"/>
                <a:sym typeface="Wingdings" pitchFamily="2" charset="2"/>
              </a:rPr>
              <a:t> 1 </a:t>
            </a:r>
            <a:r>
              <a:rPr lang="de-DE" sz="1800" dirty="0">
                <a:latin typeface="TheSans 5" charset="0"/>
              </a:rPr>
              <a:t>Isochore Wärmeabfuhr</a:t>
            </a:r>
          </a:p>
        </p:txBody>
      </p:sp>
      <p:pic>
        <p:nvPicPr>
          <p:cNvPr id="43011" name="Picture 5" descr="Gleichdruckprozess_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3560763"/>
            <a:ext cx="3567113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4B96D2-5266-7E4B-957B-62621B1A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66" y="3825044"/>
            <a:ext cx="3594100" cy="359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96123-EC44-484B-8D78-8EDC4609BCC5}"/>
              </a:ext>
            </a:extLst>
          </p:cNvPr>
          <p:cNvSpPr txBox="1"/>
          <p:nvPr/>
        </p:nvSpPr>
        <p:spPr>
          <a:xfrm>
            <a:off x="6552220" y="4505054"/>
            <a:ext cx="8280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</a:rPr>
              <a:t>B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13A16A-CE12-604D-964C-16AA22DAF600}"/>
              </a:ext>
            </a:extLst>
          </p:cNvPr>
          <p:cNvCxnSpPr/>
          <p:nvPr/>
        </p:nvCxnSpPr>
        <p:spPr bwMode="auto">
          <a:xfrm>
            <a:off x="6417120" y="4674660"/>
            <a:ext cx="396044" cy="4482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35FD47-1E91-2A4D-9AE8-0356C923CA75}"/>
              </a:ext>
            </a:extLst>
          </p:cNvPr>
          <p:cNvSpPr txBox="1"/>
          <p:nvPr/>
        </p:nvSpPr>
        <p:spPr>
          <a:xfrm>
            <a:off x="7200292" y="6309320"/>
            <a:ext cx="8280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</a:rPr>
              <a:t>A</a:t>
            </a:r>
            <a:endParaRPr lang="en-US" sz="2000" i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8127E7-7DCE-D54B-B823-7A513977F88B}"/>
              </a:ext>
            </a:extLst>
          </p:cNvPr>
          <p:cNvCxnSpPr/>
          <p:nvPr/>
        </p:nvCxnSpPr>
        <p:spPr bwMode="auto">
          <a:xfrm>
            <a:off x="7137200" y="6510864"/>
            <a:ext cx="396044" cy="4482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EB5C90-7E55-4341-BA5C-30307EC6F546}"/>
              </a:ext>
            </a:extLst>
          </p:cNvPr>
          <p:cNvSpPr txBox="1"/>
          <p:nvPr/>
        </p:nvSpPr>
        <p:spPr>
          <a:xfrm rot="19151092">
            <a:off x="8045382" y="3676791"/>
            <a:ext cx="114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--------</a:t>
            </a:r>
          </a:p>
          <a:p>
            <a:r>
              <a:rPr lang="en-US" sz="1400" dirty="0"/>
              <a:t>     p =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C34F8-FA68-DD4B-9812-79E95EE03294}"/>
              </a:ext>
            </a:extLst>
          </p:cNvPr>
          <p:cNvSpPr txBox="1"/>
          <p:nvPr/>
        </p:nvSpPr>
        <p:spPr>
          <a:xfrm rot="18696257">
            <a:off x="8024515" y="5102415"/>
            <a:ext cx="114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--------</a:t>
            </a:r>
          </a:p>
          <a:p>
            <a:r>
              <a:rPr lang="en-US" sz="1400" dirty="0"/>
              <a:t>     v =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 txBox="1">
            <a:spLocks noChangeArrowheads="1"/>
          </p:cNvSpPr>
          <p:nvPr/>
        </p:nvSpPr>
        <p:spPr bwMode="auto">
          <a:xfrm>
            <a:off x="914400" y="762000"/>
            <a:ext cx="7526338" cy="546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Theoretischer Wirkungsgrad: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Dimensionslose Grösse q* ist ein Mass für die Grösse der Wärmezufuhr: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087438" y="4173538"/>
          <a:ext cx="6705600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8" name="Dokument" r:id="rId3" imgW="3213100" imgH="1079500" progId="Word.Document.8">
                  <p:embed/>
                </p:oleObj>
              </mc:Choice>
              <mc:Fallback>
                <p:oleObj name="Dokument" r:id="rId3" imgW="3213100" imgH="10795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173538"/>
                        <a:ext cx="6705600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690938" y="1419225"/>
          <a:ext cx="2311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89" name="Equation" r:id="rId5" imgW="1790700" imgH="558800" progId="Equation.3">
                  <p:embed/>
                </p:oleObj>
              </mc:Choice>
              <mc:Fallback>
                <p:oleObj name="Equation" r:id="rId5" imgW="17907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419225"/>
                        <a:ext cx="2311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78238" y="3197225"/>
          <a:ext cx="10509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90" name="Equation" r:id="rId7" imgW="584200" imgH="419100" progId="Equation.3">
                  <p:embed/>
                </p:oleObj>
              </mc:Choice>
              <mc:Fallback>
                <p:oleObj name="Equation" r:id="rId7" imgW="584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197225"/>
                        <a:ext cx="10509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112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4.1.5 Seiliger-Prozess</a:t>
            </a:r>
          </a:p>
        </p:txBody>
      </p:sp>
      <p:sp>
        <p:nvSpPr>
          <p:cNvPr id="45058" name="Rectangle 3"/>
          <p:cNvSpPr txBox="1">
            <a:spLocks noChangeArrowheads="1"/>
          </p:cNvSpPr>
          <p:nvPr/>
        </p:nvSpPr>
        <p:spPr bwMode="auto">
          <a:xfrm>
            <a:off x="1143000" y="1198563"/>
            <a:ext cx="7015163" cy="1087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25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Kombination von Gleichraum- und Gleichdruck- Prozess</a:t>
            </a:r>
          </a:p>
          <a:p>
            <a:pPr>
              <a:lnSpc>
                <a:spcPts val="25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Wärmezufuhr teilweise isochor und isobar</a:t>
            </a: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2819400" y="5638800"/>
          <a:ext cx="3762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Equation" r:id="rId3" imgW="2705100" imgH="711200" progId="Equation.3">
                  <p:embed/>
                </p:oleObj>
              </mc:Choice>
              <mc:Fallback>
                <p:oleObj name="Equation" r:id="rId3" imgW="27051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3762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0" name="Picture 8" descr="Seiligerprozess_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4250" y="2106613"/>
            <a:ext cx="3362325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9" descr="Seiligerprozes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268538"/>
            <a:ext cx="3357563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1066800" y="1287463"/>
            <a:ext cx="7015163" cy="5418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Warum wird die Innere Energie benutzt, um einen Otto Zyklus zu berechnen?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eine geschlossenes System lautet der 1. Hauptsatz: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eine adiabate Zustandsänderung gilt dq=0, d.h.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824038" y="2967038"/>
          <a:ext cx="58785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2" name="Formel" r:id="rId3" imgW="3251200" imgH="1320800" progId="Equation.3">
                  <p:embed/>
                </p:oleObj>
              </mc:Choice>
              <mc:Fallback>
                <p:oleObj name="Formel" r:id="rId3" imgW="3251200" imgH="132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967038"/>
                        <a:ext cx="5878512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824038" y="6338888"/>
          <a:ext cx="1143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3" name="Equation" r:id="rId5" imgW="609600" imgH="139700" progId="Equation.3">
                  <p:embed/>
                </p:oleObj>
              </mc:Choice>
              <mc:Fallback>
                <p:oleObj name="Equation" r:id="rId5" imgW="609600" imgH="139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6338888"/>
                        <a:ext cx="11430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5"/>
          <p:cNvSpPr>
            <a:spLocks noGrp="1" noChangeArrowheads="1"/>
          </p:cNvSpPr>
          <p:nvPr>
            <p:ph type="title"/>
          </p:nvPr>
        </p:nvSpPr>
        <p:spPr>
          <a:xfrm>
            <a:off x="985838" y="762000"/>
            <a:ext cx="7015162" cy="431800"/>
          </a:xfrm>
          <a:noFill/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4.1.6 Offener - geschlossener Prozess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 txBox="1">
            <a:spLocks noChangeArrowheads="1"/>
          </p:cNvSpPr>
          <p:nvPr/>
        </p:nvSpPr>
        <p:spPr bwMode="auto">
          <a:xfrm>
            <a:off x="990600" y="842963"/>
            <a:ext cx="7243763" cy="6015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Änderung der Arbeit für einen </a:t>
            </a:r>
            <a:br>
              <a:rPr lang="de-DE" sz="2000" dirty="0">
                <a:latin typeface="TheSans 5" charset="0"/>
                <a:ea typeface="Osaka" charset="0"/>
                <a:cs typeface="Osaka" charset="0"/>
              </a:rPr>
            </a:b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Kolben (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adiabat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) ist: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Integration von 1 nach 2 ergibt: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Die Arbeit, um den Kolben von 1 nach 2 zu bewegen, ist gegeben durch:</a:t>
            </a:r>
          </a:p>
        </p:txBody>
      </p:sp>
      <p:grpSp>
        <p:nvGrpSpPr>
          <p:cNvPr id="47106" name="Group 3"/>
          <p:cNvGrpSpPr>
            <a:grpSpLocks/>
          </p:cNvGrpSpPr>
          <p:nvPr/>
        </p:nvGrpSpPr>
        <p:grpSpPr bwMode="auto">
          <a:xfrm>
            <a:off x="5072063" y="1530350"/>
            <a:ext cx="3178175" cy="1754188"/>
            <a:chOff x="3270" y="1535"/>
            <a:chExt cx="2002" cy="1105"/>
          </a:xfrm>
        </p:grpSpPr>
        <p:sp>
          <p:nvSpPr>
            <p:cNvPr id="47110" name="Line 4"/>
            <p:cNvSpPr>
              <a:spLocks noChangeShapeType="1"/>
            </p:cNvSpPr>
            <p:nvPr/>
          </p:nvSpPr>
          <p:spPr bwMode="auto">
            <a:xfrm flipH="1">
              <a:off x="3880" y="18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Line 5"/>
            <p:cNvSpPr>
              <a:spLocks noChangeShapeType="1"/>
            </p:cNvSpPr>
            <p:nvPr/>
          </p:nvSpPr>
          <p:spPr bwMode="auto">
            <a:xfrm>
              <a:off x="3880" y="1832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>
              <a:off x="3880" y="1832"/>
              <a:ext cx="0" cy="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Line 7"/>
            <p:cNvSpPr>
              <a:spLocks noChangeShapeType="1"/>
            </p:cNvSpPr>
            <p:nvPr/>
          </p:nvSpPr>
          <p:spPr bwMode="auto">
            <a:xfrm flipH="1">
              <a:off x="3880" y="263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Rectangle 8" descr="Light downward diagonal"/>
            <p:cNvSpPr>
              <a:spLocks noChangeArrowheads="1"/>
            </p:cNvSpPr>
            <p:nvPr/>
          </p:nvSpPr>
          <p:spPr bwMode="auto">
            <a:xfrm>
              <a:off x="4560" y="1848"/>
              <a:ext cx="184" cy="768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15" name="Group 9"/>
            <p:cNvGrpSpPr>
              <a:grpSpLocks/>
            </p:cNvGrpSpPr>
            <p:nvPr/>
          </p:nvGrpSpPr>
          <p:grpSpPr bwMode="auto">
            <a:xfrm>
              <a:off x="4744" y="2176"/>
              <a:ext cx="528" cy="132"/>
              <a:chOff x="4744" y="2132"/>
              <a:chExt cx="528" cy="132"/>
            </a:xfrm>
          </p:grpSpPr>
          <p:sp>
            <p:nvSpPr>
              <p:cNvPr id="47122" name="Line 10"/>
              <p:cNvSpPr>
                <a:spLocks noChangeShapeType="1"/>
              </p:cNvSpPr>
              <p:nvPr/>
            </p:nvSpPr>
            <p:spPr bwMode="auto">
              <a:xfrm>
                <a:off x="4744" y="2132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3" name="Line 11"/>
              <p:cNvSpPr>
                <a:spLocks noChangeShapeType="1"/>
              </p:cNvSpPr>
              <p:nvPr/>
            </p:nvSpPr>
            <p:spPr bwMode="auto">
              <a:xfrm>
                <a:off x="4744" y="226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3870" y="1983"/>
              <a:ext cx="66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2000" dirty="0" err="1"/>
                <a:t>pv</a:t>
              </a:r>
              <a:r>
                <a:rPr lang="de-DE" sz="2000" baseline="30000" dirty="0" err="1">
                  <a:latin typeface="Symbol" charset="0"/>
                </a:rPr>
                <a:t>γ</a:t>
              </a:r>
              <a:r>
                <a:rPr lang="de-DE" sz="2000" baseline="30000" dirty="0">
                  <a:latin typeface="Symbol" charset="0"/>
                </a:rPr>
                <a:t> </a:t>
              </a:r>
              <a:r>
                <a:rPr lang="de-DE" sz="2000" dirty="0"/>
                <a:t>=</a:t>
              </a:r>
            </a:p>
            <a:p>
              <a:pPr eaLnBrk="1" hangingPunct="1"/>
              <a:r>
                <a:rPr lang="de-DE" sz="2000" dirty="0"/>
                <a:t>konstant</a:t>
              </a:r>
            </a:p>
          </p:txBody>
        </p:sp>
        <p:sp>
          <p:nvSpPr>
            <p:cNvPr id="47117" name="AutoShape 13"/>
            <p:cNvSpPr>
              <a:spLocks/>
            </p:cNvSpPr>
            <p:nvPr/>
          </p:nvSpPr>
          <p:spPr bwMode="auto">
            <a:xfrm>
              <a:off x="3536" y="1832"/>
              <a:ext cx="160" cy="808"/>
            </a:xfrm>
            <a:prstGeom prst="leftBrace">
              <a:avLst>
                <a:gd name="adj1" fmla="val 420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3270" y="2103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2000"/>
                <a:t>A</a:t>
              </a:r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>
              <a:off x="4656" y="1616"/>
              <a:ext cx="0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4368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4190" y="15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de-DE" sz="2000"/>
                <a:t>x</a:t>
              </a:r>
            </a:p>
          </p:txBody>
        </p:sp>
      </p:grpSp>
      <p:graphicFrame>
        <p:nvGraphicFramePr>
          <p:cNvPr id="47107" name="Object 2"/>
          <p:cNvGraphicFramePr>
            <a:graphicFrameLocks noChangeAspect="1"/>
          </p:cNvGraphicFramePr>
          <p:nvPr/>
        </p:nvGraphicFramePr>
        <p:xfrm>
          <a:off x="1849438" y="1951038"/>
          <a:ext cx="14541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5" name="Equation" r:id="rId3" imgW="800100" imgH="622300" progId="Equation.3">
                  <p:embed/>
                </p:oleObj>
              </mc:Choice>
              <mc:Fallback>
                <p:oleObj name="Equation" r:id="rId3" imgW="8001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951038"/>
                        <a:ext cx="14541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1849438" y="3767138"/>
          <a:ext cx="1590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6" name="Equation" r:id="rId5" imgW="876300" imgH="431800" progId="Equation.3">
                  <p:embed/>
                </p:oleObj>
              </mc:Choice>
              <mc:Fallback>
                <p:oleObj name="Equation" r:id="rId5" imgW="8763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767138"/>
                        <a:ext cx="15906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/>
          <p:cNvGraphicFramePr>
            <a:graphicFrameLocks noChangeAspect="1"/>
          </p:cNvGraphicFramePr>
          <p:nvPr/>
        </p:nvGraphicFramePr>
        <p:xfrm>
          <a:off x="1849438" y="5570538"/>
          <a:ext cx="14081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7" name="Equation" r:id="rId7" imgW="774700" imgH="431800" progId="Equation.3">
                  <p:embed/>
                </p:oleObj>
              </mc:Choice>
              <mc:Fallback>
                <p:oleObj name="Equation" r:id="rId7" imgW="774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5570538"/>
                        <a:ext cx="140811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 txBox="1">
            <a:spLocks noChangeArrowheads="1"/>
          </p:cNvSpPr>
          <p:nvPr/>
        </p:nvSpPr>
        <p:spPr bwMode="auto">
          <a:xfrm>
            <a:off x="1295400" y="685800"/>
            <a:ext cx="7015163" cy="6172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einen reversiblen isentropen Prozess eines perfekten Gases gilt: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Nun ist aber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Für ein ideales Gas gilt pV=mRT. Das ergibt: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943225" y="1101725"/>
          <a:ext cx="4487863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1" name="Equation" r:id="rId3" imgW="2501900" imgH="762000" progId="Equation.3">
                  <p:embed/>
                </p:oleObj>
              </mc:Choice>
              <mc:Fallback>
                <p:oleObj name="Equation" r:id="rId3" imgW="25019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101725"/>
                        <a:ext cx="4487863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232150" y="2466975"/>
          <a:ext cx="22653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2" name="Equation" r:id="rId5" imgW="1244600" imgH="203200" progId="Equation.3">
                  <p:embed/>
                </p:oleObj>
              </mc:Choice>
              <mc:Fallback>
                <p:oleObj name="Equation" r:id="rId5" imgW="12446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466975"/>
                        <a:ext cx="22653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312988" y="2981325"/>
          <a:ext cx="4470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3" name="Equation" r:id="rId7" imgW="2476500" imgH="419100" progId="Equation.3">
                  <p:embed/>
                </p:oleObj>
              </mc:Choice>
              <mc:Fallback>
                <p:oleObj name="Equation" r:id="rId7" imgW="2476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981325"/>
                        <a:ext cx="4470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257550" y="4511675"/>
          <a:ext cx="2816225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4" name="Equation" r:id="rId9" imgW="1562100" imgH="1117600" progId="Equation.3">
                  <p:embed/>
                </p:oleObj>
              </mc:Choice>
              <mc:Fallback>
                <p:oleObj name="Equation" r:id="rId9" imgW="1562100" imgH="1117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4511675"/>
                        <a:ext cx="2816225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 txBox="1">
            <a:spLocks noChangeArrowheads="1"/>
          </p:cNvSpPr>
          <p:nvPr/>
        </p:nvSpPr>
        <p:spPr bwMode="auto">
          <a:xfrm>
            <a:off x="1066800" y="838200"/>
            <a:ext cx="7015163" cy="5867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Das ergibt dann: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endParaRPr lang="de-DE" sz="200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>
                <a:latin typeface="TheSans 5" charset="0"/>
                <a:ea typeface="Osaka" charset="0"/>
                <a:cs typeface="Osaka" charset="0"/>
              </a:rPr>
              <a:t>Bemerkung: In einem offenen Zyklus kann Energie auch durch die totale Enthalpie des Fluids ins oder aus dem Kontrollvolumen transportiert werden.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092325" y="1493838"/>
          <a:ext cx="33861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8" name="Equation" r:id="rId3" imgW="1841500" imgH="177800" progId="Equation.3">
                  <p:embed/>
                </p:oleObj>
              </mc:Choice>
              <mc:Fallback>
                <p:oleObj name="Equation" r:id="rId3" imgW="18415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493838"/>
                        <a:ext cx="33861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0"/>
            <a:ext cx="7015163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 Verbrennungsmotoren</a:t>
            </a: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1066800" y="1423988"/>
            <a:ext cx="7015163" cy="5053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Verbrennungsmotoren arbeiten hauptsächlich nach dem Diesel- oder Otto-Prinzip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CH" sz="2000">
                <a:solidFill>
                  <a:srgbClr val="000000"/>
                </a:solidFill>
                <a:latin typeface="TheSans 5" charset="0"/>
                <a:ea typeface="Osaka" charset="0"/>
                <a:cs typeface="Osaka" charset="0"/>
              </a:rPr>
              <a:t>Unterschiede:</a:t>
            </a:r>
            <a:endParaRPr lang="de-DE" sz="2000">
              <a:solidFill>
                <a:srgbClr val="000000"/>
              </a:solidFill>
              <a:latin typeface="TheSans 5" charset="0"/>
              <a:ea typeface="Osaka" charset="0"/>
              <a:cs typeface="Osaka" charset="0"/>
            </a:endParaRPr>
          </a:p>
        </p:txBody>
      </p:sp>
      <p:graphicFrame>
        <p:nvGraphicFramePr>
          <p:cNvPr id="8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92272"/>
              </p:ext>
            </p:extLst>
          </p:nvPr>
        </p:nvGraphicFramePr>
        <p:xfrm>
          <a:off x="1087438" y="3179763"/>
          <a:ext cx="7264400" cy="3005137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Otto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Diesel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Fremdzündung durch Zündkerze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Selbstzünder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Vorgemischtes Kraftstoff-Luft Gemisch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Kraftstoff wird kurz vor der Verbrennung eingespritzt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1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Quantitätsregelung,                   Kraftstoffeinspritzung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3400"/>
                        </a:lnSpc>
                        <a:spcBef>
                          <a:spcPts val="17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Osaka" charset="0"/>
                          <a:cs typeface="Osaka" charset="0"/>
                        </a:rPr>
                        <a:t>Qualitätsregelung über Einspritzmenge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0" y="1125538"/>
            <a:ext cx="3725863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72075" y="955675"/>
            <a:ext cx="3603625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863725" y="4356100"/>
            <a:ext cx="165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1800">
                <a:latin typeface="Arial" charset="0"/>
                <a:cs typeface="Arial" charset="0"/>
              </a:rPr>
              <a:t>Ferrari V10 F1</a:t>
            </a:r>
          </a:p>
          <a:p>
            <a:endParaRPr lang="de-DE" sz="1800">
              <a:latin typeface="Arial" charset="0"/>
              <a:cs typeface="Arial" charset="0"/>
            </a:endParaRPr>
          </a:p>
          <a:p>
            <a:r>
              <a:rPr lang="de-DE" sz="1800">
                <a:latin typeface="Arial" charset="0"/>
                <a:cs typeface="Arial" charset="0"/>
              </a:rPr>
              <a:t>3 l</a:t>
            </a:r>
          </a:p>
          <a:p>
            <a:r>
              <a:rPr lang="de-DE" sz="1800">
                <a:latin typeface="Arial" charset="0"/>
                <a:cs typeface="Arial" charset="0"/>
              </a:rPr>
              <a:t>800 PS</a:t>
            </a:r>
          </a:p>
          <a:p>
            <a:r>
              <a:rPr lang="de-DE" sz="1800">
                <a:latin typeface="Arial" charset="0"/>
                <a:cs typeface="Arial" charset="0"/>
              </a:rPr>
              <a:t>18000 U/min</a:t>
            </a:r>
          </a:p>
          <a:p>
            <a:r>
              <a:rPr lang="de-DE" sz="1800">
                <a:latin typeface="Arial" charset="0"/>
                <a:cs typeface="Arial" charset="0"/>
              </a:rPr>
              <a:t>120 kg</a:t>
            </a:r>
          </a:p>
          <a:p>
            <a:r>
              <a:rPr lang="de-DE" sz="1800">
                <a:latin typeface="Arial" charset="0"/>
                <a:cs typeface="Arial" charset="0"/>
              </a:rPr>
              <a:t>6.7 PS/kg</a:t>
            </a:r>
          </a:p>
          <a:p>
            <a:r>
              <a:rPr lang="de-DE" sz="1800">
                <a:latin typeface="Arial" charset="0"/>
                <a:cs typeface="Arial" charset="0"/>
              </a:rPr>
              <a:t>500 km</a:t>
            </a: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5953125" y="4356100"/>
            <a:ext cx="1438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1800" dirty="0">
                <a:latin typeface="Arial" charset="0"/>
                <a:cs typeface="Arial" charset="0"/>
              </a:rPr>
              <a:t>Audi V8 TDI</a:t>
            </a:r>
          </a:p>
          <a:p>
            <a:endParaRPr lang="de-DE" sz="1800" dirty="0">
              <a:latin typeface="Arial" charset="0"/>
              <a:cs typeface="Arial" charset="0"/>
            </a:endParaRPr>
          </a:p>
          <a:p>
            <a:r>
              <a:rPr lang="de-DE" sz="1800" dirty="0">
                <a:latin typeface="Arial" charset="0"/>
                <a:cs typeface="Arial" charset="0"/>
              </a:rPr>
              <a:t>3.3 l</a:t>
            </a:r>
          </a:p>
          <a:p>
            <a:r>
              <a:rPr lang="de-DE" sz="1800" dirty="0">
                <a:latin typeface="Arial" charset="0"/>
                <a:cs typeface="Arial" charset="0"/>
              </a:rPr>
              <a:t>250 PS</a:t>
            </a:r>
          </a:p>
          <a:p>
            <a:r>
              <a:rPr lang="de-DE" sz="1800" dirty="0">
                <a:latin typeface="Arial" charset="0"/>
                <a:cs typeface="Arial" charset="0"/>
              </a:rPr>
              <a:t>4500 U/min</a:t>
            </a:r>
          </a:p>
          <a:p>
            <a:r>
              <a:rPr lang="de-DE" sz="1800" dirty="0">
                <a:latin typeface="Arial" charset="0"/>
                <a:cs typeface="Arial" charset="0"/>
              </a:rPr>
              <a:t>250 kg</a:t>
            </a:r>
          </a:p>
          <a:p>
            <a:r>
              <a:rPr lang="de-DE" sz="1800" dirty="0">
                <a:latin typeface="Arial" charset="0"/>
                <a:cs typeface="Arial" charset="0"/>
              </a:rPr>
              <a:t>1 PS/kg</a:t>
            </a:r>
          </a:p>
          <a:p>
            <a:r>
              <a:rPr lang="de-DE" sz="1800" dirty="0">
                <a:latin typeface="Arial" charset="0"/>
                <a:cs typeface="Arial" charset="0"/>
              </a:rPr>
              <a:t>300000 km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526338" cy="431800"/>
          </a:xfrm>
        </p:spPr>
        <p:txBody>
          <a:bodyPr/>
          <a:lstStyle/>
          <a:p>
            <a:r>
              <a:rPr lang="de-DE" sz="2800">
                <a:latin typeface="TheSans 6-SemiBold" charset="0"/>
                <a:ea typeface="Osaka" charset="0"/>
                <a:cs typeface="Osaka" charset="0"/>
              </a:rPr>
              <a:t>4.1.1 Realer Arbeitsprozess eines 4-Takters</a:t>
            </a:r>
          </a:p>
        </p:txBody>
      </p:sp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990600" y="1617663"/>
            <a:ext cx="7015163" cy="40211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Volumenänderung abwechselnd zur Arbeitsleistung und Ladungswechsel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Vollständiges Arbeitsspiel hat 4 Takte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Ansaugen von frischem Gemisch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Verdichten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>
                <a:latin typeface="TheSans 5" charset="0"/>
              </a:rPr>
              <a:t>Expandieren nach Zündung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Tx/>
              <a:buChar char="–"/>
            </a:pPr>
            <a:r>
              <a:rPr lang="de-DE" sz="1800" dirty="0" err="1">
                <a:latin typeface="TheSans 5" charset="0"/>
              </a:rPr>
              <a:t>Ausstossen</a:t>
            </a:r>
            <a:endParaRPr lang="de-DE" sz="1800" dirty="0">
              <a:latin typeface="TheSans 5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018_345_Movie_Engine4stroke">
            <a:hlinkClick r:id="" action="ppaction://media"/>
            <a:extLst>
              <a:ext uri="{FF2B5EF4-FFF2-40B4-BE49-F238E27FC236}">
                <a16:creationId xmlns:a16="http://schemas.microsoft.com/office/drawing/2014/main" id="{C6DD30B5-7E74-1148-86B5-6ED75246E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7604" y="692696"/>
            <a:ext cx="7488832" cy="5318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1" descr="Untitledrr.pd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333" b="17334"/>
          <a:stretch>
            <a:fillRect/>
          </a:stretch>
        </p:blipFill>
        <p:spPr bwMode="auto">
          <a:xfrm>
            <a:off x="1115616" y="333599"/>
            <a:ext cx="7884876" cy="676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736812"/>
            <a:ext cx="3347864" cy="2484276"/>
            <a:chOff x="140650" y="3987838"/>
            <a:chExt cx="3279222" cy="2645518"/>
          </a:xfrm>
        </p:grpSpPr>
        <p:pic>
          <p:nvPicPr>
            <p:cNvPr id="28739" name="Picture 67" descr="C:\Users\zmohsen\Documents\Assistantships\Thermodynamics3\thermodynamics3\2013\FromChristian\Script Thermo III\lecture 3&amp;4&amp;5\picture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0" y="4865281"/>
              <a:ext cx="3279222" cy="176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480740" y="5639600"/>
              <a:ext cx="336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latin typeface="Calibri" panose="020F0502020204030204" pitchFamily="34" charset="0"/>
                </a:rPr>
                <a:t>α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83555" y="4531080"/>
              <a:ext cx="1517778" cy="665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OT:</a:t>
              </a:r>
            </a:p>
            <a:p>
              <a:r>
                <a:rPr lang="en-GB" sz="1200" b="1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oberer</a:t>
              </a:r>
              <a:r>
                <a:rPr lang="en-GB" sz="12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GB" sz="1200" b="1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Totpunkt</a:t>
              </a:r>
              <a:endParaRPr lang="en-US" sz="1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1138660" y="4455561"/>
              <a:ext cx="1601208" cy="665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GB" sz="20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UT: </a:t>
              </a:r>
            </a:p>
            <a:p>
              <a:pPr lvl="0"/>
              <a:r>
                <a:rPr lang="en-GB" sz="1200" b="1" dirty="0" err="1">
                  <a:solidFill>
                    <a:srgbClr val="2D2D8A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Unterer</a:t>
              </a:r>
              <a:r>
                <a:rPr lang="en-GB" sz="1200" b="1" dirty="0">
                  <a:solidFill>
                    <a:srgbClr val="2D2D8A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 </a:t>
              </a:r>
              <a:r>
                <a:rPr lang="en-GB" sz="1200" b="1" dirty="0" err="1">
                  <a:solidFill>
                    <a:srgbClr val="2D2D8A">
                      <a:lumMod val="40000"/>
                      <a:lumOff val="60000"/>
                    </a:srgbClr>
                  </a:solidFill>
                  <a:latin typeface="Calibri" panose="020F0502020204030204" pitchFamily="34" charset="0"/>
                </a:rPr>
                <a:t>Totpunkt</a:t>
              </a:r>
              <a:endParaRPr lang="en-US" sz="1400" b="1" dirty="0">
                <a:solidFill>
                  <a:srgbClr val="2D2D8A">
                    <a:lumMod val="40000"/>
                    <a:lumOff val="60000"/>
                  </a:srgb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359532" y="728700"/>
            <a:ext cx="319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de-DE" sz="2000" b="1" dirty="0">
                <a:latin typeface="Arial" charset="0"/>
                <a:cs typeface="Arial" charset="0"/>
              </a:rPr>
              <a:t>Druckverlauf im Zylinder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67744" y="1520788"/>
            <a:ext cx="6948772" cy="4504566"/>
            <a:chOff x="1763688" y="1268760"/>
            <a:chExt cx="6948772" cy="4504566"/>
          </a:xfrm>
        </p:grpSpPr>
        <p:sp>
          <p:nvSpPr>
            <p:cNvPr id="4" name="TextBox 3"/>
            <p:cNvSpPr txBox="1"/>
            <p:nvPr/>
          </p:nvSpPr>
          <p:spPr>
            <a:xfrm rot="16200000">
              <a:off x="1910090" y="2778544"/>
              <a:ext cx="19795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>
                  <a:latin typeface="Calibri" panose="020F0502020204030204" pitchFamily="34" charset="0"/>
                </a:rPr>
                <a:t>Brennraumdruck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pic>
          <p:nvPicPr>
            <p:cNvPr id="28741" name="Picture 69" descr="C:\Users\zmohsen\Documents\Assistantships\Thermodynamics3\thermodynamics3\2013\FromChristian\Script Thermo III\lecture 3&amp;4&amp;5\untitled.tif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608" t="5451" r="6412" b="5246"/>
            <a:stretch/>
          </p:blipFill>
          <p:spPr bwMode="auto">
            <a:xfrm>
              <a:off x="3707904" y="1268760"/>
              <a:ext cx="4856256" cy="396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375756" y="1268760"/>
              <a:ext cx="13170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>
                  <a:solidFill>
                    <a:srgbClr val="0000FF"/>
                  </a:solidFill>
                  <a:latin typeface="Calibri" panose="020F0502020204030204" pitchFamily="34" charset="0"/>
                </a:rPr>
                <a:t>Zünddruck</a:t>
              </a:r>
              <a:r>
                <a:rPr lang="en-GB" sz="2000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 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4617132"/>
              <a:ext cx="2044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>
                  <a:solidFill>
                    <a:srgbClr val="0000FF"/>
                  </a:solidFill>
                  <a:latin typeface="Calibri" panose="020F0502020204030204" pitchFamily="34" charset="0"/>
                </a:rPr>
                <a:t>Umgebungsdruck</a:t>
              </a:r>
              <a:endParaRPr lang="en-US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1776" y="5373216"/>
              <a:ext cx="2534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>
                  <a:latin typeface="Calibri" panose="020F0502020204030204" pitchFamily="34" charset="0"/>
                </a:rPr>
                <a:t>Kurbelwinkel</a:t>
              </a:r>
              <a:r>
                <a:rPr lang="en-GB" sz="2000" b="1" dirty="0">
                  <a:latin typeface="Calibri" panose="020F0502020204030204" pitchFamily="34" charset="0"/>
                </a:rPr>
                <a:t>, </a:t>
              </a:r>
              <a:r>
                <a:rPr lang="el-GR" sz="2000" b="1" dirty="0">
                  <a:latin typeface="Calibri" panose="020F0502020204030204" pitchFamily="34" charset="0"/>
                </a:rPr>
                <a:t>α</a:t>
              </a:r>
              <a:r>
                <a:rPr lang="en-GB" sz="2000" b="1" dirty="0">
                  <a:latin typeface="Calibri" panose="020F0502020204030204" pitchFamily="34" charset="0"/>
                </a:rPr>
                <a:t> (deg.)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9892" y="5133761"/>
              <a:ext cx="51125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</a:rPr>
                <a:t> OT	   UT	       OT	           UT	OT</a:t>
              </a:r>
              <a:endPara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3131840" y="1700808"/>
              <a:ext cx="0" cy="29523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0221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/>
          <p:cNvSpPr txBox="1">
            <a:spLocks noChangeArrowheads="1"/>
          </p:cNvSpPr>
          <p:nvPr/>
        </p:nvSpPr>
        <p:spPr bwMode="auto">
          <a:xfrm>
            <a:off x="1162843" y="3972372"/>
            <a:ext cx="7015163" cy="2573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Annahme: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adiabat</a:t>
            </a:r>
            <a:endParaRPr lang="de-DE" sz="2000" dirty="0">
              <a:latin typeface="TheSans 5" charset="0"/>
              <a:ea typeface="Osaka" charset="0"/>
              <a:cs typeface="Osaka" charset="0"/>
            </a:endParaRP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Arbeit der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Gaskraft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 am Kolben: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Arbeit pro </a:t>
            </a:r>
            <a:r>
              <a:rPr lang="de-DE" sz="2000" dirty="0" err="1">
                <a:latin typeface="TheSans 5" charset="0"/>
                <a:ea typeface="Osaka" charset="0"/>
                <a:cs typeface="Osaka" charset="0"/>
              </a:rPr>
              <a:t>Arbeitspiel</a:t>
            </a: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:</a:t>
            </a:r>
          </a:p>
          <a:p>
            <a:pPr>
              <a:lnSpc>
                <a:spcPts val="3400"/>
              </a:lnSpc>
              <a:spcBef>
                <a:spcPts val="1700"/>
              </a:spcBef>
              <a:buClr>
                <a:schemeClr val="tx1"/>
              </a:buClr>
              <a:buFont typeface="Arial" charset="0"/>
              <a:buChar char="–"/>
            </a:pPr>
            <a:r>
              <a:rPr lang="de-DE" sz="2000" dirty="0">
                <a:latin typeface="TheSans 5" charset="0"/>
                <a:ea typeface="Osaka" charset="0"/>
                <a:cs typeface="Osaka" charset="0"/>
              </a:rPr>
              <a:t>Mitteldruck: bezieht sich auf die Arbeit pro Hubvolumen  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71651"/>
              </p:ext>
            </p:extLst>
          </p:nvPr>
        </p:nvGraphicFramePr>
        <p:xfrm>
          <a:off x="4932040" y="4566934"/>
          <a:ext cx="16367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6" name="Formel" r:id="rId3" imgW="889000" imgH="177800" progId="Equation.3">
                  <p:embed/>
                </p:oleObj>
              </mc:Choice>
              <mc:Fallback>
                <p:oleObj name="Formel" r:id="rId3" imgW="889000" imgH="17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566934"/>
                        <a:ext cx="16367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615156"/>
              </p:ext>
            </p:extLst>
          </p:nvPr>
        </p:nvGraphicFramePr>
        <p:xfrm>
          <a:off x="4940300" y="5259040"/>
          <a:ext cx="14081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7" name="Formel" r:id="rId5" imgW="787400" imgH="254000" progId="Equation.3">
                  <p:embed/>
                </p:oleObj>
              </mc:Choice>
              <mc:Fallback>
                <p:oleObj name="Formel" r:id="rId5" imgW="7874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5259040"/>
                        <a:ext cx="14081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072536"/>
              </p:ext>
            </p:extLst>
          </p:nvPr>
        </p:nvGraphicFramePr>
        <p:xfrm>
          <a:off x="4940300" y="6272256"/>
          <a:ext cx="2386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58" name="Formel" r:id="rId7" imgW="1333500" imgH="254000" progId="Equation.3">
                  <p:embed/>
                </p:oleObj>
              </mc:Choice>
              <mc:Fallback>
                <p:oleObj name="Formel" r:id="rId7" imgW="1333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6272256"/>
                        <a:ext cx="23860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15"/>
          <p:cNvGrpSpPr>
            <a:grpSpLocks/>
          </p:cNvGrpSpPr>
          <p:nvPr/>
        </p:nvGrpSpPr>
        <p:grpSpPr bwMode="auto">
          <a:xfrm>
            <a:off x="5376863" y="1219200"/>
            <a:ext cx="3538537" cy="1933575"/>
            <a:chOff x="3430" y="782"/>
            <a:chExt cx="2229" cy="1218"/>
          </a:xfrm>
        </p:grpSpPr>
        <p:sp>
          <p:nvSpPr>
            <p:cNvPr id="29703" name="Text Box 11"/>
            <p:cNvSpPr txBox="1">
              <a:spLocks noChangeArrowheads="1"/>
            </p:cNvSpPr>
            <p:nvPr/>
          </p:nvSpPr>
          <p:spPr bwMode="auto">
            <a:xfrm>
              <a:off x="3430" y="785"/>
              <a:ext cx="337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de-CH" sz="2000">
                  <a:latin typeface="Arial" charset="0"/>
                  <a:cs typeface="Arial" charset="0"/>
                </a:rPr>
                <a:t>s: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>
                  <a:latin typeface="Arial" charset="0"/>
                  <a:cs typeface="Arial" charset="0"/>
                </a:rPr>
                <a:t>A</a:t>
              </a:r>
              <a:r>
                <a:rPr lang="de-CH" sz="2000" baseline="-25000">
                  <a:latin typeface="Arial" charset="0"/>
                  <a:cs typeface="Arial" charset="0"/>
                </a:rPr>
                <a:t>k</a:t>
              </a:r>
              <a:r>
                <a:rPr lang="de-CH" sz="2000">
                  <a:latin typeface="Arial" charset="0"/>
                  <a:cs typeface="Arial" charset="0"/>
                </a:rPr>
                <a:t>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>
                  <a:latin typeface="Arial" charset="0"/>
                  <a:cs typeface="Arial" charset="0"/>
                </a:rPr>
                <a:t>p: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>
                  <a:latin typeface="Arial" charset="0"/>
                  <a:cs typeface="Arial" charset="0"/>
                </a:rPr>
                <a:t>V</a:t>
              </a:r>
              <a:r>
                <a:rPr lang="de-CH" sz="2000" baseline="-25000">
                  <a:latin typeface="Arial" charset="0"/>
                  <a:cs typeface="Arial" charset="0"/>
                </a:rPr>
                <a:t>c</a:t>
              </a:r>
              <a:r>
                <a:rPr lang="de-CH" sz="2000">
                  <a:latin typeface="Arial" charset="0"/>
                  <a:cs typeface="Arial" charset="0"/>
                </a:rPr>
                <a:t>: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>
                  <a:latin typeface="Arial" charset="0"/>
                  <a:cs typeface="Arial" charset="0"/>
                </a:rPr>
                <a:t>V</a:t>
              </a:r>
              <a:r>
                <a:rPr lang="de-CH" sz="2000" baseline="-25000">
                  <a:latin typeface="Arial" charset="0"/>
                  <a:cs typeface="Arial" charset="0"/>
                </a:rPr>
                <a:t>h</a:t>
              </a:r>
              <a:r>
                <a:rPr lang="de-CH" sz="2000">
                  <a:latin typeface="Arial" charset="0"/>
                  <a:cs typeface="Arial" charset="0"/>
                </a:rPr>
                <a:t>:</a:t>
              </a:r>
            </a:p>
          </p:txBody>
        </p:sp>
        <p:sp>
          <p:nvSpPr>
            <p:cNvPr id="29704" name="Text Box 12"/>
            <p:cNvSpPr txBox="1">
              <a:spLocks noChangeArrowheads="1"/>
            </p:cNvSpPr>
            <p:nvPr/>
          </p:nvSpPr>
          <p:spPr bwMode="auto">
            <a:xfrm>
              <a:off x="3800" y="782"/>
              <a:ext cx="1859" cy="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Kolbenhub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Kolbenfläche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Gasdruck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Kompressionsvolumen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de-CH" sz="2000" dirty="0">
                  <a:latin typeface="Arial" charset="0"/>
                  <a:cs typeface="Arial" charset="0"/>
                </a:rPr>
                <a:t>Hubvolumen</a:t>
              </a:r>
            </a:p>
          </p:txBody>
        </p:sp>
      </p:grpSp>
      <p:pic>
        <p:nvPicPr>
          <p:cNvPr id="29702" name="Picture 16" descr="Kolben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692696"/>
            <a:ext cx="24606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heSans 6-SemiBold"/>
        <a:ea typeface="Osaka"/>
        <a:cs typeface="Osaka"/>
      </a:majorFont>
      <a:minorFont>
        <a:latin typeface="TheSans 5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MEDUSA:Applications:Microsoft Office 2004:Templates:Presentations:Designs:Blank Presentation</Template>
  <TotalTime>1340</TotalTime>
  <Words>1068</Words>
  <Application>Microsoft Macintosh PowerPoint</Application>
  <PresentationFormat>On-screen Show (4:3)</PresentationFormat>
  <Paragraphs>280</Paragraphs>
  <Slides>29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Symbol</vt:lpstr>
      <vt:lpstr>TheSans 5</vt:lpstr>
      <vt:lpstr>TheSans 6-SemiBold</vt:lpstr>
      <vt:lpstr>Times</vt:lpstr>
      <vt:lpstr>Times New Roman</vt:lpstr>
      <vt:lpstr>Blank Presentation</vt:lpstr>
      <vt:lpstr>Formel</vt:lpstr>
      <vt:lpstr>Equation</vt:lpstr>
      <vt:lpstr>Dokument</vt:lpstr>
      <vt:lpstr>Thermodynamik III</vt:lpstr>
      <vt:lpstr>PowerPoint Presentation</vt:lpstr>
      <vt:lpstr>4.1 Verbrennungsmotoren</vt:lpstr>
      <vt:lpstr>PowerPoint Presentation</vt:lpstr>
      <vt:lpstr>4.1.1 Realer Arbeitsprozess eines 4-Takters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4.1.2 Motordynamische Grundlagen</vt:lpstr>
      <vt:lpstr>PowerPoint Presentation</vt:lpstr>
      <vt:lpstr>4.1.3 Gleichraumprozess</vt:lpstr>
      <vt:lpstr>PowerPoint Presentation</vt:lpstr>
      <vt:lpstr>PowerPoint Presentation</vt:lpstr>
      <vt:lpstr>PowerPoint Presentation</vt:lpstr>
      <vt:lpstr>Beispiel: Gleichraumprozess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4.1.4 Gleichdruckprozess</vt:lpstr>
      <vt:lpstr>PowerPoint Presentation</vt:lpstr>
      <vt:lpstr>4.1.5 Seiliger-Prozess</vt:lpstr>
      <vt:lpstr>4.1.6 Offener - geschlossener Prozess</vt:lpstr>
      <vt:lpstr>PowerPoint Presentation</vt:lpstr>
      <vt:lpstr>PowerPoint Presentation</vt:lpstr>
      <vt:lpstr>PowerPoint Presentation</vt:lpstr>
    </vt:vector>
  </TitlesOfParts>
  <Manager/>
  <Company>Ben John Newton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John Newton</dc:creator>
  <cp:keywords/>
  <dc:description/>
  <cp:lastModifiedBy>Pagani  Marco</cp:lastModifiedBy>
  <cp:revision>618</cp:revision>
  <cp:lastPrinted>2017-11-27T10:56:17Z</cp:lastPrinted>
  <dcterms:created xsi:type="dcterms:W3CDTF">2008-11-21T06:58:57Z</dcterms:created>
  <dcterms:modified xsi:type="dcterms:W3CDTF">2021-11-02T16:26:21Z</dcterms:modified>
  <cp:category/>
</cp:coreProperties>
</file>