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6" r:id="rId2"/>
    <p:sldId id="357" r:id="rId3"/>
    <p:sldId id="284" r:id="rId4"/>
    <p:sldId id="285" r:id="rId5"/>
    <p:sldId id="291" r:id="rId6"/>
    <p:sldId id="336" r:id="rId7"/>
    <p:sldId id="337" r:id="rId8"/>
    <p:sldId id="338" r:id="rId9"/>
    <p:sldId id="292" r:id="rId10"/>
    <p:sldId id="302" r:id="rId11"/>
    <p:sldId id="303" r:id="rId12"/>
    <p:sldId id="304" r:id="rId13"/>
    <p:sldId id="293" r:id="rId14"/>
    <p:sldId id="305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39" r:id="rId24"/>
    <p:sldId id="340" r:id="rId25"/>
    <p:sldId id="341" r:id="rId26"/>
    <p:sldId id="342" r:id="rId27"/>
    <p:sldId id="343" r:id="rId28"/>
    <p:sldId id="306" r:id="rId29"/>
    <p:sldId id="307" r:id="rId30"/>
    <p:sldId id="308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FD0D3"/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94286"/>
  </p:normalViewPr>
  <p:slideViewPr>
    <p:cSldViewPr>
      <p:cViewPr varScale="1">
        <p:scale>
          <a:sx n="120" d="100"/>
          <a:sy n="120" d="100"/>
        </p:scale>
        <p:origin x="2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33C814-782D-E746-AE2B-6A36ADB3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AE8BC5-834C-D941-B97A-0E9CA8FE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DEFA72-1E17-DB40-B852-9CE77C0AEBE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E8BC5-834C-D941-B97A-0E9CA8FE12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https://powergen.gepower.com/plan-build/products/gas-turbines/index.html</a:t>
            </a:r>
          </a:p>
          <a:p>
            <a:r>
              <a:rPr lang="de-DE" dirty="0"/>
              <a:t>http://en.wikipedia.org/wiki/General_Electric_LM6000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810BD-9C9C-4AB0-AB32-66B44499FE26}" type="slidenum">
              <a:rPr lang="en-US" altLang="de-DE" smtClean="0"/>
              <a:pPr/>
              <a:t>23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4316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https://www.ge-distributedpower.com/products/power-generation/15-to-35-mw/lm2500</a:t>
            </a:r>
          </a:p>
          <a:p>
            <a:r>
              <a:rPr lang="de-DE" dirty="0"/>
              <a:t>http://en.wikipedia.org/wiki/General_Electric_LM2500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810BD-9C9C-4AB0-AB32-66B44499FE26}" type="slidenum">
              <a:rPr lang="en-US" altLang="de-DE" smtClean="0"/>
              <a:pPr/>
              <a:t>24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4316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http://www.rolls-royce.com/Images/RB211_gasturbine_tcm92-21095.pdf</a:t>
            </a:r>
          </a:p>
          <a:p>
            <a:r>
              <a:rPr lang="de-DE" dirty="0"/>
              <a:t>http://www.rolls-royce.com/energy/energy_products/gas_turbines/rb211/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810BD-9C9C-4AB0-AB32-66B44499FE26}" type="slidenum">
              <a:rPr lang="en-US" altLang="de-DE" smtClean="0"/>
              <a:pPr/>
              <a:t>25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4316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http://www.energy.siemens.com/hq/en/fossil-power-generation/gas-turbines/sgt-750.htm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810BD-9C9C-4AB0-AB32-66B44499FE26}" type="slidenum">
              <a:rPr lang="en-US" altLang="de-DE" smtClean="0"/>
              <a:pPr/>
              <a:t>26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4316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http://site.ge-energy.com/prod_serv/products/tech_docs/en/downloads/GER4601.pdf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810BD-9C9C-4AB0-AB32-66B44499FE26}" type="slidenum">
              <a:rPr lang="en-US" altLang="de-DE" smtClean="0"/>
              <a:pPr/>
              <a:t>27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4316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1148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26AC-1C62-7D4D-81DD-9C737D9482A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980D-7083-8A4E-848A-C4383FD00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62D7-1D6A-934E-A7D6-609916FBD46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8B29-90DB-584B-B9B2-149E8319E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F4F4-9798-7645-8AE2-EB276416E25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6FB3-3957-F54D-9E93-3B2AF398D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5E1-CBF4-1C47-8F2E-DF9B64EBA531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8984-5D8F-7B4A-99D7-4EEEFC3FF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0112B-80A1-8F41-A1F9-2EE7B19C309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33B1-D19F-D54D-9E8C-CBEF5214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F44DC-BBC5-464C-9852-7A99FCD6505C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BFF1-D3D8-0546-96F7-8F6A5FB8F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B8EC-578E-CC4E-B906-4A68F0F7B54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754C-E158-2248-A389-6A26EF60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65240-F6B9-5F44-A100-72C87BF2415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EA7B-B753-2D43-9270-57D8A322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A08A-43EB-0143-8DC9-5CF79F50C2F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68A5-FA96-3740-89C7-CFF02B369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44D3A-1A4B-0B48-BB8F-0CA09365AF0A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5696-A436-8C43-A866-770A991BA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5AC114E2-1713-8F47-BE0A-D3AFF39A3F34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A24B85AF-1C5E-294D-B72A-3BF006128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6EC0A39-38BE-AA4E-9C9F-8384F4CDF0DA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3 – Gasarbeitsprozesse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Gasturbinenprozesse</a:t>
            </a: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Prof. Reza S. </a:t>
            </a:r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Abhari</a:t>
            </a: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Dr. </a:t>
            </a:r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Ndaona</a:t>
            </a:r>
            <a:r>
              <a:rPr lang="en-US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Chokani</a:t>
            </a: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 txBox="1">
            <a:spLocks noChangeArrowheads="1"/>
          </p:cNvSpPr>
          <p:nvPr/>
        </p:nvSpPr>
        <p:spPr bwMode="auto">
          <a:xfrm>
            <a:off x="1079612" y="1088740"/>
            <a:ext cx="7167563" cy="2479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Wärme des Abgases wird genutzt, um die Verbrennungsluft vorzuheizen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einen idealen Rekuperator gilt: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2r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=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4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</a:p>
        </p:txBody>
      </p:sp>
      <p:pic>
        <p:nvPicPr>
          <p:cNvPr id="68611" name="Picture 7" descr="Recuperator_Ts_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540" y="2708920"/>
            <a:ext cx="4140460" cy="407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9" descr="Brayton_cycle_regener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1980" y="3429000"/>
            <a:ext cx="4543443" cy="26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 txBox="1">
            <a:spLocks noChangeArrowheads="1"/>
          </p:cNvSpPr>
          <p:nvPr/>
        </p:nvSpPr>
        <p:spPr bwMode="auto">
          <a:xfrm>
            <a:off x="838200" y="1312863"/>
            <a:ext cx="8305800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wobei                             ,               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ε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= Druckverlust in Brennkammer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Nur für kleine Werte von </a:t>
            </a:r>
            <a:r>
              <a:rPr lang="de-DE" sz="2000" dirty="0">
                <a:latin typeface="Symbol" charset="0"/>
                <a:ea typeface="Osaka" charset="0"/>
                <a:cs typeface="Osaka" charset="0"/>
              </a:rPr>
              <a:t>l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sinnvoll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66788" y="850900"/>
          <a:ext cx="7200900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4" name="Formel" r:id="rId3" imgW="6007100" imgH="2705100" progId="Equation.3">
                  <p:embed/>
                </p:oleObj>
              </mc:Choice>
              <mc:Fallback>
                <p:oleObj name="Formel" r:id="rId3" imgW="6007100" imgH="270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850900"/>
                        <a:ext cx="7200900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944688" y="4794250"/>
          <a:ext cx="14462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5" name="Formel" r:id="rId5" imgW="1219200" imgH="889000" progId="Equation.3">
                  <p:embed/>
                </p:oleObj>
              </mc:Choice>
              <mc:Fallback>
                <p:oleObj name="Formel" r:id="rId5" imgW="1219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794250"/>
                        <a:ext cx="14462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529013" y="5099050"/>
          <a:ext cx="7667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6" name="Formel" r:id="rId7" imgW="622300" imgH="647700" progId="Equation.3">
                  <p:embed/>
                </p:oleObj>
              </mc:Choice>
              <mc:Fallback>
                <p:oleObj name="Formel" r:id="rId7" imgW="6223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099050"/>
                        <a:ext cx="7667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526338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4.2.3 Nacherhitzung und Zwischenkühlung</a:t>
            </a:r>
          </a:p>
        </p:txBody>
      </p:sp>
      <p:pic>
        <p:nvPicPr>
          <p:cNvPr id="7065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41" y="2384884"/>
            <a:ext cx="89338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1752600" y="5988050"/>
            <a:ext cx="6805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CH" dirty="0">
                <a:latin typeface="Arial" charset="0"/>
                <a:cs typeface="Arial" charset="0"/>
              </a:rPr>
              <a:t>Beispiele aus der Industrie: GT24, GT26 von 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BA24B-B63B-DE4B-A0B4-D9D6CEA4CA57}"/>
              </a:ext>
            </a:extLst>
          </p:cNvPr>
          <p:cNvSpPr txBox="1"/>
          <p:nvPr/>
        </p:nvSpPr>
        <p:spPr>
          <a:xfrm>
            <a:off x="6120172" y="2672916"/>
            <a:ext cx="8280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C0648-126C-7449-87F7-C3A98CD11E55}"/>
              </a:ext>
            </a:extLst>
          </p:cNvPr>
          <p:cNvSpPr txBox="1"/>
          <p:nvPr/>
        </p:nvSpPr>
        <p:spPr>
          <a:xfrm>
            <a:off x="3887924" y="2384884"/>
            <a:ext cx="8280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DE5E-5AF9-CB4A-84BF-43D736B28DF7}"/>
              </a:ext>
            </a:extLst>
          </p:cNvPr>
          <p:cNvSpPr txBox="1"/>
          <p:nvPr/>
        </p:nvSpPr>
        <p:spPr>
          <a:xfrm>
            <a:off x="1752600" y="2123274"/>
            <a:ext cx="8280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out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 txBox="1">
            <a:spLocks noChangeArrowheads="1"/>
          </p:cNvSpPr>
          <p:nvPr/>
        </p:nvSpPr>
        <p:spPr bwMode="auto">
          <a:xfrm>
            <a:off x="914400" y="10842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Mehrstufige Luftverdichtung mit Zwischenkühlung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Expansion in Hochdruck (HD) - und Niederdruck (ND) - Turbine mit  Zwischenerhitzung</a:t>
            </a:r>
          </a:p>
        </p:txBody>
      </p:sp>
      <p:grpSp>
        <p:nvGrpSpPr>
          <p:cNvPr id="59394" name="Group 9"/>
          <p:cNvGrpSpPr>
            <a:grpSpLocks/>
          </p:cNvGrpSpPr>
          <p:nvPr/>
        </p:nvGrpSpPr>
        <p:grpSpPr bwMode="auto">
          <a:xfrm>
            <a:off x="719138" y="3032956"/>
            <a:ext cx="7849306" cy="3291706"/>
            <a:chOff x="1032" y="1584"/>
            <a:chExt cx="4542" cy="1756"/>
          </a:xfrm>
        </p:grpSpPr>
        <p:graphicFrame>
          <p:nvGraphicFramePr>
            <p:cNvPr id="59395" name="Object 2"/>
            <p:cNvGraphicFramePr>
              <a:graphicFrameLocks noChangeAspect="1"/>
            </p:cNvGraphicFramePr>
            <p:nvPr/>
          </p:nvGraphicFramePr>
          <p:xfrm>
            <a:off x="1032" y="1584"/>
            <a:ext cx="4542" cy="1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4" name="Document" r:id="rId3" imgW="4724400" imgH="1828800" progId="Word.Document.8">
                    <p:embed/>
                  </p:oleObj>
                </mc:Choice>
                <mc:Fallback>
                  <p:oleObj name="Document" r:id="rId3" imgW="4724400" imgH="18288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1584"/>
                          <a:ext cx="4542" cy="1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" name="Text Box 6"/>
            <p:cNvSpPr txBox="1">
              <a:spLocks noChangeArrowheads="1"/>
            </p:cNvSpPr>
            <p:nvPr/>
          </p:nvSpPr>
          <p:spPr bwMode="auto">
            <a:xfrm>
              <a:off x="2026" y="1708"/>
              <a:ext cx="60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CH" sz="1800">
                  <a:latin typeface="Times" charset="0"/>
                </a:rPr>
                <a:t>Kühler I</a:t>
              </a:r>
              <a:endParaRPr lang="en-US" sz="1800">
                <a:latin typeface="Times" charset="0"/>
              </a:endParaRPr>
            </a:p>
          </p:txBody>
        </p:sp>
        <p:sp>
          <p:nvSpPr>
            <p:cNvPr id="59397" name="Text Box 7"/>
            <p:cNvSpPr txBox="1">
              <a:spLocks noChangeArrowheads="1"/>
            </p:cNvSpPr>
            <p:nvPr/>
          </p:nvSpPr>
          <p:spPr bwMode="auto">
            <a:xfrm>
              <a:off x="2648" y="2776"/>
              <a:ext cx="64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CH" sz="1800">
                  <a:latin typeface="Times" charset="0"/>
                </a:rPr>
                <a:t>Kühler II</a:t>
              </a:r>
              <a:endParaRPr lang="en-US" sz="1800">
                <a:latin typeface="Times" charset="0"/>
              </a:endParaRPr>
            </a:p>
          </p:txBody>
        </p:sp>
        <p:sp>
          <p:nvSpPr>
            <p:cNvPr id="59398" name="Rectangle 8"/>
            <p:cNvSpPr>
              <a:spLocks noChangeArrowheads="1"/>
            </p:cNvSpPr>
            <p:nvPr/>
          </p:nvSpPr>
          <p:spPr bwMode="auto">
            <a:xfrm>
              <a:off x="3282" y="3138"/>
              <a:ext cx="576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 txBox="1">
            <a:spLocks noChangeArrowheads="1"/>
          </p:cNvSpPr>
          <p:nvPr/>
        </p:nvSpPr>
        <p:spPr bwMode="auto">
          <a:xfrm>
            <a:off x="1295400" y="719138"/>
            <a:ext cx="7015163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Nacherhitzung erhöht die von der Turbine abgegebene Leistung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Zwischenkühlung reduziert Verdichterleistung</a:t>
            </a:r>
          </a:p>
        </p:txBody>
      </p:sp>
      <p:pic>
        <p:nvPicPr>
          <p:cNvPr id="71682" name="Picture 6" descr="brayton_intercooler_rehea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4586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666750"/>
            <a:ext cx="5021263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ChangeArrowheads="1"/>
          </p:cNvSpPr>
          <p:nvPr/>
        </p:nvSpPr>
        <p:spPr bwMode="auto">
          <a:xfrm>
            <a:off x="1044575" y="488950"/>
            <a:ext cx="698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ts val="3400"/>
              </a:lnSpc>
            </a:pPr>
            <a:r>
              <a:rPr lang="en-US" sz="2000" b="1">
                <a:solidFill>
                  <a:schemeClr val="tx2"/>
                </a:solidFill>
                <a:latin typeface="Arial" charset="0"/>
                <a:cs typeface="Arial" charset="0"/>
              </a:rPr>
              <a:t>Internals of an Aircraft Engine</a:t>
            </a:r>
          </a:p>
        </p:txBody>
      </p:sp>
      <p:pic>
        <p:nvPicPr>
          <p:cNvPr id="61442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4006850"/>
            <a:ext cx="5791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949450"/>
            <a:ext cx="57912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990600" y="2230438"/>
            <a:ext cx="59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Fan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2911475" y="6064250"/>
            <a:ext cx="169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Low Pressure </a:t>
            </a:r>
            <a:br>
              <a:rPr lang="en-US" sz="1800" b="1">
                <a:latin typeface="Arial" charset="0"/>
                <a:cs typeface="Arial" charset="0"/>
              </a:rPr>
            </a:br>
            <a:r>
              <a:rPr lang="en-US" sz="1800" b="1">
                <a:latin typeface="Arial" charset="0"/>
                <a:cs typeface="Arial" charset="0"/>
              </a:rPr>
              <a:t>Compressor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4130675" y="141605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High Pressure</a:t>
            </a:r>
            <a:br>
              <a:rPr lang="en-US" sz="1800" b="1">
                <a:latin typeface="Arial" charset="0"/>
                <a:cs typeface="Arial" charset="0"/>
              </a:rPr>
            </a:br>
            <a:r>
              <a:rPr lang="en-US" sz="1800" b="1">
                <a:latin typeface="Arial" charset="0"/>
                <a:cs typeface="Arial" charset="0"/>
              </a:rPr>
              <a:t>Compressor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5273675" y="6064250"/>
            <a:ext cx="1530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Combustion</a:t>
            </a:r>
            <a:br>
              <a:rPr lang="en-US" sz="1800" b="1">
                <a:latin typeface="Arial" charset="0"/>
                <a:cs typeface="Arial" charset="0"/>
              </a:rPr>
            </a:br>
            <a:r>
              <a:rPr lang="en-US" sz="1800" b="1">
                <a:latin typeface="Arial" charset="0"/>
                <a:cs typeface="Arial" charset="0"/>
              </a:rPr>
              <a:t>Chamber</a:t>
            </a:r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5959475" y="179705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High Pressure</a:t>
            </a:r>
            <a:br>
              <a:rPr lang="en-US" sz="1800" b="1">
                <a:latin typeface="Arial" charset="0"/>
                <a:cs typeface="Arial" charset="0"/>
              </a:rPr>
            </a:br>
            <a:r>
              <a:rPr lang="en-US" sz="1800" b="1">
                <a:latin typeface="Arial" charset="0"/>
                <a:cs typeface="Arial" charset="0"/>
              </a:rPr>
              <a:t>Turbine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6315075" y="5454650"/>
            <a:ext cx="169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Low Pressure </a:t>
            </a:r>
            <a:br>
              <a:rPr lang="en-US" sz="1800" b="1">
                <a:latin typeface="Arial" charset="0"/>
                <a:cs typeface="Arial" charset="0"/>
              </a:rPr>
            </a:br>
            <a:r>
              <a:rPr lang="en-US" sz="1800" b="1">
                <a:latin typeface="Arial" charset="0"/>
                <a:cs typeface="Arial" charset="0"/>
              </a:rPr>
              <a:t>Turbine</a:t>
            </a:r>
          </a:p>
        </p:txBody>
      </p:sp>
      <p:sp>
        <p:nvSpPr>
          <p:cNvPr id="61450" name="Line 11"/>
          <p:cNvSpPr>
            <a:spLocks noChangeShapeType="1"/>
          </p:cNvSpPr>
          <p:nvPr/>
        </p:nvSpPr>
        <p:spPr bwMode="auto">
          <a:xfrm>
            <a:off x="1539875" y="240665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 flipV="1">
            <a:off x="3368675" y="476885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>
            <a:off x="4664075" y="202565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 flipV="1">
            <a:off x="5730875" y="4311650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 flipH="1">
            <a:off x="6188075" y="233045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 flipH="1" flipV="1">
            <a:off x="7102475" y="484505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7388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4.2.4 Joule-</a:t>
            </a:r>
            <a:r>
              <a:rPr lang="de-DE" sz="2800" dirty="0" err="1">
                <a:latin typeface="TheSans 6-SemiBold" charset="0"/>
                <a:ea typeface="Osaka" charset="0"/>
                <a:cs typeface="Osaka" charset="0"/>
              </a:rPr>
              <a:t>Brayton</a:t>
            </a:r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 Cycle</a:t>
            </a:r>
          </a:p>
        </p:txBody>
      </p:sp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838200" y="1349375"/>
            <a:ext cx="3430588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1900" dirty="0">
                <a:latin typeface="TheSans 5" charset="0"/>
                <a:ea typeface="Osaka" charset="0"/>
                <a:cs typeface="Osaka" charset="0"/>
              </a:rPr>
              <a:t>Besteht aus:</a:t>
            </a:r>
          </a:p>
          <a:p>
            <a:pPr marL="800100" lvl="1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de-DE" sz="1700" dirty="0" err="1">
                <a:latin typeface="TheSans 5" charset="0"/>
              </a:rPr>
              <a:t>Inlet</a:t>
            </a:r>
            <a:endParaRPr lang="de-DE" sz="1700" dirty="0">
              <a:latin typeface="TheSans 5" charset="0"/>
            </a:endParaRPr>
          </a:p>
          <a:p>
            <a:pPr marL="800100" lvl="1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de-DE" sz="1700" dirty="0" err="1">
                <a:latin typeface="TheSans 5" charset="0"/>
              </a:rPr>
              <a:t>Compressor</a:t>
            </a:r>
            <a:endParaRPr lang="de-DE" sz="1700" dirty="0">
              <a:latin typeface="TheSans 5" charset="0"/>
            </a:endParaRPr>
          </a:p>
          <a:p>
            <a:pPr marL="800100" lvl="1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de-DE" sz="1700" dirty="0" err="1">
                <a:latin typeface="TheSans 5" charset="0"/>
              </a:rPr>
              <a:t>Combustor</a:t>
            </a:r>
            <a:endParaRPr lang="de-DE" sz="1700" dirty="0">
              <a:latin typeface="TheSans 5" charset="0"/>
            </a:endParaRPr>
          </a:p>
          <a:p>
            <a:pPr marL="800100" lvl="1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de-DE" sz="1700" dirty="0">
                <a:latin typeface="TheSans 5" charset="0"/>
              </a:rPr>
              <a:t>Turbine</a:t>
            </a:r>
          </a:p>
          <a:p>
            <a:pPr marL="800100" lvl="1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de-DE" sz="1700" dirty="0" err="1">
                <a:latin typeface="TheSans 5" charset="0"/>
              </a:rPr>
              <a:t>Exhaust</a:t>
            </a:r>
            <a:endParaRPr lang="de-DE" sz="1700" dirty="0">
              <a:latin typeface="TheSans 5" charset="0"/>
            </a:endParaRPr>
          </a:p>
        </p:txBody>
      </p:sp>
      <p:graphicFrame>
        <p:nvGraphicFramePr>
          <p:cNvPr id="62467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9125" y="1281113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8" name="Formel" r:id="rId3" imgW="215900" imgH="241300" progId="Equation.3">
                  <p:embed/>
                </p:oleObj>
              </mc:Choice>
              <mc:Fallback>
                <p:oleObj name="Formel" r:id="rId3" imgW="2159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281113"/>
                        <a:ext cx="3238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8" name="Group 5"/>
          <p:cNvGrpSpPr>
            <a:grpSpLocks/>
          </p:cNvGrpSpPr>
          <p:nvPr/>
        </p:nvGrpSpPr>
        <p:grpSpPr bwMode="auto">
          <a:xfrm>
            <a:off x="3484563" y="1622425"/>
            <a:ext cx="4318000" cy="1355725"/>
            <a:chOff x="2646" y="1754"/>
            <a:chExt cx="2720" cy="854"/>
          </a:xfrm>
        </p:grpSpPr>
        <p:sp>
          <p:nvSpPr>
            <p:cNvPr id="62504" name="AutoShape 6"/>
            <p:cNvSpPr>
              <a:spLocks noChangeArrowheads="1"/>
            </p:cNvSpPr>
            <p:nvPr/>
          </p:nvSpPr>
          <p:spPr bwMode="auto">
            <a:xfrm rot="5400000" flipH="1" flipV="1">
              <a:off x="3336" y="1688"/>
              <a:ext cx="488" cy="9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5 w 21600"/>
                <a:gd name="T13" fmla="*/ 4500 h 21600"/>
                <a:gd name="T14" fmla="*/ 17085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5" name="AutoShape 7"/>
            <p:cNvSpPr>
              <a:spLocks noChangeArrowheads="1"/>
            </p:cNvSpPr>
            <p:nvPr/>
          </p:nvSpPr>
          <p:spPr bwMode="auto">
            <a:xfrm rot="16200000" flipV="1">
              <a:off x="4364" y="1932"/>
              <a:ext cx="736" cy="4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400 w 21600"/>
                <a:gd name="T13" fmla="*/ 5400 h 21600"/>
                <a:gd name="T14" fmla="*/ 162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192" y="21600"/>
                  </a:lnTo>
                  <a:lnTo>
                    <a:pt x="14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AutoShape 8"/>
            <p:cNvSpPr>
              <a:spLocks/>
            </p:cNvSpPr>
            <p:nvPr/>
          </p:nvSpPr>
          <p:spPr bwMode="auto">
            <a:xfrm rot="-5400000">
              <a:off x="4204" y="2164"/>
              <a:ext cx="144" cy="404"/>
            </a:xfrm>
            <a:prstGeom prst="leftBracket">
              <a:avLst>
                <a:gd name="adj" fmla="val 140278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7" name="AutoShape 9"/>
            <p:cNvSpPr>
              <a:spLocks/>
            </p:cNvSpPr>
            <p:nvPr/>
          </p:nvSpPr>
          <p:spPr bwMode="auto">
            <a:xfrm rot="5400000" flipV="1">
              <a:off x="4204" y="1784"/>
              <a:ext cx="144" cy="404"/>
            </a:xfrm>
            <a:prstGeom prst="leftBracket">
              <a:avLst>
                <a:gd name="adj" fmla="val 140278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AutoShape 10"/>
            <p:cNvSpPr>
              <a:spLocks/>
            </p:cNvSpPr>
            <p:nvPr/>
          </p:nvSpPr>
          <p:spPr bwMode="auto">
            <a:xfrm rot="-5400000">
              <a:off x="2852" y="1708"/>
              <a:ext cx="36" cy="436"/>
            </a:xfrm>
            <a:prstGeom prst="rightBracket">
              <a:avLst>
                <a:gd name="adj" fmla="val 60555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9" name="Freeform 11"/>
            <p:cNvSpPr>
              <a:spLocks/>
            </p:cNvSpPr>
            <p:nvPr/>
          </p:nvSpPr>
          <p:spPr bwMode="auto">
            <a:xfrm>
              <a:off x="2646" y="1754"/>
              <a:ext cx="2370" cy="186"/>
            </a:xfrm>
            <a:custGeom>
              <a:avLst/>
              <a:gdLst>
                <a:gd name="T0" fmla="*/ 2 w 2370"/>
                <a:gd name="T1" fmla="*/ 186 h 186"/>
                <a:gd name="T2" fmla="*/ 50 w 2370"/>
                <a:gd name="T3" fmla="*/ 118 h 186"/>
                <a:gd name="T4" fmla="*/ 306 w 2370"/>
                <a:gd name="T5" fmla="*/ 58 h 186"/>
                <a:gd name="T6" fmla="*/ 774 w 2370"/>
                <a:gd name="T7" fmla="*/ 18 h 186"/>
                <a:gd name="T8" fmla="*/ 1786 w 2370"/>
                <a:gd name="T9" fmla="*/ 6 h 186"/>
                <a:gd name="T10" fmla="*/ 2370 w 2370"/>
                <a:gd name="T11" fmla="*/ 54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0"/>
                <a:gd name="T19" fmla="*/ 0 h 186"/>
                <a:gd name="T20" fmla="*/ 2370 w 2370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0" h="186">
                  <a:moveTo>
                    <a:pt x="2" y="186"/>
                  </a:moveTo>
                  <a:cubicBezTo>
                    <a:pt x="1" y="162"/>
                    <a:pt x="0" y="139"/>
                    <a:pt x="50" y="118"/>
                  </a:cubicBezTo>
                  <a:cubicBezTo>
                    <a:pt x="100" y="97"/>
                    <a:pt x="185" y="75"/>
                    <a:pt x="306" y="58"/>
                  </a:cubicBezTo>
                  <a:cubicBezTo>
                    <a:pt x="427" y="41"/>
                    <a:pt x="527" y="27"/>
                    <a:pt x="774" y="18"/>
                  </a:cubicBezTo>
                  <a:cubicBezTo>
                    <a:pt x="1021" y="9"/>
                    <a:pt x="1520" y="0"/>
                    <a:pt x="1786" y="6"/>
                  </a:cubicBezTo>
                  <a:cubicBezTo>
                    <a:pt x="2052" y="12"/>
                    <a:pt x="2211" y="33"/>
                    <a:pt x="2370" y="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10" name="Group 12"/>
            <p:cNvGrpSpPr>
              <a:grpSpLocks/>
            </p:cNvGrpSpPr>
            <p:nvPr/>
          </p:nvGrpSpPr>
          <p:grpSpPr bwMode="auto">
            <a:xfrm flipV="1">
              <a:off x="2646" y="2422"/>
              <a:ext cx="2370" cy="186"/>
              <a:chOff x="2742" y="1854"/>
              <a:chExt cx="2370" cy="186"/>
            </a:xfrm>
          </p:grpSpPr>
          <p:sp>
            <p:nvSpPr>
              <p:cNvPr id="62513" name="Freeform 13"/>
              <p:cNvSpPr>
                <a:spLocks/>
              </p:cNvSpPr>
              <p:nvPr/>
            </p:nvSpPr>
            <p:spPr bwMode="auto">
              <a:xfrm>
                <a:off x="2742" y="1854"/>
                <a:ext cx="2370" cy="186"/>
              </a:xfrm>
              <a:custGeom>
                <a:avLst/>
                <a:gdLst>
                  <a:gd name="T0" fmla="*/ 2 w 2370"/>
                  <a:gd name="T1" fmla="*/ 186 h 186"/>
                  <a:gd name="T2" fmla="*/ 50 w 2370"/>
                  <a:gd name="T3" fmla="*/ 118 h 186"/>
                  <a:gd name="T4" fmla="*/ 306 w 2370"/>
                  <a:gd name="T5" fmla="*/ 58 h 186"/>
                  <a:gd name="T6" fmla="*/ 774 w 2370"/>
                  <a:gd name="T7" fmla="*/ 18 h 186"/>
                  <a:gd name="T8" fmla="*/ 1786 w 2370"/>
                  <a:gd name="T9" fmla="*/ 6 h 186"/>
                  <a:gd name="T10" fmla="*/ 2370 w 2370"/>
                  <a:gd name="T11" fmla="*/ 54 h 1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70"/>
                  <a:gd name="T19" fmla="*/ 0 h 186"/>
                  <a:gd name="T20" fmla="*/ 2370 w 2370"/>
                  <a:gd name="T21" fmla="*/ 186 h 1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70" h="186">
                    <a:moveTo>
                      <a:pt x="2" y="186"/>
                    </a:moveTo>
                    <a:cubicBezTo>
                      <a:pt x="1" y="162"/>
                      <a:pt x="0" y="139"/>
                      <a:pt x="50" y="118"/>
                    </a:cubicBezTo>
                    <a:cubicBezTo>
                      <a:pt x="100" y="97"/>
                      <a:pt x="185" y="75"/>
                      <a:pt x="306" y="58"/>
                    </a:cubicBezTo>
                    <a:cubicBezTo>
                      <a:pt x="427" y="41"/>
                      <a:pt x="527" y="27"/>
                      <a:pt x="774" y="18"/>
                    </a:cubicBezTo>
                    <a:cubicBezTo>
                      <a:pt x="1021" y="9"/>
                      <a:pt x="1520" y="0"/>
                      <a:pt x="1786" y="6"/>
                    </a:cubicBezTo>
                    <a:cubicBezTo>
                      <a:pt x="2052" y="12"/>
                      <a:pt x="2211" y="33"/>
                      <a:pt x="2370" y="5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4" name="AutoShape 14"/>
              <p:cNvSpPr>
                <a:spLocks/>
              </p:cNvSpPr>
              <p:nvPr/>
            </p:nvSpPr>
            <p:spPr bwMode="auto">
              <a:xfrm rot="-5400000">
                <a:off x="2948" y="1804"/>
                <a:ext cx="36" cy="436"/>
              </a:xfrm>
              <a:prstGeom prst="rightBracket">
                <a:avLst>
                  <a:gd name="adj" fmla="val 60555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11" name="Arc 15"/>
            <p:cNvSpPr>
              <a:spLocks/>
            </p:cNvSpPr>
            <p:nvPr/>
          </p:nvSpPr>
          <p:spPr bwMode="auto">
            <a:xfrm>
              <a:off x="4928" y="1808"/>
              <a:ext cx="434" cy="563"/>
            </a:xfrm>
            <a:custGeom>
              <a:avLst/>
              <a:gdLst>
                <a:gd name="T0" fmla="*/ 0 w 15384"/>
                <a:gd name="T1" fmla="*/ 0 h 21401"/>
                <a:gd name="T2" fmla="*/ 0 w 15384"/>
                <a:gd name="T3" fmla="*/ 0 h 21401"/>
                <a:gd name="T4" fmla="*/ 0 w 15384"/>
                <a:gd name="T5" fmla="*/ 0 h 21401"/>
                <a:gd name="T6" fmla="*/ 0 60000 65536"/>
                <a:gd name="T7" fmla="*/ 0 60000 65536"/>
                <a:gd name="T8" fmla="*/ 0 60000 65536"/>
                <a:gd name="T9" fmla="*/ 0 w 15384"/>
                <a:gd name="T10" fmla="*/ 0 h 21401"/>
                <a:gd name="T11" fmla="*/ 15384 w 15384"/>
                <a:gd name="T12" fmla="*/ 21401 h 21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84" h="21401" fill="none" extrusionOk="0">
                  <a:moveTo>
                    <a:pt x="2918" y="-1"/>
                  </a:moveTo>
                  <a:cubicBezTo>
                    <a:pt x="7649" y="644"/>
                    <a:pt x="12033" y="2838"/>
                    <a:pt x="15384" y="6239"/>
                  </a:cubicBezTo>
                </a:path>
                <a:path w="15384" h="21401" stroke="0" extrusionOk="0">
                  <a:moveTo>
                    <a:pt x="2918" y="-1"/>
                  </a:moveTo>
                  <a:cubicBezTo>
                    <a:pt x="7649" y="644"/>
                    <a:pt x="12033" y="2838"/>
                    <a:pt x="15384" y="6239"/>
                  </a:cubicBezTo>
                  <a:lnTo>
                    <a:pt x="0" y="21401"/>
                  </a:lnTo>
                  <a:lnTo>
                    <a:pt x="2918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Arc 16"/>
            <p:cNvSpPr>
              <a:spLocks/>
            </p:cNvSpPr>
            <p:nvPr/>
          </p:nvSpPr>
          <p:spPr bwMode="auto">
            <a:xfrm flipV="1">
              <a:off x="4932" y="1988"/>
              <a:ext cx="434" cy="563"/>
            </a:xfrm>
            <a:custGeom>
              <a:avLst/>
              <a:gdLst>
                <a:gd name="T0" fmla="*/ 0 w 15384"/>
                <a:gd name="T1" fmla="*/ 0 h 21401"/>
                <a:gd name="T2" fmla="*/ 0 w 15384"/>
                <a:gd name="T3" fmla="*/ 0 h 21401"/>
                <a:gd name="T4" fmla="*/ 0 w 15384"/>
                <a:gd name="T5" fmla="*/ 0 h 21401"/>
                <a:gd name="T6" fmla="*/ 0 60000 65536"/>
                <a:gd name="T7" fmla="*/ 0 60000 65536"/>
                <a:gd name="T8" fmla="*/ 0 60000 65536"/>
                <a:gd name="T9" fmla="*/ 0 w 15384"/>
                <a:gd name="T10" fmla="*/ 0 h 21401"/>
                <a:gd name="T11" fmla="*/ 15384 w 15384"/>
                <a:gd name="T12" fmla="*/ 21401 h 21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84" h="21401" fill="none" extrusionOk="0">
                  <a:moveTo>
                    <a:pt x="2918" y="-1"/>
                  </a:moveTo>
                  <a:cubicBezTo>
                    <a:pt x="7649" y="644"/>
                    <a:pt x="12033" y="2838"/>
                    <a:pt x="15384" y="6239"/>
                  </a:cubicBezTo>
                </a:path>
                <a:path w="15384" h="21401" stroke="0" extrusionOk="0">
                  <a:moveTo>
                    <a:pt x="2918" y="-1"/>
                  </a:moveTo>
                  <a:cubicBezTo>
                    <a:pt x="7649" y="644"/>
                    <a:pt x="12033" y="2838"/>
                    <a:pt x="15384" y="6239"/>
                  </a:cubicBezTo>
                  <a:lnTo>
                    <a:pt x="0" y="21401"/>
                  </a:lnTo>
                  <a:lnTo>
                    <a:pt x="2918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69" name="AutoShape 17"/>
          <p:cNvSpPr>
            <a:spLocks noChangeArrowheads="1"/>
          </p:cNvSpPr>
          <p:nvPr/>
        </p:nvSpPr>
        <p:spPr bwMode="auto">
          <a:xfrm rot="-5400000" flipH="1" flipV="1">
            <a:off x="5151438" y="1397000"/>
            <a:ext cx="825500" cy="850900"/>
          </a:xfrm>
          <a:prstGeom prst="parallelogram">
            <a:avLst>
              <a:gd name="adj" fmla="val 9307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18"/>
          <p:cNvSpPr>
            <a:spLocks noChangeShapeType="1"/>
          </p:cNvSpPr>
          <p:nvPr/>
        </p:nvSpPr>
        <p:spPr bwMode="auto">
          <a:xfrm>
            <a:off x="4783138" y="142875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19"/>
          <p:cNvSpPr>
            <a:spLocks noChangeShapeType="1"/>
          </p:cNvSpPr>
          <p:nvPr/>
        </p:nvSpPr>
        <p:spPr bwMode="auto">
          <a:xfrm>
            <a:off x="3697288" y="230505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20"/>
          <p:cNvSpPr>
            <a:spLocks noChangeShapeType="1"/>
          </p:cNvSpPr>
          <p:nvPr/>
        </p:nvSpPr>
        <p:spPr bwMode="auto">
          <a:xfrm>
            <a:off x="7310438" y="227965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AutoShape 24"/>
          <p:cNvSpPr>
            <a:spLocks/>
          </p:cNvSpPr>
          <p:nvPr/>
        </p:nvSpPr>
        <p:spPr bwMode="auto">
          <a:xfrm>
            <a:off x="3241675" y="3251200"/>
            <a:ext cx="193675" cy="346075"/>
          </a:xfrm>
          <a:prstGeom prst="callout1">
            <a:avLst>
              <a:gd name="adj1" fmla="val 33028"/>
              <a:gd name="adj2" fmla="val 139343"/>
              <a:gd name="adj3" fmla="val -208718"/>
              <a:gd name="adj4" fmla="val 310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/>
              <a:t>a</a:t>
            </a:r>
          </a:p>
        </p:txBody>
      </p:sp>
      <p:sp>
        <p:nvSpPr>
          <p:cNvPr id="62474" name="AutoShape 25"/>
          <p:cNvSpPr>
            <a:spLocks/>
          </p:cNvSpPr>
          <p:nvPr/>
        </p:nvSpPr>
        <p:spPr bwMode="auto">
          <a:xfrm>
            <a:off x="4219575" y="3251200"/>
            <a:ext cx="193675" cy="346075"/>
          </a:xfrm>
          <a:prstGeom prst="callout1">
            <a:avLst>
              <a:gd name="adj1" fmla="val 33028"/>
              <a:gd name="adj2" fmla="val 139343"/>
              <a:gd name="adj3" fmla="val -274310"/>
              <a:gd name="adj4" fmla="val 386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/>
              <a:t>b</a:t>
            </a:r>
          </a:p>
        </p:txBody>
      </p:sp>
      <p:sp>
        <p:nvSpPr>
          <p:cNvPr id="62475" name="AutoShape 27"/>
          <p:cNvSpPr>
            <a:spLocks/>
          </p:cNvSpPr>
          <p:nvPr/>
        </p:nvSpPr>
        <p:spPr bwMode="auto">
          <a:xfrm>
            <a:off x="6167438" y="3251200"/>
            <a:ext cx="193675" cy="346075"/>
          </a:xfrm>
          <a:prstGeom prst="callout1">
            <a:avLst>
              <a:gd name="adj1" fmla="val 33028"/>
              <a:gd name="adj2" fmla="val 200000"/>
              <a:gd name="adj3" fmla="val -214222"/>
              <a:gd name="adj4" fmla="val 3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/>
              <a:t>d</a:t>
            </a:r>
          </a:p>
        </p:txBody>
      </p:sp>
      <p:sp>
        <p:nvSpPr>
          <p:cNvPr id="62476" name="AutoShape 28"/>
          <p:cNvSpPr>
            <a:spLocks/>
          </p:cNvSpPr>
          <p:nvPr/>
        </p:nvSpPr>
        <p:spPr bwMode="auto">
          <a:xfrm>
            <a:off x="7907338" y="3251200"/>
            <a:ext cx="76200" cy="346075"/>
          </a:xfrm>
          <a:prstGeom prst="callout1">
            <a:avLst>
              <a:gd name="adj1" fmla="val 33028"/>
              <a:gd name="adj2" fmla="val -100000"/>
              <a:gd name="adj3" fmla="val -100458"/>
              <a:gd name="adj4" fmla="val -4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/>
              <a:t>e</a:t>
            </a:r>
          </a:p>
        </p:txBody>
      </p:sp>
      <p:sp>
        <p:nvSpPr>
          <p:cNvPr id="62477" name="Arc 30"/>
          <p:cNvSpPr>
            <a:spLocks/>
          </p:cNvSpPr>
          <p:nvPr/>
        </p:nvSpPr>
        <p:spPr bwMode="auto">
          <a:xfrm flipV="1">
            <a:off x="2951163" y="3716338"/>
            <a:ext cx="3816350" cy="1620837"/>
          </a:xfrm>
          <a:custGeom>
            <a:avLst/>
            <a:gdLst>
              <a:gd name="T0" fmla="*/ 2147483647 w 20492"/>
              <a:gd name="T1" fmla="*/ 0 h 17930"/>
              <a:gd name="T2" fmla="*/ 2147483647 w 20492"/>
              <a:gd name="T3" fmla="*/ 2147483647 h 17930"/>
              <a:gd name="T4" fmla="*/ 0 w 20492"/>
              <a:gd name="T5" fmla="*/ 2147483647 h 17930"/>
              <a:gd name="T6" fmla="*/ 0 60000 65536"/>
              <a:gd name="T7" fmla="*/ 0 60000 65536"/>
              <a:gd name="T8" fmla="*/ 0 60000 65536"/>
              <a:gd name="T9" fmla="*/ 0 w 20492"/>
              <a:gd name="T10" fmla="*/ 0 h 17930"/>
              <a:gd name="T11" fmla="*/ 20492 w 20492"/>
              <a:gd name="T12" fmla="*/ 17930 h 17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2" h="17930" fill="none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</a:path>
              <a:path w="20492" h="17930" stroke="0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  <a:lnTo>
                  <a:pt x="0" y="17930"/>
                </a:lnTo>
                <a:lnTo>
                  <a:pt x="12044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78" name="Group 32"/>
          <p:cNvGrpSpPr>
            <a:grpSpLocks/>
          </p:cNvGrpSpPr>
          <p:nvPr/>
        </p:nvGrpSpPr>
        <p:grpSpPr bwMode="auto">
          <a:xfrm>
            <a:off x="4000500" y="4140200"/>
            <a:ext cx="3208338" cy="2778125"/>
            <a:chOff x="2971" y="2398"/>
            <a:chExt cx="2021" cy="1750"/>
          </a:xfrm>
        </p:grpSpPr>
        <p:sp>
          <p:nvSpPr>
            <p:cNvPr id="62500" name="Line 33"/>
            <p:cNvSpPr>
              <a:spLocks noChangeAspect="1" noChangeShapeType="1"/>
            </p:cNvSpPr>
            <p:nvPr/>
          </p:nvSpPr>
          <p:spPr bwMode="auto">
            <a:xfrm>
              <a:off x="3207" y="2431"/>
              <a:ext cx="0" cy="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34"/>
            <p:cNvSpPr>
              <a:spLocks noChangeAspect="1" noChangeShapeType="1"/>
            </p:cNvSpPr>
            <p:nvPr/>
          </p:nvSpPr>
          <p:spPr bwMode="auto">
            <a:xfrm>
              <a:off x="3207" y="3882"/>
              <a:ext cx="15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Text Box 35"/>
            <p:cNvSpPr txBox="1">
              <a:spLocks noChangeAspect="1" noChangeArrowheads="1"/>
            </p:cNvSpPr>
            <p:nvPr/>
          </p:nvSpPr>
          <p:spPr bwMode="auto">
            <a:xfrm>
              <a:off x="2971" y="2398"/>
              <a:ext cx="31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" charset="0"/>
                </a:rPr>
                <a:t>h</a:t>
              </a:r>
            </a:p>
          </p:txBody>
        </p:sp>
        <p:sp>
          <p:nvSpPr>
            <p:cNvPr id="62503" name="Text Box 36"/>
            <p:cNvSpPr txBox="1">
              <a:spLocks noChangeAspect="1" noChangeArrowheads="1"/>
            </p:cNvSpPr>
            <p:nvPr/>
          </p:nvSpPr>
          <p:spPr bwMode="auto">
            <a:xfrm>
              <a:off x="4681" y="3837"/>
              <a:ext cx="31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" charset="0"/>
                </a:rPr>
                <a:t>s</a:t>
              </a:r>
            </a:p>
          </p:txBody>
        </p:sp>
      </p:grpSp>
      <p:sp>
        <p:nvSpPr>
          <p:cNvPr id="62479" name="Line 37"/>
          <p:cNvSpPr>
            <a:spLocks noChangeShapeType="1"/>
          </p:cNvSpPr>
          <p:nvPr/>
        </p:nvSpPr>
        <p:spPr bwMode="auto">
          <a:xfrm>
            <a:off x="5181600" y="5322888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Arc 38"/>
          <p:cNvSpPr>
            <a:spLocks/>
          </p:cNvSpPr>
          <p:nvPr/>
        </p:nvSpPr>
        <p:spPr bwMode="auto">
          <a:xfrm flipV="1">
            <a:off x="4660900" y="4700588"/>
            <a:ext cx="2117725" cy="1308100"/>
          </a:xfrm>
          <a:custGeom>
            <a:avLst/>
            <a:gdLst>
              <a:gd name="T0" fmla="*/ 2147483647 w 18203"/>
              <a:gd name="T1" fmla="*/ 0 h 21141"/>
              <a:gd name="T2" fmla="*/ 2147483647 w 18203"/>
              <a:gd name="T3" fmla="*/ 2147483647 h 21141"/>
              <a:gd name="T4" fmla="*/ 0 w 18203"/>
              <a:gd name="T5" fmla="*/ 2147483647 h 21141"/>
              <a:gd name="T6" fmla="*/ 0 60000 65536"/>
              <a:gd name="T7" fmla="*/ 0 60000 65536"/>
              <a:gd name="T8" fmla="*/ 0 60000 65536"/>
              <a:gd name="T9" fmla="*/ 0 w 18203"/>
              <a:gd name="T10" fmla="*/ 0 h 21141"/>
              <a:gd name="T11" fmla="*/ 18203 w 18203"/>
              <a:gd name="T12" fmla="*/ 21141 h 211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03" h="21141" fill="none" extrusionOk="0">
                <a:moveTo>
                  <a:pt x="4429" y="-1"/>
                </a:moveTo>
                <a:cubicBezTo>
                  <a:pt x="10112" y="1190"/>
                  <a:pt x="15078" y="4620"/>
                  <a:pt x="18203" y="9514"/>
                </a:cubicBezTo>
              </a:path>
              <a:path w="18203" h="21141" stroke="0" extrusionOk="0">
                <a:moveTo>
                  <a:pt x="4429" y="-1"/>
                </a:moveTo>
                <a:cubicBezTo>
                  <a:pt x="10112" y="1190"/>
                  <a:pt x="15078" y="4620"/>
                  <a:pt x="18203" y="9514"/>
                </a:cubicBezTo>
                <a:lnTo>
                  <a:pt x="0" y="21141"/>
                </a:lnTo>
                <a:lnTo>
                  <a:pt x="4429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39"/>
          <p:cNvSpPr>
            <a:spLocks noChangeShapeType="1"/>
          </p:cNvSpPr>
          <p:nvPr/>
        </p:nvSpPr>
        <p:spPr bwMode="auto">
          <a:xfrm>
            <a:off x="6767513" y="4365625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0"/>
          <p:cNvSpPr>
            <a:spLocks noChangeShapeType="1"/>
          </p:cNvSpPr>
          <p:nvPr/>
        </p:nvSpPr>
        <p:spPr bwMode="auto">
          <a:xfrm>
            <a:off x="5865813" y="4446588"/>
            <a:ext cx="0" cy="342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Text Box 41"/>
          <p:cNvSpPr txBox="1">
            <a:spLocks noChangeArrowheads="1"/>
          </p:cNvSpPr>
          <p:nvPr/>
        </p:nvSpPr>
        <p:spPr bwMode="auto">
          <a:xfrm>
            <a:off x="5873750" y="4333875"/>
            <a:ext cx="4079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de-CH">
              <a:latin typeface="Times" charset="0"/>
            </a:endParaRPr>
          </a:p>
        </p:txBody>
      </p:sp>
      <p:sp>
        <p:nvSpPr>
          <p:cNvPr id="62484" name="Text Box 42"/>
          <p:cNvSpPr txBox="1">
            <a:spLocks noChangeArrowheads="1"/>
          </p:cNvSpPr>
          <p:nvPr/>
        </p:nvSpPr>
        <p:spPr bwMode="auto">
          <a:xfrm>
            <a:off x="6821488" y="4832350"/>
            <a:ext cx="6080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de-CH">
              <a:latin typeface="Times" charset="0"/>
            </a:endParaRPr>
          </a:p>
        </p:txBody>
      </p:sp>
      <p:sp>
        <p:nvSpPr>
          <p:cNvPr id="62485" name="Text Box 43"/>
          <p:cNvSpPr txBox="1">
            <a:spLocks noChangeArrowheads="1"/>
          </p:cNvSpPr>
          <p:nvPr/>
        </p:nvSpPr>
        <p:spPr bwMode="auto">
          <a:xfrm>
            <a:off x="6696075" y="3716338"/>
            <a:ext cx="2224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p</a:t>
            </a:r>
            <a:r>
              <a:rPr lang="de-DE" baseline="-25000"/>
              <a:t>2</a:t>
            </a:r>
            <a:r>
              <a:rPr lang="de-DE"/>
              <a:t>= p</a:t>
            </a:r>
            <a:r>
              <a:rPr lang="de-DE" baseline="-25000"/>
              <a:t>3</a:t>
            </a:r>
            <a:r>
              <a:rPr lang="de-DE"/>
              <a:t>= constant</a:t>
            </a:r>
          </a:p>
        </p:txBody>
      </p:sp>
      <p:sp>
        <p:nvSpPr>
          <p:cNvPr id="62486" name="Text Box 44"/>
          <p:cNvSpPr txBox="1">
            <a:spLocks noChangeArrowheads="1"/>
          </p:cNvSpPr>
          <p:nvPr/>
        </p:nvSpPr>
        <p:spPr bwMode="auto">
          <a:xfrm>
            <a:off x="6888163" y="53721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p</a:t>
            </a:r>
            <a:r>
              <a:rPr lang="de-DE" baseline="-25000"/>
              <a:t>1</a:t>
            </a:r>
            <a:r>
              <a:rPr lang="de-DE"/>
              <a:t>= constant</a:t>
            </a:r>
          </a:p>
        </p:txBody>
      </p:sp>
      <p:sp>
        <p:nvSpPr>
          <p:cNvPr id="62487" name="AutoShape 45"/>
          <p:cNvSpPr>
            <a:spLocks/>
          </p:cNvSpPr>
          <p:nvPr/>
        </p:nvSpPr>
        <p:spPr bwMode="auto">
          <a:xfrm>
            <a:off x="6875463" y="4400550"/>
            <a:ext cx="184150" cy="1003300"/>
          </a:xfrm>
          <a:prstGeom prst="rightBrace">
            <a:avLst>
              <a:gd name="adj1" fmla="val 732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Rectangle 46"/>
          <p:cNvSpPr>
            <a:spLocks noChangeArrowheads="1"/>
          </p:cNvSpPr>
          <p:nvPr/>
        </p:nvSpPr>
        <p:spPr bwMode="auto">
          <a:xfrm>
            <a:off x="6913563" y="4800600"/>
            <a:ext cx="528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/>
              <a:t>d+e</a:t>
            </a:r>
          </a:p>
        </p:txBody>
      </p:sp>
      <p:sp>
        <p:nvSpPr>
          <p:cNvPr id="62489" name="AutoShape 47"/>
          <p:cNvSpPr>
            <a:spLocks/>
          </p:cNvSpPr>
          <p:nvPr/>
        </p:nvSpPr>
        <p:spPr bwMode="auto">
          <a:xfrm flipH="1">
            <a:off x="4867275" y="5362575"/>
            <a:ext cx="182563" cy="596900"/>
          </a:xfrm>
          <a:prstGeom prst="rightBrace">
            <a:avLst>
              <a:gd name="adj1" fmla="val 439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Text Box 48"/>
          <p:cNvSpPr txBox="1">
            <a:spLocks noChangeArrowheads="1"/>
          </p:cNvSpPr>
          <p:nvPr/>
        </p:nvSpPr>
        <p:spPr bwMode="auto">
          <a:xfrm>
            <a:off x="4360863" y="5499100"/>
            <a:ext cx="528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a+b</a:t>
            </a:r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5537200" y="46704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c</a:t>
            </a:r>
          </a:p>
        </p:txBody>
      </p:sp>
      <p:graphicFrame>
        <p:nvGraphicFramePr>
          <p:cNvPr id="62492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58100" y="2116138"/>
          <a:ext cx="7096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9" name="Formel" r:id="rId5" imgW="469900" imgH="241300" progId="Equation.3">
                  <p:embed/>
                </p:oleObj>
              </mc:Choice>
              <mc:Fallback>
                <p:oleObj name="Formel" r:id="rId5" imgW="469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116138"/>
                        <a:ext cx="7096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4"/>
          <p:cNvGraphicFramePr>
            <a:graphicFrameLocks noChangeAspect="1"/>
          </p:cNvGraphicFramePr>
          <p:nvPr/>
        </p:nvGraphicFramePr>
        <p:xfrm>
          <a:off x="3414713" y="2160588"/>
          <a:ext cx="2444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0" name="Formel" r:id="rId7" imgW="165100" imgH="177800" progId="Equation.3">
                  <p:embed/>
                </p:oleObj>
              </mc:Choice>
              <mc:Fallback>
                <p:oleObj name="Formel" r:id="rId7" imgW="1651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160588"/>
                        <a:ext cx="244475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5"/>
          <p:cNvGraphicFramePr>
            <a:graphicFrameLocks noChangeAspect="1"/>
          </p:cNvGraphicFramePr>
          <p:nvPr/>
        </p:nvGraphicFramePr>
        <p:xfrm>
          <a:off x="5761038" y="4048125"/>
          <a:ext cx="2270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1" name="Formel" r:id="rId9" imgW="152400" imgH="228600" progId="Equation.3">
                  <p:embed/>
                </p:oleObj>
              </mc:Choice>
              <mc:Fallback>
                <p:oleObj name="Formel" r:id="rId9" imgW="15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48125"/>
                        <a:ext cx="2270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AutoShape 58"/>
          <p:cNvSpPr>
            <a:spLocks/>
          </p:cNvSpPr>
          <p:nvPr/>
        </p:nvSpPr>
        <p:spPr bwMode="auto">
          <a:xfrm>
            <a:off x="5437188" y="3251200"/>
            <a:ext cx="76200" cy="346075"/>
          </a:xfrm>
          <a:prstGeom prst="callout1">
            <a:avLst>
              <a:gd name="adj1" fmla="val 33028"/>
              <a:gd name="adj2" fmla="val 200000"/>
              <a:gd name="adj3" fmla="val -217889"/>
              <a:gd name="adj4" fmla="val 8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/>
              <a:t>c</a:t>
            </a:r>
          </a:p>
        </p:txBody>
      </p:sp>
      <p:sp>
        <p:nvSpPr>
          <p:cNvPr id="62496" name="Rectangle 60"/>
          <p:cNvSpPr>
            <a:spLocks noChangeArrowheads="1"/>
          </p:cNvSpPr>
          <p:nvPr/>
        </p:nvSpPr>
        <p:spPr bwMode="auto">
          <a:xfrm>
            <a:off x="5006975" y="60118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CH"/>
              <a:t>1</a:t>
            </a:r>
          </a:p>
        </p:txBody>
      </p:sp>
      <p:sp>
        <p:nvSpPr>
          <p:cNvPr id="62497" name="Rectangle 61"/>
          <p:cNvSpPr>
            <a:spLocks noChangeArrowheads="1"/>
          </p:cNvSpPr>
          <p:nvPr/>
        </p:nvSpPr>
        <p:spPr bwMode="auto">
          <a:xfrm>
            <a:off x="4945063" y="4910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CH"/>
              <a:t>2</a:t>
            </a:r>
          </a:p>
        </p:txBody>
      </p:sp>
      <p:sp>
        <p:nvSpPr>
          <p:cNvPr id="62498" name="Rectangle 62"/>
          <p:cNvSpPr>
            <a:spLocks noChangeArrowheads="1"/>
          </p:cNvSpPr>
          <p:nvPr/>
        </p:nvSpPr>
        <p:spPr bwMode="auto">
          <a:xfrm>
            <a:off x="6399213" y="40751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CH"/>
              <a:t>3</a:t>
            </a:r>
          </a:p>
        </p:txBody>
      </p:sp>
      <p:sp>
        <p:nvSpPr>
          <p:cNvPr id="62499" name="Rectangle 63"/>
          <p:cNvSpPr>
            <a:spLocks noChangeArrowheads="1"/>
          </p:cNvSpPr>
          <p:nvPr/>
        </p:nvSpPr>
        <p:spPr bwMode="auto">
          <a:xfrm>
            <a:off x="6481763" y="56610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CH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BF9377-BF06-284C-A8E5-D88883BA31A9}"/>
              </a:ext>
            </a:extLst>
          </p:cNvPr>
          <p:cNvSpPr txBox="1"/>
          <p:nvPr/>
        </p:nvSpPr>
        <p:spPr>
          <a:xfrm rot="16200000">
            <a:off x="4183478" y="402684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489858-1BEA-8B41-A8BB-93496BFCEEBB}"/>
              </a:ext>
            </a:extLst>
          </p:cNvPr>
          <p:cNvSpPr txBox="1"/>
          <p:nvPr/>
        </p:nvSpPr>
        <p:spPr>
          <a:xfrm>
            <a:off x="6630194" y="626110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 txBox="1">
            <a:spLocks noChangeArrowheads="1"/>
          </p:cNvSpPr>
          <p:nvPr/>
        </p:nvSpPr>
        <p:spPr bwMode="auto">
          <a:xfrm>
            <a:off x="1219200" y="690563"/>
            <a:ext cx="7015163" cy="601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Massenströme: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Impulserhaltung in x-Richtung ergibt Schubkraft (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thrust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):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Einführung des Brennstoff-Luft-Verhältnisses f: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Normalerweise 0.01 &lt; f &lt; 0.03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Schallgeschwindigkeit: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Zusammen mit der Definition der Machzahl </a:t>
            </a:r>
            <a:r>
              <a:rPr lang="de-DE" sz="2000" i="1" dirty="0">
                <a:latin typeface="Times" charset="0"/>
                <a:ea typeface="Osaka" charset="0"/>
                <a:cs typeface="Osaka" charset="0"/>
              </a:rPr>
              <a:t>M=</a:t>
            </a:r>
            <a:r>
              <a:rPr lang="de-DE" sz="2000" i="1" dirty="0" err="1">
                <a:latin typeface="Times" charset="0"/>
                <a:ea typeface="Osaka" charset="0"/>
                <a:cs typeface="Osaka" charset="0"/>
              </a:rPr>
              <a:t>u</a:t>
            </a:r>
            <a:r>
              <a:rPr lang="de-DE" sz="2000" i="1" dirty="0">
                <a:latin typeface="Times" charset="0"/>
                <a:ea typeface="Osaka" charset="0"/>
                <a:cs typeface="Osaka" charset="0"/>
              </a:rPr>
              <a:t>/a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ergibt sich die spezifische Schubkraft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055813" y="1154113"/>
          <a:ext cx="3300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6" name="Formel" r:id="rId3" imgW="1828800" imgH="457200" progId="Equation.3">
                  <p:embed/>
                </p:oleObj>
              </mc:Choice>
              <mc:Fallback>
                <p:oleObj name="Formel" r:id="rId3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154113"/>
                        <a:ext cx="3300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100263" y="2627313"/>
          <a:ext cx="2732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7" name="Formel" r:id="rId5" imgW="1498600" imgH="241300" progId="Equation.3">
                  <p:embed/>
                </p:oleObj>
              </mc:Choice>
              <mc:Fallback>
                <p:oleObj name="Formel" r:id="rId5" imgW="1498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627313"/>
                        <a:ext cx="27320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926263" y="3149600"/>
          <a:ext cx="9239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8" name="Formel" r:id="rId7" imgW="520700" imgH="419100" progId="Equation.3">
                  <p:embed/>
                </p:oleObj>
              </mc:Choice>
              <mc:Fallback>
                <p:oleObj name="Formel" r:id="rId7" imgW="520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149600"/>
                        <a:ext cx="9239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179888" y="4389438"/>
          <a:ext cx="1298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9" name="Equation" r:id="rId9" imgW="723900" imgH="228600" progId="Equation.3">
                  <p:embed/>
                </p:oleObj>
              </mc:Choice>
              <mc:Fallback>
                <p:oleObj name="Equation" r:id="rId9" imgW="723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389438"/>
                        <a:ext cx="1298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078038" y="4913313"/>
          <a:ext cx="28067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40" name="Formel" r:id="rId11" imgW="1549400" imgH="431800" progId="Equation.3">
                  <p:embed/>
                </p:oleObj>
              </mc:Choice>
              <mc:Fallback>
                <p:oleObj name="Formel" r:id="rId11" imgW="1549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913313"/>
                        <a:ext cx="28067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 txBox="1">
            <a:spLocks noChangeArrowheads="1"/>
          </p:cNvSpPr>
          <p:nvPr/>
        </p:nvSpPr>
        <p:spPr bwMode="auto">
          <a:xfrm>
            <a:off x="1312863" y="766763"/>
            <a:ext cx="7015162" cy="5862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Da  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f &lt;&lt; 1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 folgt: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Wobei: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M</a:t>
            </a:r>
            <a:r>
              <a:rPr lang="de-DE" sz="1800" baseline="-25000">
                <a:latin typeface="TheSans 5" charset="0"/>
              </a:rPr>
              <a:t>0</a:t>
            </a:r>
            <a:r>
              <a:rPr lang="de-DE" sz="1800">
                <a:latin typeface="TheSans 5" charset="0"/>
              </a:rPr>
              <a:t> = Flug-Machzahl (ca. 0.85)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M</a:t>
            </a:r>
            <a:r>
              <a:rPr lang="de-DE" sz="1800" baseline="-25000">
                <a:latin typeface="TheSans 5" charset="0"/>
              </a:rPr>
              <a:t>e</a:t>
            </a:r>
            <a:r>
              <a:rPr lang="de-DE" sz="1800">
                <a:latin typeface="TheSans 5" charset="0"/>
              </a:rPr>
              <a:t> = Austritts-Machzahl (ca. 1)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T</a:t>
            </a:r>
            <a:r>
              <a:rPr lang="de-DE" sz="1800" baseline="-25000">
                <a:latin typeface="TheSans 5" charset="0"/>
              </a:rPr>
              <a:t>0</a:t>
            </a:r>
            <a:r>
              <a:rPr lang="de-DE" sz="1800">
                <a:latin typeface="TheSans 5" charset="0"/>
              </a:rPr>
              <a:t> = Umgebungstemperatur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T</a:t>
            </a:r>
            <a:r>
              <a:rPr lang="de-DE" sz="1800" baseline="-25000">
                <a:latin typeface="TheSans 5" charset="0"/>
              </a:rPr>
              <a:t>e</a:t>
            </a:r>
            <a:r>
              <a:rPr lang="de-DE" sz="1800">
                <a:latin typeface="TheSans 5" charset="0"/>
              </a:rPr>
              <a:t> = Austrittstemperatur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Heisses Austrittgas bei hoher Geschwindigkeit erzeugt Schub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2171700" y="882650"/>
          <a:ext cx="31543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7" name="Formel" r:id="rId3" imgW="1752600" imgH="482600" progId="Equation.3">
                  <p:embed/>
                </p:oleObj>
              </mc:Choice>
              <mc:Fallback>
                <p:oleObj name="Formel" r:id="rId3" imgW="1752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882650"/>
                        <a:ext cx="31543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2160588" y="2533650"/>
          <a:ext cx="2435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8" name="Formel" r:id="rId5" imgW="1358900" imgH="482600" progId="Equation.3">
                  <p:embed/>
                </p:oleObj>
              </mc:Choice>
              <mc:Fallback>
                <p:oleObj name="Formel" r:id="rId5" imgW="1358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533650"/>
                        <a:ext cx="2435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91966"/>
              </p:ext>
            </p:extLst>
          </p:nvPr>
        </p:nvGraphicFramePr>
        <p:xfrm>
          <a:off x="111980" y="1916832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6" y="3609020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 txBox="1">
            <a:spLocks noChangeArrowheads="1"/>
          </p:cNvSpPr>
          <p:nvPr/>
        </p:nvSpPr>
        <p:spPr bwMode="auto">
          <a:xfrm>
            <a:off x="609600" y="838200"/>
            <a:ext cx="4495800" cy="5867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Gasturbinen werden hauptsächlich für zwei Anwendungen gebraucht: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Flugzeug-Triebwerke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Energie- und Wärmeerzeugung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1) Flugzeug-Triebwerke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Wandelt chemische Energie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kinetische Energie um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Druck- und Temperaturverlauf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durch das Triebwerk</a:t>
            </a:r>
          </a:p>
        </p:txBody>
      </p:sp>
      <p:grpSp>
        <p:nvGrpSpPr>
          <p:cNvPr id="65538" name="Group 47"/>
          <p:cNvGrpSpPr>
            <a:grpSpLocks/>
          </p:cNvGrpSpPr>
          <p:nvPr/>
        </p:nvGrpSpPr>
        <p:grpSpPr bwMode="auto">
          <a:xfrm>
            <a:off x="4997454" y="914400"/>
            <a:ext cx="3822702" cy="5730876"/>
            <a:chOff x="3334" y="675"/>
            <a:chExt cx="2408" cy="3610"/>
          </a:xfrm>
        </p:grpSpPr>
        <p:grpSp>
          <p:nvGrpSpPr>
            <p:cNvPr id="65539" name="Group 46"/>
            <p:cNvGrpSpPr>
              <a:grpSpLocks/>
            </p:cNvGrpSpPr>
            <p:nvPr/>
          </p:nvGrpSpPr>
          <p:grpSpPr bwMode="auto">
            <a:xfrm>
              <a:off x="3472" y="675"/>
              <a:ext cx="2138" cy="733"/>
              <a:chOff x="3472" y="675"/>
              <a:chExt cx="2138" cy="733"/>
            </a:xfrm>
          </p:grpSpPr>
          <p:grpSp>
            <p:nvGrpSpPr>
              <p:cNvPr id="65561" name="Group 5"/>
              <p:cNvGrpSpPr>
                <a:grpSpLocks/>
              </p:cNvGrpSpPr>
              <p:nvPr/>
            </p:nvGrpSpPr>
            <p:grpSpPr bwMode="auto">
              <a:xfrm>
                <a:off x="3673" y="706"/>
                <a:ext cx="1697" cy="702"/>
                <a:chOff x="2646" y="1754"/>
                <a:chExt cx="2720" cy="854"/>
              </a:xfrm>
            </p:grpSpPr>
            <p:sp>
              <p:nvSpPr>
                <p:cNvPr id="65570" name="AutoShape 6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3336" y="1688"/>
                  <a:ext cx="488" cy="9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5 w 21600"/>
                    <a:gd name="T13" fmla="*/ 4500 h 21600"/>
                    <a:gd name="T14" fmla="*/ 17085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1" name="AutoShape 7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364" y="1932"/>
                  <a:ext cx="736" cy="4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5400 w 21600"/>
                    <a:gd name="T13" fmla="*/ 5400 h 21600"/>
                    <a:gd name="T14" fmla="*/ 162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7192" y="21600"/>
                      </a:lnTo>
                      <a:lnTo>
                        <a:pt x="14408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2" name="AutoShape 8"/>
                <p:cNvSpPr>
                  <a:spLocks/>
                </p:cNvSpPr>
                <p:nvPr/>
              </p:nvSpPr>
              <p:spPr bwMode="auto">
                <a:xfrm rot="-5400000">
                  <a:off x="4204" y="2164"/>
                  <a:ext cx="144" cy="404"/>
                </a:xfrm>
                <a:prstGeom prst="leftBracket">
                  <a:avLst>
                    <a:gd name="adj" fmla="val 14027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3" name="AutoShape 9"/>
                <p:cNvSpPr>
                  <a:spLocks/>
                </p:cNvSpPr>
                <p:nvPr/>
              </p:nvSpPr>
              <p:spPr bwMode="auto">
                <a:xfrm rot="5400000" flipV="1">
                  <a:off x="4204" y="1784"/>
                  <a:ext cx="144" cy="404"/>
                </a:xfrm>
                <a:prstGeom prst="leftBracket">
                  <a:avLst>
                    <a:gd name="adj" fmla="val 14027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4" name="AutoShape 10"/>
                <p:cNvSpPr>
                  <a:spLocks/>
                </p:cNvSpPr>
                <p:nvPr/>
              </p:nvSpPr>
              <p:spPr bwMode="auto">
                <a:xfrm rot="-5400000">
                  <a:off x="2852" y="1708"/>
                  <a:ext cx="36" cy="436"/>
                </a:xfrm>
                <a:prstGeom prst="rightBracket">
                  <a:avLst>
                    <a:gd name="adj" fmla="val 605556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5" name="Freeform 11"/>
                <p:cNvSpPr>
                  <a:spLocks/>
                </p:cNvSpPr>
                <p:nvPr/>
              </p:nvSpPr>
              <p:spPr bwMode="auto">
                <a:xfrm>
                  <a:off x="2646" y="1754"/>
                  <a:ext cx="2370" cy="186"/>
                </a:xfrm>
                <a:custGeom>
                  <a:avLst/>
                  <a:gdLst>
                    <a:gd name="T0" fmla="*/ 2 w 2370"/>
                    <a:gd name="T1" fmla="*/ 186 h 186"/>
                    <a:gd name="T2" fmla="*/ 50 w 2370"/>
                    <a:gd name="T3" fmla="*/ 118 h 186"/>
                    <a:gd name="T4" fmla="*/ 306 w 2370"/>
                    <a:gd name="T5" fmla="*/ 58 h 186"/>
                    <a:gd name="T6" fmla="*/ 774 w 2370"/>
                    <a:gd name="T7" fmla="*/ 18 h 186"/>
                    <a:gd name="T8" fmla="*/ 1786 w 2370"/>
                    <a:gd name="T9" fmla="*/ 6 h 186"/>
                    <a:gd name="T10" fmla="*/ 2370 w 2370"/>
                    <a:gd name="T11" fmla="*/ 54 h 1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70"/>
                    <a:gd name="T19" fmla="*/ 0 h 186"/>
                    <a:gd name="T20" fmla="*/ 2370 w 2370"/>
                    <a:gd name="T21" fmla="*/ 186 h 1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70" h="186">
                      <a:moveTo>
                        <a:pt x="2" y="186"/>
                      </a:moveTo>
                      <a:cubicBezTo>
                        <a:pt x="1" y="162"/>
                        <a:pt x="0" y="139"/>
                        <a:pt x="50" y="118"/>
                      </a:cubicBezTo>
                      <a:cubicBezTo>
                        <a:pt x="100" y="97"/>
                        <a:pt x="185" y="75"/>
                        <a:pt x="306" y="58"/>
                      </a:cubicBezTo>
                      <a:cubicBezTo>
                        <a:pt x="427" y="41"/>
                        <a:pt x="527" y="27"/>
                        <a:pt x="774" y="18"/>
                      </a:cubicBezTo>
                      <a:cubicBezTo>
                        <a:pt x="1021" y="9"/>
                        <a:pt x="1520" y="0"/>
                        <a:pt x="1786" y="6"/>
                      </a:cubicBezTo>
                      <a:cubicBezTo>
                        <a:pt x="2052" y="12"/>
                        <a:pt x="2211" y="33"/>
                        <a:pt x="2370" y="5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576" name="Group 12"/>
                <p:cNvGrpSpPr>
                  <a:grpSpLocks/>
                </p:cNvGrpSpPr>
                <p:nvPr/>
              </p:nvGrpSpPr>
              <p:grpSpPr bwMode="auto">
                <a:xfrm flipV="1">
                  <a:off x="2646" y="2422"/>
                  <a:ext cx="2370" cy="186"/>
                  <a:chOff x="2742" y="1854"/>
                  <a:chExt cx="2370" cy="186"/>
                </a:xfrm>
              </p:grpSpPr>
              <p:sp>
                <p:nvSpPr>
                  <p:cNvPr id="65579" name="Freeform 13"/>
                  <p:cNvSpPr>
                    <a:spLocks/>
                  </p:cNvSpPr>
                  <p:nvPr/>
                </p:nvSpPr>
                <p:spPr bwMode="auto">
                  <a:xfrm>
                    <a:off x="2742" y="1854"/>
                    <a:ext cx="2370" cy="186"/>
                  </a:xfrm>
                  <a:custGeom>
                    <a:avLst/>
                    <a:gdLst>
                      <a:gd name="T0" fmla="*/ 2 w 2370"/>
                      <a:gd name="T1" fmla="*/ 186 h 186"/>
                      <a:gd name="T2" fmla="*/ 50 w 2370"/>
                      <a:gd name="T3" fmla="*/ 118 h 186"/>
                      <a:gd name="T4" fmla="*/ 306 w 2370"/>
                      <a:gd name="T5" fmla="*/ 58 h 186"/>
                      <a:gd name="T6" fmla="*/ 774 w 2370"/>
                      <a:gd name="T7" fmla="*/ 18 h 186"/>
                      <a:gd name="T8" fmla="*/ 1786 w 2370"/>
                      <a:gd name="T9" fmla="*/ 6 h 186"/>
                      <a:gd name="T10" fmla="*/ 2370 w 2370"/>
                      <a:gd name="T11" fmla="*/ 54 h 18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70"/>
                      <a:gd name="T19" fmla="*/ 0 h 186"/>
                      <a:gd name="T20" fmla="*/ 2370 w 2370"/>
                      <a:gd name="T21" fmla="*/ 186 h 18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70" h="186">
                        <a:moveTo>
                          <a:pt x="2" y="186"/>
                        </a:moveTo>
                        <a:cubicBezTo>
                          <a:pt x="1" y="162"/>
                          <a:pt x="0" y="139"/>
                          <a:pt x="50" y="118"/>
                        </a:cubicBezTo>
                        <a:cubicBezTo>
                          <a:pt x="100" y="97"/>
                          <a:pt x="185" y="75"/>
                          <a:pt x="306" y="58"/>
                        </a:cubicBezTo>
                        <a:cubicBezTo>
                          <a:pt x="427" y="41"/>
                          <a:pt x="527" y="27"/>
                          <a:pt x="774" y="18"/>
                        </a:cubicBezTo>
                        <a:cubicBezTo>
                          <a:pt x="1021" y="9"/>
                          <a:pt x="1520" y="0"/>
                          <a:pt x="1786" y="6"/>
                        </a:cubicBezTo>
                        <a:cubicBezTo>
                          <a:pt x="2052" y="12"/>
                          <a:pt x="2211" y="33"/>
                          <a:pt x="2370" y="5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80" name="AutoShape 14"/>
                  <p:cNvSpPr>
                    <a:spLocks/>
                  </p:cNvSpPr>
                  <p:nvPr/>
                </p:nvSpPr>
                <p:spPr bwMode="auto">
                  <a:xfrm rot="-5400000">
                    <a:off x="2948" y="1804"/>
                    <a:ext cx="36" cy="436"/>
                  </a:xfrm>
                  <a:prstGeom prst="rightBracket">
                    <a:avLst>
                      <a:gd name="adj" fmla="val 605556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Arc 15"/>
                <p:cNvSpPr>
                  <a:spLocks/>
                </p:cNvSpPr>
                <p:nvPr/>
              </p:nvSpPr>
              <p:spPr bwMode="auto">
                <a:xfrm>
                  <a:off x="4928" y="1808"/>
                  <a:ext cx="434" cy="563"/>
                </a:xfrm>
                <a:custGeom>
                  <a:avLst/>
                  <a:gdLst>
                    <a:gd name="T0" fmla="*/ 0 w 15384"/>
                    <a:gd name="T1" fmla="*/ 0 h 21401"/>
                    <a:gd name="T2" fmla="*/ 0 w 15384"/>
                    <a:gd name="T3" fmla="*/ 0 h 21401"/>
                    <a:gd name="T4" fmla="*/ 0 w 15384"/>
                    <a:gd name="T5" fmla="*/ 0 h 21401"/>
                    <a:gd name="T6" fmla="*/ 0 60000 65536"/>
                    <a:gd name="T7" fmla="*/ 0 60000 65536"/>
                    <a:gd name="T8" fmla="*/ 0 60000 65536"/>
                    <a:gd name="T9" fmla="*/ 0 w 15384"/>
                    <a:gd name="T10" fmla="*/ 0 h 21401"/>
                    <a:gd name="T11" fmla="*/ 15384 w 15384"/>
                    <a:gd name="T12" fmla="*/ 21401 h 214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384" h="21401" fill="none" extrusionOk="0">
                      <a:moveTo>
                        <a:pt x="2918" y="-1"/>
                      </a:moveTo>
                      <a:cubicBezTo>
                        <a:pt x="7649" y="644"/>
                        <a:pt x="12033" y="2838"/>
                        <a:pt x="15384" y="6239"/>
                      </a:cubicBezTo>
                    </a:path>
                    <a:path w="15384" h="21401" stroke="0" extrusionOk="0">
                      <a:moveTo>
                        <a:pt x="2918" y="-1"/>
                      </a:moveTo>
                      <a:cubicBezTo>
                        <a:pt x="7649" y="644"/>
                        <a:pt x="12033" y="2838"/>
                        <a:pt x="15384" y="6239"/>
                      </a:cubicBezTo>
                      <a:lnTo>
                        <a:pt x="0" y="21401"/>
                      </a:lnTo>
                      <a:lnTo>
                        <a:pt x="2918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8" name="Arc 16"/>
                <p:cNvSpPr>
                  <a:spLocks/>
                </p:cNvSpPr>
                <p:nvPr/>
              </p:nvSpPr>
              <p:spPr bwMode="auto">
                <a:xfrm flipV="1">
                  <a:off x="4932" y="1988"/>
                  <a:ext cx="434" cy="563"/>
                </a:xfrm>
                <a:custGeom>
                  <a:avLst/>
                  <a:gdLst>
                    <a:gd name="T0" fmla="*/ 0 w 15384"/>
                    <a:gd name="T1" fmla="*/ 0 h 21401"/>
                    <a:gd name="T2" fmla="*/ 0 w 15384"/>
                    <a:gd name="T3" fmla="*/ 0 h 21401"/>
                    <a:gd name="T4" fmla="*/ 0 w 15384"/>
                    <a:gd name="T5" fmla="*/ 0 h 21401"/>
                    <a:gd name="T6" fmla="*/ 0 60000 65536"/>
                    <a:gd name="T7" fmla="*/ 0 60000 65536"/>
                    <a:gd name="T8" fmla="*/ 0 60000 65536"/>
                    <a:gd name="T9" fmla="*/ 0 w 15384"/>
                    <a:gd name="T10" fmla="*/ 0 h 21401"/>
                    <a:gd name="T11" fmla="*/ 15384 w 15384"/>
                    <a:gd name="T12" fmla="*/ 21401 h 214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384" h="21401" fill="none" extrusionOk="0">
                      <a:moveTo>
                        <a:pt x="2918" y="-1"/>
                      </a:moveTo>
                      <a:cubicBezTo>
                        <a:pt x="7649" y="644"/>
                        <a:pt x="12033" y="2838"/>
                        <a:pt x="15384" y="6239"/>
                      </a:cubicBezTo>
                    </a:path>
                    <a:path w="15384" h="21401" stroke="0" extrusionOk="0">
                      <a:moveTo>
                        <a:pt x="2918" y="-1"/>
                      </a:moveTo>
                      <a:cubicBezTo>
                        <a:pt x="7649" y="644"/>
                        <a:pt x="12033" y="2838"/>
                        <a:pt x="15384" y="6239"/>
                      </a:cubicBezTo>
                      <a:lnTo>
                        <a:pt x="0" y="21401"/>
                      </a:lnTo>
                      <a:lnTo>
                        <a:pt x="2918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562" name="Line 17"/>
              <p:cNvSpPr>
                <a:spLocks noChangeShapeType="1"/>
              </p:cNvSpPr>
              <p:nvPr/>
            </p:nvSpPr>
            <p:spPr bwMode="auto">
              <a:xfrm>
                <a:off x="4520" y="840"/>
                <a:ext cx="15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3" name="Line 18"/>
              <p:cNvSpPr>
                <a:spLocks noChangeShapeType="1"/>
              </p:cNvSpPr>
              <p:nvPr/>
            </p:nvSpPr>
            <p:spPr bwMode="auto">
              <a:xfrm>
                <a:off x="3644" y="1048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4" name="Line 19"/>
              <p:cNvSpPr>
                <a:spLocks noChangeShapeType="1"/>
              </p:cNvSpPr>
              <p:nvPr/>
            </p:nvSpPr>
            <p:spPr bwMode="auto">
              <a:xfrm>
                <a:off x="5248" y="1056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5565" name="Object 2"/>
              <p:cNvGraphicFramePr>
                <a:graphicFrameLocks noChangeAspect="1"/>
              </p:cNvGraphicFramePr>
              <p:nvPr/>
            </p:nvGraphicFramePr>
            <p:xfrm>
              <a:off x="4322" y="675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41" name="Formel" r:id="rId4" imgW="215900" imgH="241300" progId="Equation.3">
                      <p:embed/>
                    </p:oleObj>
                  </mc:Choice>
                  <mc:Fallback>
                    <p:oleObj name="Formel" r:id="rId4" imgW="215900" imgH="2413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2" y="675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bg2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66" name="Object 3"/>
              <p:cNvGraphicFramePr>
                <a:graphicFrameLocks noChangeAspect="1"/>
              </p:cNvGraphicFramePr>
              <p:nvPr/>
            </p:nvGraphicFramePr>
            <p:xfrm>
              <a:off x="3472" y="947"/>
              <a:ext cx="15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42" name="Equation" r:id="rId6" imgW="152400" imgH="177800" progId="Equation.3">
                      <p:embed/>
                    </p:oleObj>
                  </mc:Choice>
                  <mc:Fallback>
                    <p:oleObj name="Equation" r:id="rId6" imgW="152400" imgH="1778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2" y="947"/>
                            <a:ext cx="15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bg2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67" name="Object 4"/>
              <p:cNvGraphicFramePr>
                <a:graphicFrameLocks noChangeAspect="1"/>
              </p:cNvGraphicFramePr>
              <p:nvPr/>
            </p:nvGraphicFramePr>
            <p:xfrm>
              <a:off x="5466" y="960"/>
              <a:ext cx="14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43" name="Equation" r:id="rId8" imgW="152400" imgH="177800" progId="Equation.3">
                      <p:embed/>
                    </p:oleObj>
                  </mc:Choice>
                  <mc:Fallback>
                    <p:oleObj name="Equation" r:id="rId8" imgW="152400" imgH="1778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6" y="960"/>
                            <a:ext cx="14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bg2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68" name="Text Box 23"/>
              <p:cNvSpPr txBox="1">
                <a:spLocks noChangeArrowheads="1"/>
              </p:cNvSpPr>
              <p:nvPr/>
            </p:nvSpPr>
            <p:spPr bwMode="auto">
              <a:xfrm>
                <a:off x="4094" y="93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de-DE"/>
                  <a:t>C</a:t>
                </a:r>
              </a:p>
            </p:txBody>
          </p:sp>
          <p:sp>
            <p:nvSpPr>
              <p:cNvPr id="65569" name="Text Box 24"/>
              <p:cNvSpPr txBox="1">
                <a:spLocks noChangeArrowheads="1"/>
              </p:cNvSpPr>
              <p:nvPr/>
            </p:nvSpPr>
            <p:spPr bwMode="auto">
              <a:xfrm>
                <a:off x="4870" y="966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de-DE"/>
                  <a:t>T</a:t>
                </a:r>
              </a:p>
            </p:txBody>
          </p:sp>
        </p:grpSp>
        <p:grpSp>
          <p:nvGrpSpPr>
            <p:cNvPr id="65540" name="Group 25"/>
            <p:cNvGrpSpPr>
              <a:grpSpLocks/>
            </p:cNvGrpSpPr>
            <p:nvPr/>
          </p:nvGrpSpPr>
          <p:grpSpPr bwMode="auto">
            <a:xfrm>
              <a:off x="3664" y="1736"/>
              <a:ext cx="1864" cy="1096"/>
              <a:chOff x="3664" y="2472"/>
              <a:chExt cx="1864" cy="1096"/>
            </a:xfrm>
          </p:grpSpPr>
          <p:sp>
            <p:nvSpPr>
              <p:cNvPr id="65559" name="Line 26"/>
              <p:cNvSpPr>
                <a:spLocks noChangeShapeType="1"/>
              </p:cNvSpPr>
              <p:nvPr/>
            </p:nvSpPr>
            <p:spPr bwMode="auto">
              <a:xfrm>
                <a:off x="3664" y="2472"/>
                <a:ext cx="0" cy="10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0" name="Line 27"/>
              <p:cNvSpPr>
                <a:spLocks noChangeShapeType="1"/>
              </p:cNvSpPr>
              <p:nvPr/>
            </p:nvSpPr>
            <p:spPr bwMode="auto">
              <a:xfrm>
                <a:off x="3664" y="3568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1" name="Group 28"/>
            <p:cNvGrpSpPr>
              <a:grpSpLocks/>
            </p:cNvGrpSpPr>
            <p:nvPr/>
          </p:nvGrpSpPr>
          <p:grpSpPr bwMode="auto">
            <a:xfrm>
              <a:off x="3664" y="3144"/>
              <a:ext cx="1864" cy="1096"/>
              <a:chOff x="3760" y="2648"/>
              <a:chExt cx="1864" cy="1096"/>
            </a:xfrm>
          </p:grpSpPr>
          <p:sp>
            <p:nvSpPr>
              <p:cNvPr id="65557" name="Line 29"/>
              <p:cNvSpPr>
                <a:spLocks noChangeShapeType="1"/>
              </p:cNvSpPr>
              <p:nvPr/>
            </p:nvSpPr>
            <p:spPr bwMode="auto">
              <a:xfrm>
                <a:off x="3760" y="2648"/>
                <a:ext cx="0" cy="10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8" name="Line 30"/>
              <p:cNvSpPr>
                <a:spLocks noChangeShapeType="1"/>
              </p:cNvSpPr>
              <p:nvPr/>
            </p:nvSpPr>
            <p:spPr bwMode="auto">
              <a:xfrm>
                <a:off x="3760" y="3744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2" name="Text Box 31"/>
            <p:cNvSpPr txBox="1">
              <a:spLocks noChangeArrowheads="1"/>
            </p:cNvSpPr>
            <p:nvPr/>
          </p:nvSpPr>
          <p:spPr bwMode="auto">
            <a:xfrm>
              <a:off x="5540" y="266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x</a:t>
              </a:r>
            </a:p>
          </p:txBody>
        </p:sp>
        <p:sp>
          <p:nvSpPr>
            <p:cNvPr id="65543" name="Text Box 32"/>
            <p:cNvSpPr txBox="1">
              <a:spLocks noChangeArrowheads="1"/>
            </p:cNvSpPr>
            <p:nvPr/>
          </p:nvSpPr>
          <p:spPr bwMode="auto">
            <a:xfrm>
              <a:off x="3474" y="1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p</a:t>
              </a:r>
            </a:p>
          </p:txBody>
        </p:sp>
        <p:sp>
          <p:nvSpPr>
            <p:cNvPr id="65544" name="Text Box 33"/>
            <p:cNvSpPr txBox="1">
              <a:spLocks noChangeArrowheads="1"/>
            </p:cNvSpPr>
            <p:nvPr/>
          </p:nvSpPr>
          <p:spPr bwMode="auto">
            <a:xfrm>
              <a:off x="5562" y="40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x</a:t>
              </a:r>
            </a:p>
          </p:txBody>
        </p:sp>
        <p:sp>
          <p:nvSpPr>
            <p:cNvPr id="65545" name="Text Box 34"/>
            <p:cNvSpPr txBox="1">
              <a:spLocks noChangeArrowheads="1"/>
            </p:cNvSpPr>
            <p:nvPr/>
          </p:nvSpPr>
          <p:spPr bwMode="auto">
            <a:xfrm>
              <a:off x="3452" y="289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T</a:t>
              </a:r>
            </a:p>
          </p:txBody>
        </p:sp>
        <p:sp>
          <p:nvSpPr>
            <p:cNvPr id="65546" name="Line 35"/>
            <p:cNvSpPr>
              <a:spLocks noChangeShapeType="1"/>
            </p:cNvSpPr>
            <p:nvPr/>
          </p:nvSpPr>
          <p:spPr bwMode="auto">
            <a:xfrm>
              <a:off x="3600" y="2544"/>
              <a:ext cx="195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Line 36"/>
            <p:cNvSpPr>
              <a:spLocks noChangeShapeType="1"/>
            </p:cNvSpPr>
            <p:nvPr/>
          </p:nvSpPr>
          <p:spPr bwMode="auto">
            <a:xfrm>
              <a:off x="3943" y="1429"/>
              <a:ext cx="0" cy="28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37"/>
            <p:cNvSpPr>
              <a:spLocks noChangeShapeType="1"/>
            </p:cNvSpPr>
            <p:nvPr/>
          </p:nvSpPr>
          <p:spPr bwMode="auto">
            <a:xfrm>
              <a:off x="4567" y="1430"/>
              <a:ext cx="0" cy="28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38"/>
            <p:cNvSpPr>
              <a:spLocks noChangeShapeType="1"/>
            </p:cNvSpPr>
            <p:nvPr/>
          </p:nvSpPr>
          <p:spPr bwMode="auto">
            <a:xfrm>
              <a:off x="4826" y="1427"/>
              <a:ext cx="0" cy="28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39"/>
            <p:cNvSpPr>
              <a:spLocks noChangeShapeType="1"/>
            </p:cNvSpPr>
            <p:nvPr/>
          </p:nvSpPr>
          <p:spPr bwMode="auto">
            <a:xfrm>
              <a:off x="5138" y="1423"/>
              <a:ext cx="0" cy="28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40"/>
            <p:cNvSpPr>
              <a:spLocks noChangeShapeType="1"/>
            </p:cNvSpPr>
            <p:nvPr/>
          </p:nvSpPr>
          <p:spPr bwMode="auto">
            <a:xfrm>
              <a:off x="5358" y="1424"/>
              <a:ext cx="0" cy="28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Freeform 41"/>
            <p:cNvSpPr>
              <a:spLocks/>
            </p:cNvSpPr>
            <p:nvPr/>
          </p:nvSpPr>
          <p:spPr bwMode="auto">
            <a:xfrm>
              <a:off x="3664" y="1797"/>
              <a:ext cx="1900" cy="750"/>
            </a:xfrm>
            <a:custGeom>
              <a:avLst/>
              <a:gdLst>
                <a:gd name="T0" fmla="*/ 0 w 1900"/>
                <a:gd name="T1" fmla="*/ 747 h 750"/>
                <a:gd name="T2" fmla="*/ 56 w 1900"/>
                <a:gd name="T3" fmla="*/ 683 h 750"/>
                <a:gd name="T4" fmla="*/ 280 w 1900"/>
                <a:gd name="T5" fmla="*/ 631 h 750"/>
                <a:gd name="T6" fmla="*/ 416 w 1900"/>
                <a:gd name="T7" fmla="*/ 539 h 750"/>
                <a:gd name="T8" fmla="*/ 804 w 1900"/>
                <a:gd name="T9" fmla="*/ 107 h 750"/>
                <a:gd name="T10" fmla="*/ 944 w 1900"/>
                <a:gd name="T11" fmla="*/ 23 h 750"/>
                <a:gd name="T12" fmla="*/ 1080 w 1900"/>
                <a:gd name="T13" fmla="*/ 11 h 750"/>
                <a:gd name="T14" fmla="*/ 1164 w 1900"/>
                <a:gd name="T15" fmla="*/ 3 h 750"/>
                <a:gd name="T16" fmla="*/ 1200 w 1900"/>
                <a:gd name="T17" fmla="*/ 31 h 750"/>
                <a:gd name="T18" fmla="*/ 1232 w 1900"/>
                <a:gd name="T19" fmla="*/ 127 h 750"/>
                <a:gd name="T20" fmla="*/ 1324 w 1900"/>
                <a:gd name="T21" fmla="*/ 383 h 750"/>
                <a:gd name="T22" fmla="*/ 1532 w 1900"/>
                <a:gd name="T23" fmla="*/ 599 h 750"/>
                <a:gd name="T24" fmla="*/ 1776 w 1900"/>
                <a:gd name="T25" fmla="*/ 727 h 750"/>
                <a:gd name="T26" fmla="*/ 1900 w 1900"/>
                <a:gd name="T27" fmla="*/ 735 h 7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00"/>
                <a:gd name="T43" fmla="*/ 0 h 750"/>
                <a:gd name="T44" fmla="*/ 1900 w 1900"/>
                <a:gd name="T45" fmla="*/ 750 h 7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00" h="750">
                  <a:moveTo>
                    <a:pt x="0" y="747"/>
                  </a:moveTo>
                  <a:cubicBezTo>
                    <a:pt x="4" y="724"/>
                    <a:pt x="9" y="702"/>
                    <a:pt x="56" y="683"/>
                  </a:cubicBezTo>
                  <a:cubicBezTo>
                    <a:pt x="103" y="664"/>
                    <a:pt x="220" y="655"/>
                    <a:pt x="280" y="631"/>
                  </a:cubicBezTo>
                  <a:cubicBezTo>
                    <a:pt x="340" y="607"/>
                    <a:pt x="329" y="626"/>
                    <a:pt x="416" y="539"/>
                  </a:cubicBezTo>
                  <a:cubicBezTo>
                    <a:pt x="503" y="452"/>
                    <a:pt x="716" y="193"/>
                    <a:pt x="804" y="107"/>
                  </a:cubicBezTo>
                  <a:cubicBezTo>
                    <a:pt x="892" y="21"/>
                    <a:pt x="898" y="39"/>
                    <a:pt x="944" y="23"/>
                  </a:cubicBezTo>
                  <a:cubicBezTo>
                    <a:pt x="990" y="7"/>
                    <a:pt x="1043" y="14"/>
                    <a:pt x="1080" y="11"/>
                  </a:cubicBezTo>
                  <a:cubicBezTo>
                    <a:pt x="1117" y="8"/>
                    <a:pt x="1144" y="0"/>
                    <a:pt x="1164" y="3"/>
                  </a:cubicBezTo>
                  <a:cubicBezTo>
                    <a:pt x="1184" y="6"/>
                    <a:pt x="1189" y="10"/>
                    <a:pt x="1200" y="31"/>
                  </a:cubicBezTo>
                  <a:cubicBezTo>
                    <a:pt x="1211" y="52"/>
                    <a:pt x="1211" y="68"/>
                    <a:pt x="1232" y="127"/>
                  </a:cubicBezTo>
                  <a:cubicBezTo>
                    <a:pt x="1253" y="186"/>
                    <a:pt x="1274" y="304"/>
                    <a:pt x="1324" y="383"/>
                  </a:cubicBezTo>
                  <a:cubicBezTo>
                    <a:pt x="1374" y="462"/>
                    <a:pt x="1457" y="542"/>
                    <a:pt x="1532" y="599"/>
                  </a:cubicBezTo>
                  <a:cubicBezTo>
                    <a:pt x="1607" y="656"/>
                    <a:pt x="1715" y="704"/>
                    <a:pt x="1776" y="727"/>
                  </a:cubicBezTo>
                  <a:cubicBezTo>
                    <a:pt x="1837" y="750"/>
                    <a:pt x="1868" y="742"/>
                    <a:pt x="1900" y="73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42"/>
            <p:cNvSpPr>
              <a:spLocks noChangeShapeType="1"/>
            </p:cNvSpPr>
            <p:nvPr/>
          </p:nvSpPr>
          <p:spPr bwMode="auto">
            <a:xfrm>
              <a:off x="3596" y="3992"/>
              <a:ext cx="195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Freeform 43"/>
            <p:cNvSpPr>
              <a:spLocks/>
            </p:cNvSpPr>
            <p:nvPr/>
          </p:nvSpPr>
          <p:spPr bwMode="auto">
            <a:xfrm>
              <a:off x="3649" y="3209"/>
              <a:ext cx="1839" cy="783"/>
            </a:xfrm>
            <a:custGeom>
              <a:avLst/>
              <a:gdLst>
                <a:gd name="T0" fmla="*/ 11 w 1839"/>
                <a:gd name="T1" fmla="*/ 783 h 783"/>
                <a:gd name="T2" fmla="*/ 47 w 1839"/>
                <a:gd name="T3" fmla="*/ 747 h 783"/>
                <a:gd name="T4" fmla="*/ 295 w 1839"/>
                <a:gd name="T5" fmla="*/ 723 h 783"/>
                <a:gd name="T6" fmla="*/ 475 w 1839"/>
                <a:gd name="T7" fmla="*/ 671 h 783"/>
                <a:gd name="T8" fmla="*/ 919 w 1839"/>
                <a:gd name="T9" fmla="*/ 551 h 783"/>
                <a:gd name="T10" fmla="*/ 1175 w 1839"/>
                <a:gd name="T11" fmla="*/ 3 h 783"/>
                <a:gd name="T12" fmla="*/ 1487 w 1839"/>
                <a:gd name="T13" fmla="*/ 571 h 783"/>
                <a:gd name="T14" fmla="*/ 1839 w 1839"/>
                <a:gd name="T15" fmla="*/ 691 h 7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9"/>
                <a:gd name="T25" fmla="*/ 0 h 783"/>
                <a:gd name="T26" fmla="*/ 1839 w 1839"/>
                <a:gd name="T27" fmla="*/ 783 h 7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9" h="783">
                  <a:moveTo>
                    <a:pt x="11" y="783"/>
                  </a:moveTo>
                  <a:cubicBezTo>
                    <a:pt x="5" y="770"/>
                    <a:pt x="0" y="757"/>
                    <a:pt x="47" y="747"/>
                  </a:cubicBezTo>
                  <a:cubicBezTo>
                    <a:pt x="94" y="737"/>
                    <a:pt x="224" y="736"/>
                    <a:pt x="295" y="723"/>
                  </a:cubicBezTo>
                  <a:cubicBezTo>
                    <a:pt x="366" y="710"/>
                    <a:pt x="371" y="700"/>
                    <a:pt x="475" y="671"/>
                  </a:cubicBezTo>
                  <a:cubicBezTo>
                    <a:pt x="579" y="642"/>
                    <a:pt x="802" y="662"/>
                    <a:pt x="919" y="551"/>
                  </a:cubicBezTo>
                  <a:cubicBezTo>
                    <a:pt x="1036" y="440"/>
                    <a:pt x="1080" y="0"/>
                    <a:pt x="1175" y="3"/>
                  </a:cubicBezTo>
                  <a:cubicBezTo>
                    <a:pt x="1270" y="6"/>
                    <a:pt x="1376" y="456"/>
                    <a:pt x="1487" y="571"/>
                  </a:cubicBezTo>
                  <a:cubicBezTo>
                    <a:pt x="1598" y="686"/>
                    <a:pt x="1780" y="671"/>
                    <a:pt x="1839" y="6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Text Box 44"/>
            <p:cNvSpPr txBox="1">
              <a:spLocks noChangeArrowheads="1"/>
            </p:cNvSpPr>
            <p:nvPr/>
          </p:nvSpPr>
          <p:spPr bwMode="auto">
            <a:xfrm>
              <a:off x="3361" y="2350"/>
              <a:ext cx="2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p</a:t>
              </a:r>
              <a:r>
                <a:rPr lang="de-DE" baseline="-25000" dirty="0"/>
                <a:t>0</a:t>
              </a:r>
              <a:endParaRPr lang="de-DE" dirty="0"/>
            </a:p>
          </p:txBody>
        </p:sp>
        <p:sp>
          <p:nvSpPr>
            <p:cNvPr id="65556" name="Text Box 45"/>
            <p:cNvSpPr txBox="1">
              <a:spLocks noChangeArrowheads="1"/>
            </p:cNvSpPr>
            <p:nvPr/>
          </p:nvSpPr>
          <p:spPr bwMode="auto">
            <a:xfrm>
              <a:off x="3334" y="384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T</a:t>
              </a:r>
              <a:r>
                <a:rPr lang="de-DE" baseline="-25000"/>
                <a:t>0</a:t>
              </a:r>
              <a:endParaRPr lang="de-DE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CA224B-4490-6B40-8F7B-7340DCDB9C69}"/>
              </a:ext>
            </a:extLst>
          </p:cNvPr>
          <p:cNvSpPr txBox="1"/>
          <p:nvPr/>
        </p:nvSpPr>
        <p:spPr>
          <a:xfrm rot="16200000">
            <a:off x="5321589" y="463844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0523BB-CF7F-F844-94A8-B30F50DBB118}"/>
              </a:ext>
            </a:extLst>
          </p:cNvPr>
          <p:cNvSpPr txBox="1"/>
          <p:nvPr/>
        </p:nvSpPr>
        <p:spPr>
          <a:xfrm rot="16200000">
            <a:off x="5318539" y="238807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73D4A-84E2-8145-9DC2-C19874765136}"/>
              </a:ext>
            </a:extLst>
          </p:cNvPr>
          <p:cNvSpPr txBox="1"/>
          <p:nvPr/>
        </p:nvSpPr>
        <p:spPr>
          <a:xfrm>
            <a:off x="8268778" y="634181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85E9B5-79FC-EA4C-8E18-89E1480C523F}"/>
              </a:ext>
            </a:extLst>
          </p:cNvPr>
          <p:cNvSpPr txBox="1"/>
          <p:nvPr/>
        </p:nvSpPr>
        <p:spPr>
          <a:xfrm>
            <a:off x="8268778" y="410939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 txBox="1">
            <a:spLocks noChangeArrowheads="1"/>
          </p:cNvSpPr>
          <p:nvPr/>
        </p:nvSpPr>
        <p:spPr bwMode="auto">
          <a:xfrm>
            <a:off x="1003300" y="663575"/>
            <a:ext cx="7526338" cy="3068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>
                <a:latin typeface="TheSans 5" charset="0"/>
                <a:ea typeface="Osaka" charset="0"/>
                <a:cs typeface="Osaka" charset="0"/>
              </a:rPr>
              <a:t>2) Energie- und Wärmeerzeugung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Annahme: idealer Prozess, kinetische Terme vernachlässigt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HPT treibt den Kompressor an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LPT treibt den Generator an</a:t>
            </a:r>
            <a:endParaRPr lang="de-DE" sz="2000" b="1">
              <a:latin typeface="TheSans 5" charset="0"/>
              <a:ea typeface="Osaka" charset="0"/>
              <a:cs typeface="Osaka" charset="0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033463" y="3276600"/>
            <a:ext cx="4570412" cy="3221038"/>
            <a:chOff x="3019" y="445"/>
            <a:chExt cx="2879" cy="2029"/>
          </a:xfrm>
        </p:grpSpPr>
        <p:sp>
          <p:nvSpPr>
            <p:cNvPr id="66581" name="Text Box 4"/>
            <p:cNvSpPr txBox="1">
              <a:spLocks noChangeArrowheads="1"/>
            </p:cNvSpPr>
            <p:nvPr/>
          </p:nvSpPr>
          <p:spPr bwMode="auto">
            <a:xfrm>
              <a:off x="5054" y="1638"/>
              <a:ext cx="8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2000">
                  <a:latin typeface="Arial" charset="0"/>
                  <a:cs typeface="Arial" charset="0"/>
                </a:rPr>
                <a:t>Generator</a:t>
              </a:r>
            </a:p>
          </p:txBody>
        </p:sp>
        <p:grpSp>
          <p:nvGrpSpPr>
            <p:cNvPr id="66582" name="Group 5"/>
            <p:cNvGrpSpPr>
              <a:grpSpLocks/>
            </p:cNvGrpSpPr>
            <p:nvPr/>
          </p:nvGrpSpPr>
          <p:grpSpPr bwMode="auto">
            <a:xfrm>
              <a:off x="3019" y="445"/>
              <a:ext cx="2794" cy="2029"/>
              <a:chOff x="3019" y="365"/>
              <a:chExt cx="2794" cy="2029"/>
            </a:xfrm>
          </p:grpSpPr>
          <p:grpSp>
            <p:nvGrpSpPr>
              <p:cNvPr id="66583" name="Group 6"/>
              <p:cNvGrpSpPr>
                <a:grpSpLocks/>
              </p:cNvGrpSpPr>
              <p:nvPr/>
            </p:nvGrpSpPr>
            <p:grpSpPr bwMode="auto">
              <a:xfrm>
                <a:off x="3019" y="809"/>
                <a:ext cx="2533" cy="1210"/>
                <a:chOff x="3059" y="649"/>
                <a:chExt cx="2533" cy="1210"/>
              </a:xfrm>
            </p:grpSpPr>
            <p:sp>
              <p:nvSpPr>
                <p:cNvPr id="66590" name="AutoShape 7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3548" y="932"/>
                  <a:ext cx="488" cy="64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5 w 21600"/>
                    <a:gd name="T13" fmla="*/ 4489 h 21600"/>
                    <a:gd name="T14" fmla="*/ 17085 w 21600"/>
                    <a:gd name="T15" fmla="*/ 1711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1" name="AutoShape 8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328" y="1152"/>
                  <a:ext cx="600" cy="20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608 w 21600"/>
                    <a:gd name="T13" fmla="*/ 4569 h 21600"/>
                    <a:gd name="T14" fmla="*/ 16992 w 21600"/>
                    <a:gd name="T15" fmla="*/ 1703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630" y="21600"/>
                      </a:lnTo>
                      <a:lnTo>
                        <a:pt x="1597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2" name="AutoShape 9"/>
                <p:cNvSpPr>
                  <a:spLocks/>
                </p:cNvSpPr>
                <p:nvPr/>
              </p:nvSpPr>
              <p:spPr bwMode="auto">
                <a:xfrm rot="-5400000">
                  <a:off x="4244" y="1236"/>
                  <a:ext cx="144" cy="404"/>
                </a:xfrm>
                <a:prstGeom prst="leftBracket">
                  <a:avLst>
                    <a:gd name="adj" fmla="val 14027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3" name="AutoShape 10"/>
                <p:cNvSpPr>
                  <a:spLocks/>
                </p:cNvSpPr>
                <p:nvPr/>
              </p:nvSpPr>
              <p:spPr bwMode="auto">
                <a:xfrm rot="5400000" flipV="1">
                  <a:off x="4244" y="856"/>
                  <a:ext cx="144" cy="404"/>
                </a:xfrm>
                <a:prstGeom prst="leftBracket">
                  <a:avLst>
                    <a:gd name="adj" fmla="val 14027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4" name="AutoShape 11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440" y="1144"/>
                  <a:ext cx="952" cy="20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449 w 21600"/>
                    <a:gd name="T13" fmla="*/ 3427 h 21600"/>
                    <a:gd name="T14" fmla="*/ 18151 w 21600"/>
                    <a:gd name="T15" fmla="*/ 1817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289" y="21600"/>
                      </a:lnTo>
                      <a:lnTo>
                        <a:pt x="18311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595" name="Group 12"/>
                <p:cNvGrpSpPr>
                  <a:grpSpLocks/>
                </p:cNvGrpSpPr>
                <p:nvPr/>
              </p:nvGrpSpPr>
              <p:grpSpPr bwMode="auto">
                <a:xfrm>
                  <a:off x="3059" y="649"/>
                  <a:ext cx="2144" cy="378"/>
                  <a:chOff x="3059" y="649"/>
                  <a:chExt cx="2144" cy="378"/>
                </a:xfrm>
              </p:grpSpPr>
              <p:sp>
                <p:nvSpPr>
                  <p:cNvPr id="66602" name="AutoShape 13"/>
                  <p:cNvSpPr>
                    <a:spLocks/>
                  </p:cNvSpPr>
                  <p:nvPr/>
                </p:nvSpPr>
                <p:spPr bwMode="auto">
                  <a:xfrm rot="-5400000">
                    <a:off x="3308" y="848"/>
                    <a:ext cx="30" cy="306"/>
                  </a:xfrm>
                  <a:prstGeom prst="rightBracket">
                    <a:avLst>
                      <a:gd name="adj" fmla="val 510000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03" name="Freeform 14"/>
                  <p:cNvSpPr>
                    <a:spLocks/>
                  </p:cNvSpPr>
                  <p:nvPr/>
                </p:nvSpPr>
                <p:spPr bwMode="auto">
                  <a:xfrm>
                    <a:off x="3059" y="649"/>
                    <a:ext cx="2144" cy="378"/>
                  </a:xfrm>
                  <a:custGeom>
                    <a:avLst/>
                    <a:gdLst>
                      <a:gd name="T0" fmla="*/ 109 w 2144"/>
                      <a:gd name="T1" fmla="*/ 359 h 378"/>
                      <a:gd name="T2" fmla="*/ 37 w 2144"/>
                      <a:gd name="T3" fmla="*/ 367 h 378"/>
                      <a:gd name="T4" fmla="*/ 69 w 2144"/>
                      <a:gd name="T5" fmla="*/ 295 h 378"/>
                      <a:gd name="T6" fmla="*/ 453 w 2144"/>
                      <a:gd name="T7" fmla="*/ 191 h 378"/>
                      <a:gd name="T8" fmla="*/ 1621 w 2144"/>
                      <a:gd name="T9" fmla="*/ 119 h 378"/>
                      <a:gd name="T10" fmla="*/ 2021 w 2144"/>
                      <a:gd name="T11" fmla="*/ 15 h 378"/>
                      <a:gd name="T12" fmla="*/ 2133 w 2144"/>
                      <a:gd name="T13" fmla="*/ 31 h 378"/>
                      <a:gd name="T14" fmla="*/ 1957 w 2144"/>
                      <a:gd name="T15" fmla="*/ 127 h 3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44"/>
                      <a:gd name="T25" fmla="*/ 0 h 378"/>
                      <a:gd name="T26" fmla="*/ 2144 w 2144"/>
                      <a:gd name="T27" fmla="*/ 378 h 3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44" h="378">
                        <a:moveTo>
                          <a:pt x="109" y="359"/>
                        </a:moveTo>
                        <a:cubicBezTo>
                          <a:pt x="76" y="368"/>
                          <a:pt x="44" y="378"/>
                          <a:pt x="37" y="367"/>
                        </a:cubicBezTo>
                        <a:cubicBezTo>
                          <a:pt x="30" y="356"/>
                          <a:pt x="0" y="324"/>
                          <a:pt x="69" y="295"/>
                        </a:cubicBezTo>
                        <a:cubicBezTo>
                          <a:pt x="138" y="266"/>
                          <a:pt x="194" y="220"/>
                          <a:pt x="453" y="191"/>
                        </a:cubicBezTo>
                        <a:cubicBezTo>
                          <a:pt x="712" y="162"/>
                          <a:pt x="1360" y="148"/>
                          <a:pt x="1621" y="119"/>
                        </a:cubicBezTo>
                        <a:cubicBezTo>
                          <a:pt x="1882" y="90"/>
                          <a:pt x="1936" y="30"/>
                          <a:pt x="2021" y="15"/>
                        </a:cubicBezTo>
                        <a:cubicBezTo>
                          <a:pt x="2106" y="0"/>
                          <a:pt x="2144" y="12"/>
                          <a:pt x="2133" y="31"/>
                        </a:cubicBezTo>
                        <a:cubicBezTo>
                          <a:pt x="2122" y="50"/>
                          <a:pt x="2039" y="88"/>
                          <a:pt x="1957" y="127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596" name="Group 15"/>
                <p:cNvGrpSpPr>
                  <a:grpSpLocks/>
                </p:cNvGrpSpPr>
                <p:nvPr/>
              </p:nvGrpSpPr>
              <p:grpSpPr bwMode="auto">
                <a:xfrm flipV="1">
                  <a:off x="3059" y="1481"/>
                  <a:ext cx="2144" cy="378"/>
                  <a:chOff x="3059" y="649"/>
                  <a:chExt cx="2144" cy="378"/>
                </a:xfrm>
              </p:grpSpPr>
              <p:sp>
                <p:nvSpPr>
                  <p:cNvPr id="66600" name="AutoShape 16"/>
                  <p:cNvSpPr>
                    <a:spLocks/>
                  </p:cNvSpPr>
                  <p:nvPr/>
                </p:nvSpPr>
                <p:spPr bwMode="auto">
                  <a:xfrm rot="-5400000">
                    <a:off x="3308" y="848"/>
                    <a:ext cx="30" cy="306"/>
                  </a:xfrm>
                  <a:prstGeom prst="rightBracket">
                    <a:avLst>
                      <a:gd name="adj" fmla="val 510000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01" name="Freeform 17"/>
                  <p:cNvSpPr>
                    <a:spLocks/>
                  </p:cNvSpPr>
                  <p:nvPr/>
                </p:nvSpPr>
                <p:spPr bwMode="auto">
                  <a:xfrm>
                    <a:off x="3059" y="649"/>
                    <a:ext cx="2144" cy="378"/>
                  </a:xfrm>
                  <a:custGeom>
                    <a:avLst/>
                    <a:gdLst>
                      <a:gd name="T0" fmla="*/ 109 w 2144"/>
                      <a:gd name="T1" fmla="*/ 359 h 378"/>
                      <a:gd name="T2" fmla="*/ 37 w 2144"/>
                      <a:gd name="T3" fmla="*/ 367 h 378"/>
                      <a:gd name="T4" fmla="*/ 69 w 2144"/>
                      <a:gd name="T5" fmla="*/ 295 h 378"/>
                      <a:gd name="T6" fmla="*/ 453 w 2144"/>
                      <a:gd name="T7" fmla="*/ 191 h 378"/>
                      <a:gd name="T8" fmla="*/ 1621 w 2144"/>
                      <a:gd name="T9" fmla="*/ 119 h 378"/>
                      <a:gd name="T10" fmla="*/ 2021 w 2144"/>
                      <a:gd name="T11" fmla="*/ 15 h 378"/>
                      <a:gd name="T12" fmla="*/ 2133 w 2144"/>
                      <a:gd name="T13" fmla="*/ 31 h 378"/>
                      <a:gd name="T14" fmla="*/ 1957 w 2144"/>
                      <a:gd name="T15" fmla="*/ 127 h 3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44"/>
                      <a:gd name="T25" fmla="*/ 0 h 378"/>
                      <a:gd name="T26" fmla="*/ 2144 w 2144"/>
                      <a:gd name="T27" fmla="*/ 378 h 3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44" h="378">
                        <a:moveTo>
                          <a:pt x="109" y="359"/>
                        </a:moveTo>
                        <a:cubicBezTo>
                          <a:pt x="76" y="368"/>
                          <a:pt x="44" y="378"/>
                          <a:pt x="37" y="367"/>
                        </a:cubicBezTo>
                        <a:cubicBezTo>
                          <a:pt x="30" y="356"/>
                          <a:pt x="0" y="324"/>
                          <a:pt x="69" y="295"/>
                        </a:cubicBezTo>
                        <a:cubicBezTo>
                          <a:pt x="138" y="266"/>
                          <a:pt x="194" y="220"/>
                          <a:pt x="453" y="191"/>
                        </a:cubicBezTo>
                        <a:cubicBezTo>
                          <a:pt x="712" y="162"/>
                          <a:pt x="1360" y="148"/>
                          <a:pt x="1621" y="119"/>
                        </a:cubicBezTo>
                        <a:cubicBezTo>
                          <a:pt x="1882" y="90"/>
                          <a:pt x="1936" y="30"/>
                          <a:pt x="2021" y="15"/>
                        </a:cubicBezTo>
                        <a:cubicBezTo>
                          <a:pt x="2106" y="0"/>
                          <a:pt x="2144" y="12"/>
                          <a:pt x="2133" y="31"/>
                        </a:cubicBezTo>
                        <a:cubicBezTo>
                          <a:pt x="2122" y="50"/>
                          <a:pt x="2039" y="88"/>
                          <a:pt x="1957" y="127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597" name="Line 18"/>
                <p:cNvSpPr>
                  <a:spLocks noChangeShapeType="1"/>
                </p:cNvSpPr>
                <p:nvPr/>
              </p:nvSpPr>
              <p:spPr bwMode="auto">
                <a:xfrm>
                  <a:off x="5016" y="1248"/>
                  <a:ext cx="240" cy="0"/>
                </a:xfrm>
                <a:prstGeom prst="line">
                  <a:avLst/>
                </a:prstGeom>
                <a:noFill/>
                <a:ln w="95250" cmpd="dbl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8" name="Oval 19"/>
                <p:cNvSpPr>
                  <a:spLocks noChangeArrowheads="1"/>
                </p:cNvSpPr>
                <p:nvPr/>
              </p:nvSpPr>
              <p:spPr bwMode="auto">
                <a:xfrm>
                  <a:off x="5256" y="1072"/>
                  <a:ext cx="336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302" y="113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de-DE"/>
                    <a:t>G</a:t>
                  </a:r>
                </a:p>
              </p:txBody>
            </p:sp>
          </p:grpSp>
          <p:sp>
            <p:nvSpPr>
              <p:cNvPr id="66584" name="Text Box 21"/>
              <p:cNvSpPr txBox="1">
                <a:spLocks noChangeArrowheads="1"/>
              </p:cNvSpPr>
              <p:nvPr/>
            </p:nvSpPr>
            <p:spPr bwMode="auto">
              <a:xfrm>
                <a:off x="3246" y="365"/>
                <a:ext cx="208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de-DE" sz="2000">
                    <a:latin typeface="Arial" charset="0"/>
                    <a:cs typeface="Arial" charset="0"/>
                  </a:rPr>
                  <a:t>High Pressure Turbine HPT</a:t>
                </a:r>
              </a:p>
            </p:txBody>
          </p:sp>
          <p:sp>
            <p:nvSpPr>
              <p:cNvPr id="66585" name="Line 22"/>
              <p:cNvSpPr>
                <a:spLocks noChangeShapeType="1"/>
              </p:cNvSpPr>
              <p:nvPr/>
            </p:nvSpPr>
            <p:spPr bwMode="auto">
              <a:xfrm>
                <a:off x="4320" y="632"/>
                <a:ext cx="264" cy="6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Text Box 23"/>
              <p:cNvSpPr txBox="1">
                <a:spLocks noChangeArrowheads="1"/>
              </p:cNvSpPr>
              <p:nvPr/>
            </p:nvSpPr>
            <p:spPr bwMode="auto">
              <a:xfrm>
                <a:off x="3782" y="2142"/>
                <a:ext cx="20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de-DE" sz="2000">
                    <a:latin typeface="Arial" charset="0"/>
                    <a:cs typeface="Arial" charset="0"/>
                  </a:rPr>
                  <a:t>Low Pressure Turbine LPT</a:t>
                </a:r>
              </a:p>
            </p:txBody>
          </p:sp>
          <p:sp>
            <p:nvSpPr>
              <p:cNvPr id="66587" name="Line 24"/>
              <p:cNvSpPr>
                <a:spLocks noChangeShapeType="1"/>
              </p:cNvSpPr>
              <p:nvPr/>
            </p:nvSpPr>
            <p:spPr bwMode="auto">
              <a:xfrm flipH="1">
                <a:off x="4800" y="1616"/>
                <a:ext cx="56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8" name="Text Box 25"/>
              <p:cNvSpPr txBox="1">
                <a:spLocks noChangeArrowheads="1"/>
              </p:cNvSpPr>
              <p:nvPr/>
            </p:nvSpPr>
            <p:spPr bwMode="auto">
              <a:xfrm>
                <a:off x="3022" y="1918"/>
                <a:ext cx="9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de-DE" sz="2000">
                    <a:latin typeface="Arial" charset="0"/>
                    <a:cs typeface="Arial" charset="0"/>
                  </a:rPr>
                  <a:t>Compressor</a:t>
                </a:r>
              </a:p>
            </p:txBody>
          </p:sp>
          <p:sp>
            <p:nvSpPr>
              <p:cNvPr id="66589" name="Line 26"/>
              <p:cNvSpPr>
                <a:spLocks noChangeShapeType="1"/>
              </p:cNvSpPr>
              <p:nvPr/>
            </p:nvSpPr>
            <p:spPr bwMode="auto">
              <a:xfrm flipH="1">
                <a:off x="3416" y="1488"/>
                <a:ext cx="120" cy="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563" name="Arc 29"/>
          <p:cNvSpPr>
            <a:spLocks/>
          </p:cNvSpPr>
          <p:nvPr/>
        </p:nvSpPr>
        <p:spPr bwMode="auto">
          <a:xfrm flipV="1">
            <a:off x="4170363" y="3276600"/>
            <a:ext cx="3559175" cy="1666875"/>
          </a:xfrm>
          <a:custGeom>
            <a:avLst/>
            <a:gdLst>
              <a:gd name="T0" fmla="*/ 2147483647 w 20492"/>
              <a:gd name="T1" fmla="*/ 0 h 17930"/>
              <a:gd name="T2" fmla="*/ 2147483647 w 20492"/>
              <a:gd name="T3" fmla="*/ 2147483647 h 17930"/>
              <a:gd name="T4" fmla="*/ 0 w 20492"/>
              <a:gd name="T5" fmla="*/ 2147483647 h 17930"/>
              <a:gd name="T6" fmla="*/ 0 60000 65536"/>
              <a:gd name="T7" fmla="*/ 0 60000 65536"/>
              <a:gd name="T8" fmla="*/ 0 60000 65536"/>
              <a:gd name="T9" fmla="*/ 0 w 20492"/>
              <a:gd name="T10" fmla="*/ 0 h 17930"/>
              <a:gd name="T11" fmla="*/ 20492 w 20492"/>
              <a:gd name="T12" fmla="*/ 17930 h 17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2" h="17930" fill="none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</a:path>
              <a:path w="20492" h="17930" stroke="0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  <a:lnTo>
                  <a:pt x="0" y="17930"/>
                </a:lnTo>
                <a:lnTo>
                  <a:pt x="12044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4" name="Group 45"/>
          <p:cNvGrpSpPr>
            <a:grpSpLocks/>
          </p:cNvGrpSpPr>
          <p:nvPr/>
        </p:nvGrpSpPr>
        <p:grpSpPr bwMode="auto">
          <a:xfrm>
            <a:off x="5326063" y="3595688"/>
            <a:ext cx="3208337" cy="3019425"/>
            <a:chOff x="3619" y="2310"/>
            <a:chExt cx="2021" cy="1902"/>
          </a:xfrm>
        </p:grpSpPr>
        <p:sp>
          <p:nvSpPr>
            <p:cNvPr id="66565" name="Text Box 28"/>
            <p:cNvSpPr txBox="1">
              <a:spLocks noChangeArrowheads="1"/>
            </p:cNvSpPr>
            <p:nvPr/>
          </p:nvSpPr>
          <p:spPr bwMode="auto">
            <a:xfrm>
              <a:off x="5230" y="3110"/>
              <a:ext cx="2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p</a:t>
              </a:r>
              <a:r>
                <a:rPr lang="de-DE" baseline="-25000"/>
                <a:t>1</a:t>
              </a:r>
              <a:endParaRPr lang="de-DE"/>
            </a:p>
          </p:txBody>
        </p:sp>
        <p:grpSp>
          <p:nvGrpSpPr>
            <p:cNvPr id="66566" name="Group 30"/>
            <p:cNvGrpSpPr>
              <a:grpSpLocks/>
            </p:cNvGrpSpPr>
            <p:nvPr/>
          </p:nvGrpSpPr>
          <p:grpSpPr bwMode="auto">
            <a:xfrm>
              <a:off x="3619" y="2462"/>
              <a:ext cx="2021" cy="1750"/>
              <a:chOff x="2971" y="2398"/>
              <a:chExt cx="2021" cy="1750"/>
            </a:xfrm>
          </p:grpSpPr>
          <p:sp>
            <p:nvSpPr>
              <p:cNvPr id="66577" name="Line 31"/>
              <p:cNvSpPr>
                <a:spLocks noChangeAspect="1" noChangeShapeType="1"/>
              </p:cNvSpPr>
              <p:nvPr/>
            </p:nvSpPr>
            <p:spPr bwMode="auto">
              <a:xfrm>
                <a:off x="3207" y="2431"/>
                <a:ext cx="0" cy="1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8" name="Line 32"/>
              <p:cNvSpPr>
                <a:spLocks noChangeAspect="1" noChangeShapeType="1"/>
              </p:cNvSpPr>
              <p:nvPr/>
            </p:nvSpPr>
            <p:spPr bwMode="auto">
              <a:xfrm>
                <a:off x="3207" y="3882"/>
                <a:ext cx="15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9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2971" y="2398"/>
                <a:ext cx="31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" charset="0"/>
                  </a:rPr>
                  <a:t>h</a:t>
                </a:r>
              </a:p>
            </p:txBody>
          </p:sp>
          <p:sp>
            <p:nvSpPr>
              <p:cNvPr id="66580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4681" y="3837"/>
                <a:ext cx="31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" charset="0"/>
                  </a:rPr>
                  <a:t>s</a:t>
                </a:r>
              </a:p>
            </p:txBody>
          </p:sp>
        </p:grpSp>
        <p:sp>
          <p:nvSpPr>
            <p:cNvPr id="66567" name="Line 35"/>
            <p:cNvSpPr>
              <a:spLocks noChangeShapeType="1"/>
            </p:cNvSpPr>
            <p:nvPr/>
          </p:nvSpPr>
          <p:spPr bwMode="auto">
            <a:xfrm>
              <a:off x="4195" y="316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8" name="Arc 36"/>
            <p:cNvSpPr>
              <a:spLocks/>
            </p:cNvSpPr>
            <p:nvPr/>
          </p:nvSpPr>
          <p:spPr bwMode="auto">
            <a:xfrm flipV="1">
              <a:off x="3867" y="2775"/>
              <a:ext cx="1334" cy="824"/>
            </a:xfrm>
            <a:custGeom>
              <a:avLst/>
              <a:gdLst>
                <a:gd name="T0" fmla="*/ 0 w 18203"/>
                <a:gd name="T1" fmla="*/ 0 h 21141"/>
                <a:gd name="T2" fmla="*/ 0 w 18203"/>
                <a:gd name="T3" fmla="*/ 0 h 21141"/>
                <a:gd name="T4" fmla="*/ 0 w 18203"/>
                <a:gd name="T5" fmla="*/ 0 h 21141"/>
                <a:gd name="T6" fmla="*/ 0 60000 65536"/>
                <a:gd name="T7" fmla="*/ 0 60000 65536"/>
                <a:gd name="T8" fmla="*/ 0 60000 65536"/>
                <a:gd name="T9" fmla="*/ 0 w 18203"/>
                <a:gd name="T10" fmla="*/ 0 h 21141"/>
                <a:gd name="T11" fmla="*/ 18203 w 18203"/>
                <a:gd name="T12" fmla="*/ 21141 h 21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3" h="21141" fill="none" extrusionOk="0">
                  <a:moveTo>
                    <a:pt x="4429" y="-1"/>
                  </a:moveTo>
                  <a:cubicBezTo>
                    <a:pt x="10112" y="1190"/>
                    <a:pt x="15078" y="4620"/>
                    <a:pt x="18203" y="9514"/>
                  </a:cubicBezTo>
                </a:path>
                <a:path w="18203" h="21141" stroke="0" extrusionOk="0">
                  <a:moveTo>
                    <a:pt x="4429" y="-1"/>
                  </a:moveTo>
                  <a:cubicBezTo>
                    <a:pt x="10112" y="1190"/>
                    <a:pt x="15078" y="4620"/>
                    <a:pt x="18203" y="9514"/>
                  </a:cubicBezTo>
                  <a:lnTo>
                    <a:pt x="0" y="21141"/>
                  </a:lnTo>
                  <a:lnTo>
                    <a:pt x="442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9" name="Line 37"/>
            <p:cNvSpPr>
              <a:spLocks noChangeShapeType="1"/>
            </p:cNvSpPr>
            <p:nvPr/>
          </p:nvSpPr>
          <p:spPr bwMode="auto">
            <a:xfrm>
              <a:off x="5042" y="2647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Text Box 38"/>
            <p:cNvSpPr txBox="1">
              <a:spLocks noChangeArrowheads="1"/>
            </p:cNvSpPr>
            <p:nvPr/>
          </p:nvSpPr>
          <p:spPr bwMode="auto">
            <a:xfrm>
              <a:off x="5150" y="2310"/>
              <a:ext cx="2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p</a:t>
              </a:r>
              <a:r>
                <a:rPr lang="de-DE" baseline="-25000"/>
                <a:t>3</a:t>
              </a:r>
              <a:endParaRPr lang="de-DE"/>
            </a:p>
          </p:txBody>
        </p:sp>
        <p:sp>
          <p:nvSpPr>
            <p:cNvPr id="66571" name="Rectangle 39"/>
            <p:cNvSpPr>
              <a:spLocks noChangeArrowheads="1"/>
            </p:cNvSpPr>
            <p:nvPr/>
          </p:nvSpPr>
          <p:spPr bwMode="auto">
            <a:xfrm>
              <a:off x="5014" y="334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4</a:t>
              </a:r>
            </a:p>
          </p:txBody>
        </p:sp>
        <p:sp>
          <p:nvSpPr>
            <p:cNvPr id="66572" name="Text Box 40"/>
            <p:cNvSpPr txBox="1">
              <a:spLocks noChangeArrowheads="1"/>
            </p:cNvSpPr>
            <p:nvPr/>
          </p:nvSpPr>
          <p:spPr bwMode="auto">
            <a:xfrm>
              <a:off x="4110" y="360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1</a:t>
              </a:r>
            </a:p>
          </p:txBody>
        </p:sp>
        <p:sp>
          <p:nvSpPr>
            <p:cNvPr id="66573" name="Text Box 41"/>
            <p:cNvSpPr txBox="1">
              <a:spLocks noChangeArrowheads="1"/>
            </p:cNvSpPr>
            <p:nvPr/>
          </p:nvSpPr>
          <p:spPr bwMode="auto">
            <a:xfrm>
              <a:off x="4078" y="288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2</a:t>
              </a:r>
            </a:p>
          </p:txBody>
        </p:sp>
        <p:sp>
          <p:nvSpPr>
            <p:cNvPr id="66574" name="Text Box 42"/>
            <p:cNvSpPr txBox="1">
              <a:spLocks noChangeArrowheads="1"/>
            </p:cNvSpPr>
            <p:nvPr/>
          </p:nvSpPr>
          <p:spPr bwMode="auto">
            <a:xfrm>
              <a:off x="4870" y="24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3</a:t>
              </a:r>
            </a:p>
          </p:txBody>
        </p:sp>
        <p:sp>
          <p:nvSpPr>
            <p:cNvPr id="66575" name="Text Box 43"/>
            <p:cNvSpPr txBox="1">
              <a:spLocks noChangeArrowheads="1"/>
            </p:cNvSpPr>
            <p:nvPr/>
          </p:nvSpPr>
          <p:spPr bwMode="auto">
            <a:xfrm>
              <a:off x="5078" y="287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3i</a:t>
              </a:r>
            </a:p>
          </p:txBody>
        </p:sp>
        <p:sp>
          <p:nvSpPr>
            <p:cNvPr id="66576" name="Line 44"/>
            <p:cNvSpPr>
              <a:spLocks noChangeShapeType="1"/>
            </p:cNvSpPr>
            <p:nvPr/>
          </p:nvSpPr>
          <p:spPr bwMode="auto">
            <a:xfrm flipH="1">
              <a:off x="5000" y="3000"/>
              <a:ext cx="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C5A621D-11D4-8249-82C8-C5DEDC1BF8A5}"/>
              </a:ext>
            </a:extLst>
          </p:cNvPr>
          <p:cNvSpPr txBox="1"/>
          <p:nvPr/>
        </p:nvSpPr>
        <p:spPr>
          <a:xfrm rot="16200000">
            <a:off x="5521096" y="373001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F56830-67CA-9449-9A2A-4E16771F2F21}"/>
              </a:ext>
            </a:extLst>
          </p:cNvPr>
          <p:cNvSpPr txBox="1"/>
          <p:nvPr/>
        </p:nvSpPr>
        <p:spPr>
          <a:xfrm>
            <a:off x="7992380" y="595566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 txBox="1">
            <a:spLocks noChangeArrowheads="1"/>
          </p:cNvSpPr>
          <p:nvPr/>
        </p:nvSpPr>
        <p:spPr bwMode="auto">
          <a:xfrm>
            <a:off x="990600" y="990600"/>
            <a:ext cx="7015163" cy="5867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Arbeit HPT = Arbeit für den Kompressor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Arbeit für den Generator = Arbeit LPT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c</a:t>
            </a:r>
            <a:r>
              <a:rPr lang="de-DE" sz="2000" baseline="-25000" dirty="0" err="1">
                <a:latin typeface="TheSans 5" charset="0"/>
                <a:ea typeface="Osaka" charset="0"/>
                <a:cs typeface="Osaka" charset="0"/>
              </a:rPr>
              <a:t>p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= konstant gilt: </a:t>
            </a:r>
            <a:r>
              <a:rPr lang="de-DE" sz="2000" i="1" dirty="0">
                <a:latin typeface="Times" charset="0"/>
                <a:ea typeface="Osaka" charset="0"/>
                <a:cs typeface="Osaka" charset="0"/>
              </a:rPr>
              <a:t>h=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c</a:t>
            </a:r>
            <a:r>
              <a:rPr lang="de-DE" sz="2000" i="1" baseline="-25000">
                <a:latin typeface="Times" charset="0"/>
                <a:ea typeface="Osaka" charset="0"/>
                <a:cs typeface="Osaka" charset="0"/>
              </a:rPr>
              <a:t>p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T</a:t>
            </a:r>
            <a:endParaRPr lang="de-DE" sz="2000" i="1" dirty="0">
              <a:latin typeface="Times" charset="0"/>
              <a:ea typeface="Osaka" charset="0"/>
              <a:cs typeface="Osaka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889125" y="1450975"/>
          <a:ext cx="29892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62" name="Formel" r:id="rId3" imgW="2451100" imgH="660400" progId="Equation.3">
                  <p:embed/>
                </p:oleObj>
              </mc:Choice>
              <mc:Fallback>
                <p:oleObj name="Formel" r:id="rId3" imgW="24511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450975"/>
                        <a:ext cx="29892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778000" y="2798763"/>
          <a:ext cx="488791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63" name="Formel" r:id="rId5" imgW="4381500" imgH="1244600" progId="Equation.3">
                  <p:embed/>
                </p:oleObj>
              </mc:Choice>
              <mc:Fallback>
                <p:oleObj name="Formel" r:id="rId5" imgW="4381500" imgH="1244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798763"/>
                        <a:ext cx="4887913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5"/>
          <p:cNvSpPr>
            <a:spLocks/>
          </p:cNvSpPr>
          <p:nvPr/>
        </p:nvSpPr>
        <p:spPr bwMode="auto">
          <a:xfrm rot="-5400000">
            <a:off x="4846638" y="3787775"/>
            <a:ext cx="215900" cy="787400"/>
          </a:xfrm>
          <a:prstGeom prst="leftBrace">
            <a:avLst>
              <a:gd name="adj1" fmla="val 30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AutoShape 6"/>
          <p:cNvSpPr>
            <a:spLocks/>
          </p:cNvSpPr>
          <p:nvPr/>
        </p:nvSpPr>
        <p:spPr bwMode="auto">
          <a:xfrm rot="-5400000">
            <a:off x="6002338" y="3800475"/>
            <a:ext cx="215900" cy="787400"/>
          </a:xfrm>
          <a:prstGeom prst="leftBrace">
            <a:avLst>
              <a:gd name="adj1" fmla="val 30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719763" y="4406900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Kompressionsarbeit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3433763" y="4368800"/>
            <a:ext cx="174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Expansionsarbeit</a:t>
            </a:r>
          </a:p>
        </p:txBody>
      </p:sp>
      <p:grpSp>
        <p:nvGrpSpPr>
          <p:cNvPr id="67592" name="Group 9"/>
          <p:cNvGrpSpPr>
            <a:grpSpLocks/>
          </p:cNvGrpSpPr>
          <p:nvPr/>
        </p:nvGrpSpPr>
        <p:grpSpPr bwMode="auto">
          <a:xfrm>
            <a:off x="5784850" y="1260475"/>
            <a:ext cx="2732088" cy="2571750"/>
            <a:chOff x="3619" y="2310"/>
            <a:chExt cx="2021" cy="1902"/>
          </a:xfrm>
        </p:grpSpPr>
        <p:sp>
          <p:nvSpPr>
            <p:cNvPr id="67593" name="Text Box 10"/>
            <p:cNvSpPr txBox="1">
              <a:spLocks noChangeArrowheads="1"/>
            </p:cNvSpPr>
            <p:nvPr/>
          </p:nvSpPr>
          <p:spPr bwMode="auto">
            <a:xfrm>
              <a:off x="5230" y="3110"/>
              <a:ext cx="27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p</a:t>
              </a:r>
              <a:r>
                <a:rPr lang="de-DE" baseline="-25000"/>
                <a:t>1</a:t>
              </a:r>
              <a:endParaRPr lang="de-DE"/>
            </a:p>
          </p:txBody>
        </p:sp>
        <p:grpSp>
          <p:nvGrpSpPr>
            <p:cNvPr id="67594" name="Group 11"/>
            <p:cNvGrpSpPr>
              <a:grpSpLocks/>
            </p:cNvGrpSpPr>
            <p:nvPr/>
          </p:nvGrpSpPr>
          <p:grpSpPr bwMode="auto">
            <a:xfrm>
              <a:off x="3619" y="2462"/>
              <a:ext cx="2021" cy="1750"/>
              <a:chOff x="2971" y="2398"/>
              <a:chExt cx="2021" cy="1750"/>
            </a:xfrm>
          </p:grpSpPr>
          <p:sp>
            <p:nvSpPr>
              <p:cNvPr id="67605" name="Line 12"/>
              <p:cNvSpPr>
                <a:spLocks noChangeAspect="1" noChangeShapeType="1"/>
              </p:cNvSpPr>
              <p:nvPr/>
            </p:nvSpPr>
            <p:spPr bwMode="auto">
              <a:xfrm>
                <a:off x="3207" y="2431"/>
                <a:ext cx="0" cy="1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6" name="Line 13"/>
              <p:cNvSpPr>
                <a:spLocks noChangeAspect="1" noChangeShapeType="1"/>
              </p:cNvSpPr>
              <p:nvPr/>
            </p:nvSpPr>
            <p:spPr bwMode="auto">
              <a:xfrm>
                <a:off x="3207" y="3882"/>
                <a:ext cx="15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7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971" y="2398"/>
                <a:ext cx="31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" charset="0"/>
                  </a:rPr>
                  <a:t>h</a:t>
                </a:r>
              </a:p>
            </p:txBody>
          </p:sp>
          <p:sp>
            <p:nvSpPr>
              <p:cNvPr id="67608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4681" y="3837"/>
                <a:ext cx="31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" charset="0"/>
                  </a:rPr>
                  <a:t>s</a:t>
                </a:r>
              </a:p>
            </p:txBody>
          </p:sp>
        </p:grpSp>
        <p:sp>
          <p:nvSpPr>
            <p:cNvPr id="67595" name="Line 16"/>
            <p:cNvSpPr>
              <a:spLocks noChangeShapeType="1"/>
            </p:cNvSpPr>
            <p:nvPr/>
          </p:nvSpPr>
          <p:spPr bwMode="auto">
            <a:xfrm>
              <a:off x="4195" y="316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Arc 17"/>
            <p:cNvSpPr>
              <a:spLocks/>
            </p:cNvSpPr>
            <p:nvPr/>
          </p:nvSpPr>
          <p:spPr bwMode="auto">
            <a:xfrm flipV="1">
              <a:off x="3867" y="2775"/>
              <a:ext cx="1334" cy="824"/>
            </a:xfrm>
            <a:custGeom>
              <a:avLst/>
              <a:gdLst>
                <a:gd name="T0" fmla="*/ 0 w 18203"/>
                <a:gd name="T1" fmla="*/ 0 h 21141"/>
                <a:gd name="T2" fmla="*/ 0 w 18203"/>
                <a:gd name="T3" fmla="*/ 0 h 21141"/>
                <a:gd name="T4" fmla="*/ 0 w 18203"/>
                <a:gd name="T5" fmla="*/ 0 h 21141"/>
                <a:gd name="T6" fmla="*/ 0 60000 65536"/>
                <a:gd name="T7" fmla="*/ 0 60000 65536"/>
                <a:gd name="T8" fmla="*/ 0 60000 65536"/>
                <a:gd name="T9" fmla="*/ 0 w 18203"/>
                <a:gd name="T10" fmla="*/ 0 h 21141"/>
                <a:gd name="T11" fmla="*/ 18203 w 18203"/>
                <a:gd name="T12" fmla="*/ 21141 h 21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3" h="21141" fill="none" extrusionOk="0">
                  <a:moveTo>
                    <a:pt x="4429" y="-1"/>
                  </a:moveTo>
                  <a:cubicBezTo>
                    <a:pt x="10112" y="1190"/>
                    <a:pt x="15078" y="4620"/>
                    <a:pt x="18203" y="9514"/>
                  </a:cubicBezTo>
                </a:path>
                <a:path w="18203" h="21141" stroke="0" extrusionOk="0">
                  <a:moveTo>
                    <a:pt x="4429" y="-1"/>
                  </a:moveTo>
                  <a:cubicBezTo>
                    <a:pt x="10112" y="1190"/>
                    <a:pt x="15078" y="4620"/>
                    <a:pt x="18203" y="9514"/>
                  </a:cubicBezTo>
                  <a:lnTo>
                    <a:pt x="0" y="21141"/>
                  </a:lnTo>
                  <a:lnTo>
                    <a:pt x="442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Line 18"/>
            <p:cNvSpPr>
              <a:spLocks noChangeShapeType="1"/>
            </p:cNvSpPr>
            <p:nvPr/>
          </p:nvSpPr>
          <p:spPr bwMode="auto">
            <a:xfrm>
              <a:off x="5042" y="2647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Text Box 19"/>
            <p:cNvSpPr txBox="1">
              <a:spLocks noChangeArrowheads="1"/>
            </p:cNvSpPr>
            <p:nvPr/>
          </p:nvSpPr>
          <p:spPr bwMode="auto">
            <a:xfrm>
              <a:off x="5150" y="2310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p</a:t>
              </a:r>
              <a:r>
                <a:rPr lang="de-DE" baseline="-25000"/>
                <a:t>3</a:t>
              </a:r>
              <a:endParaRPr lang="de-DE"/>
            </a:p>
          </p:txBody>
        </p:sp>
        <p:sp>
          <p:nvSpPr>
            <p:cNvPr id="67599" name="Rectangle 20"/>
            <p:cNvSpPr>
              <a:spLocks noChangeArrowheads="1"/>
            </p:cNvSpPr>
            <p:nvPr/>
          </p:nvSpPr>
          <p:spPr bwMode="auto">
            <a:xfrm>
              <a:off x="5014" y="3342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4</a:t>
              </a:r>
            </a:p>
          </p:txBody>
        </p:sp>
        <p:sp>
          <p:nvSpPr>
            <p:cNvPr id="67600" name="Text Box 21"/>
            <p:cNvSpPr txBox="1">
              <a:spLocks noChangeArrowheads="1"/>
            </p:cNvSpPr>
            <p:nvPr/>
          </p:nvSpPr>
          <p:spPr bwMode="auto">
            <a:xfrm>
              <a:off x="4110" y="3606"/>
              <a:ext cx="2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1</a:t>
              </a:r>
            </a:p>
          </p:txBody>
        </p:sp>
        <p:sp>
          <p:nvSpPr>
            <p:cNvPr id="67601" name="Text Box 22"/>
            <p:cNvSpPr txBox="1">
              <a:spLocks noChangeArrowheads="1"/>
            </p:cNvSpPr>
            <p:nvPr/>
          </p:nvSpPr>
          <p:spPr bwMode="auto">
            <a:xfrm>
              <a:off x="4027" y="2849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2</a:t>
              </a:r>
            </a:p>
          </p:txBody>
        </p:sp>
        <p:sp>
          <p:nvSpPr>
            <p:cNvPr id="67602" name="Text Box 23"/>
            <p:cNvSpPr txBox="1">
              <a:spLocks noChangeArrowheads="1"/>
            </p:cNvSpPr>
            <p:nvPr/>
          </p:nvSpPr>
          <p:spPr bwMode="auto">
            <a:xfrm>
              <a:off x="4870" y="2343"/>
              <a:ext cx="2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dirty="0"/>
                <a:t>3</a:t>
              </a:r>
            </a:p>
          </p:txBody>
        </p:sp>
        <p:sp>
          <p:nvSpPr>
            <p:cNvPr id="67603" name="Text Box 24"/>
            <p:cNvSpPr txBox="1">
              <a:spLocks noChangeArrowheads="1"/>
            </p:cNvSpPr>
            <p:nvPr/>
          </p:nvSpPr>
          <p:spPr bwMode="auto">
            <a:xfrm>
              <a:off x="5078" y="2870"/>
              <a:ext cx="25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/>
                <a:t>3i</a:t>
              </a:r>
            </a:p>
          </p:txBody>
        </p:sp>
        <p:sp>
          <p:nvSpPr>
            <p:cNvPr id="67604" name="Line 25"/>
            <p:cNvSpPr>
              <a:spLocks noChangeShapeType="1"/>
            </p:cNvSpPr>
            <p:nvPr/>
          </p:nvSpPr>
          <p:spPr bwMode="auto">
            <a:xfrm flipH="1">
              <a:off x="5000" y="3000"/>
              <a:ext cx="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Arc 29"/>
          <p:cNvSpPr>
            <a:spLocks/>
          </p:cNvSpPr>
          <p:nvPr/>
        </p:nvSpPr>
        <p:spPr bwMode="auto">
          <a:xfrm flipV="1">
            <a:off x="4361197" y="800708"/>
            <a:ext cx="3559175" cy="1666875"/>
          </a:xfrm>
          <a:custGeom>
            <a:avLst/>
            <a:gdLst>
              <a:gd name="T0" fmla="*/ 2147483647 w 20492"/>
              <a:gd name="T1" fmla="*/ 0 h 17930"/>
              <a:gd name="T2" fmla="*/ 2147483647 w 20492"/>
              <a:gd name="T3" fmla="*/ 2147483647 h 17930"/>
              <a:gd name="T4" fmla="*/ 0 w 20492"/>
              <a:gd name="T5" fmla="*/ 2147483647 h 17930"/>
              <a:gd name="T6" fmla="*/ 0 60000 65536"/>
              <a:gd name="T7" fmla="*/ 0 60000 65536"/>
              <a:gd name="T8" fmla="*/ 0 60000 65536"/>
              <a:gd name="T9" fmla="*/ 0 w 20492"/>
              <a:gd name="T10" fmla="*/ 0 h 17930"/>
              <a:gd name="T11" fmla="*/ 20492 w 20492"/>
              <a:gd name="T12" fmla="*/ 17930 h 17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2" h="17930" fill="none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</a:path>
              <a:path w="20492" h="17930" stroke="0" extrusionOk="0">
                <a:moveTo>
                  <a:pt x="12044" y="-1"/>
                </a:moveTo>
                <a:cubicBezTo>
                  <a:pt x="16011" y="2664"/>
                  <a:pt x="18982" y="6569"/>
                  <a:pt x="20492" y="11102"/>
                </a:cubicBezTo>
                <a:lnTo>
                  <a:pt x="0" y="17930"/>
                </a:lnTo>
                <a:lnTo>
                  <a:pt x="12044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DFB9A-6ECA-3249-B440-7FEEDA28CB21}"/>
              </a:ext>
            </a:extLst>
          </p:cNvPr>
          <p:cNvSpPr txBox="1"/>
          <p:nvPr/>
        </p:nvSpPr>
        <p:spPr>
          <a:xfrm rot="16200000">
            <a:off x="5900955" y="134396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8FFC53-3E04-8947-B9F4-D147458FBABC}"/>
              </a:ext>
            </a:extLst>
          </p:cNvPr>
          <p:cNvSpPr txBox="1"/>
          <p:nvPr/>
        </p:nvSpPr>
        <p:spPr>
          <a:xfrm>
            <a:off x="8012559" y="324172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924800" cy="542764"/>
          </a:xfrm>
        </p:spPr>
        <p:txBody>
          <a:bodyPr/>
          <a:lstStyle/>
          <a:p>
            <a:r>
              <a:rPr lang="de-DE" altLang="de-DE" sz="2800" dirty="0"/>
              <a:t>„Aeroderivative“ Triebwerke zur Stromgewinnung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924800" cy="48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CH" altLang="de-DE" sz="2000" dirty="0"/>
              <a:t>Flugzeugtriebwerke sind für ein geringes Gewicht und schnelle Lastwechsel ausgelegt</a:t>
            </a:r>
          </a:p>
          <a:p>
            <a:pPr>
              <a:lnSpc>
                <a:spcPct val="150000"/>
              </a:lnSpc>
            </a:pPr>
            <a:r>
              <a:rPr lang="de-CH" altLang="de-DE" sz="2000" dirty="0"/>
              <a:t>Das Design von Flugzeugtriebwerken hat Vorteile für die Stromgewinnung. Das führte zu den „Aeroderivative“ Triebwerken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Anwendungen</a:t>
            </a:r>
            <a:endParaRPr lang="en-US" sz="2000" dirty="0"/>
          </a:p>
          <a:p>
            <a:pPr lvl="1"/>
            <a:r>
              <a:rPr lang="en-US" sz="1600" dirty="0"/>
              <a:t>auf See</a:t>
            </a:r>
          </a:p>
          <a:p>
            <a:pPr lvl="1"/>
            <a:r>
              <a:rPr lang="en-US" sz="1600" dirty="0" err="1"/>
              <a:t>Stromgewinnung</a:t>
            </a:r>
            <a:r>
              <a:rPr lang="en-US" sz="1600" dirty="0"/>
              <a:t> auf See</a:t>
            </a:r>
          </a:p>
          <a:p>
            <a:pPr lvl="1"/>
            <a:r>
              <a:rPr lang="en-US" sz="1600" dirty="0" err="1"/>
              <a:t>Notstromversorgung</a:t>
            </a:r>
            <a:endParaRPr lang="en-US" sz="1600" dirty="0"/>
          </a:p>
          <a:p>
            <a:pPr lvl="1"/>
            <a:r>
              <a:rPr lang="en-US" sz="1600" dirty="0" err="1"/>
              <a:t>Krankenhäuser</a:t>
            </a:r>
            <a:endParaRPr lang="en-US" sz="1600" dirty="0"/>
          </a:p>
          <a:p>
            <a:pPr lvl="1"/>
            <a:r>
              <a:rPr lang="en-US" sz="1600" dirty="0" err="1"/>
              <a:t>Flughäfen</a:t>
            </a:r>
            <a:endParaRPr lang="en-US" sz="1600" dirty="0"/>
          </a:p>
          <a:p>
            <a:pPr lvl="1"/>
            <a:r>
              <a:rPr lang="en-US" sz="1600"/>
              <a:t>Industrieanwendungen</a:t>
            </a:r>
            <a:r>
              <a:rPr lang="en-US" sz="1600" dirty="0"/>
              <a:t> </a:t>
            </a:r>
            <a:r>
              <a:rPr lang="en-US" sz="1600" dirty="0" err="1"/>
              <a:t>wie</a:t>
            </a:r>
            <a:r>
              <a:rPr lang="en-US" sz="1600" dirty="0"/>
              <a:t> </a:t>
            </a:r>
            <a:r>
              <a:rPr lang="en-US" sz="1600" dirty="0" err="1"/>
              <a:t>Zementherstellung</a:t>
            </a:r>
            <a:r>
              <a:rPr lang="en-US" sz="1600" dirty="0"/>
              <a:t> und in </a:t>
            </a:r>
            <a:r>
              <a:rPr lang="en-US" sz="1600" dirty="0" err="1"/>
              <a:t>Minen</a:t>
            </a:r>
            <a:endParaRPr lang="en-US" sz="1600" dirty="0"/>
          </a:p>
          <a:p>
            <a:pPr lvl="1"/>
            <a:r>
              <a:rPr lang="en-US" sz="1600" dirty="0"/>
              <a:t>Pipelines und </a:t>
            </a:r>
            <a:r>
              <a:rPr lang="en-US" sz="1600" dirty="0" err="1"/>
              <a:t>Raffinerien</a:t>
            </a:r>
            <a:endParaRPr lang="en-US" sz="1600" dirty="0"/>
          </a:p>
          <a:p>
            <a:pPr lvl="1"/>
            <a:r>
              <a:rPr lang="en-US" sz="1600" dirty="0" err="1"/>
              <a:t>Stromversorgungsunternehmen</a:t>
            </a: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de-CH" altLang="de-DE" sz="1600" dirty="0"/>
          </a:p>
        </p:txBody>
      </p:sp>
    </p:spTree>
    <p:extLst>
      <p:ext uri="{BB962C8B-B14F-4D97-AF65-F5344CB8AC3E}">
        <p14:creationId xmlns:p14="http://schemas.microsoft.com/office/powerpoint/2010/main" val="287126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7924800" cy="504056"/>
          </a:xfrm>
        </p:spPr>
        <p:txBody>
          <a:bodyPr/>
          <a:lstStyle/>
          <a:p>
            <a:r>
              <a:rPr lang="de-DE" altLang="de-DE" sz="2800" dirty="0"/>
              <a:t>GE Aeroderivative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304764"/>
            <a:ext cx="8460940" cy="2268252"/>
          </a:xfrm>
        </p:spPr>
        <p:txBody>
          <a:bodyPr/>
          <a:lstStyle/>
          <a:p>
            <a:pPr marL="0" indent="0">
              <a:buNone/>
            </a:pPr>
            <a:r>
              <a:rPr lang="de-CH" altLang="de-DE" sz="2000" u="sng" dirty="0"/>
              <a:t>GE LM2500</a:t>
            </a:r>
          </a:p>
          <a:p>
            <a:r>
              <a:rPr lang="de-CH" altLang="de-DE" sz="1800" dirty="0"/>
              <a:t>Power: 33MW</a:t>
            </a:r>
          </a:p>
          <a:p>
            <a:r>
              <a:rPr lang="de-CH" altLang="de-DE" sz="1800" dirty="0"/>
              <a:t>Efficiency: 39%</a:t>
            </a:r>
          </a:p>
          <a:p>
            <a:r>
              <a:rPr lang="de-CH" altLang="de-DE" sz="1800" dirty="0"/>
              <a:t>Turbine Speed: 3’600 </a:t>
            </a:r>
            <a:r>
              <a:rPr lang="de-CH" altLang="de-DE" sz="1800" dirty="0" err="1"/>
              <a:t>rpm</a:t>
            </a:r>
            <a:r>
              <a:rPr lang="de-CH" altLang="de-DE" sz="1800" dirty="0"/>
              <a:t> (angepasst an 60 Hz Netzfrequenz und 2 Pol Generator)</a:t>
            </a:r>
          </a:p>
          <a:p>
            <a:r>
              <a:rPr lang="de-CH" altLang="de-DE" sz="1800" dirty="0"/>
              <a:t>Pressure ratio: 23</a:t>
            </a:r>
          </a:p>
          <a:p>
            <a:r>
              <a:rPr lang="de-CH" altLang="de-DE" sz="1800" dirty="0"/>
              <a:t>TAT: 524°C</a:t>
            </a:r>
          </a:p>
          <a:p>
            <a:r>
              <a:rPr lang="de-CH" altLang="de-DE" sz="1800" dirty="0"/>
              <a:t>Fuels: LNG or Marine Gas Oil (MGO)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632" y="3645024"/>
            <a:ext cx="8545864" cy="32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32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550" y="2056093"/>
            <a:ext cx="7712257" cy="47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6489340"/>
            <a:ext cx="4032448" cy="36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CH" altLang="de-DE" sz="1100" kern="0" dirty="0"/>
              <a:t>Source: Roll Royce</a:t>
            </a:r>
            <a:endParaRPr lang="de-CH" altLang="de-DE" sz="900" kern="0" dirty="0"/>
          </a:p>
          <a:p>
            <a:endParaRPr lang="de-CH" altLang="de-DE" sz="12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20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1600" kern="0" dirty="0">
              <a:solidFill>
                <a:srgbClr val="000000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908720"/>
            <a:ext cx="4032448" cy="3204356"/>
          </a:xfrm>
        </p:spPr>
        <p:txBody>
          <a:bodyPr/>
          <a:lstStyle/>
          <a:p>
            <a:pPr marL="0" indent="0">
              <a:buNone/>
            </a:pPr>
            <a:r>
              <a:rPr lang="de-CH" altLang="de-DE" sz="2000" u="sng" dirty="0"/>
              <a:t>Rolls-Royce RB211</a:t>
            </a:r>
          </a:p>
          <a:p>
            <a:r>
              <a:rPr lang="de-CH" altLang="de-DE" sz="1800" dirty="0"/>
              <a:t>Power: 32MW; </a:t>
            </a:r>
            <a:r>
              <a:rPr lang="de-CH" altLang="de-DE" sz="1800" dirty="0" err="1"/>
              <a:t>efficiency</a:t>
            </a:r>
            <a:r>
              <a:rPr lang="de-CH" altLang="de-DE" sz="1800" dirty="0"/>
              <a:t>: 39%</a:t>
            </a:r>
          </a:p>
          <a:p>
            <a:r>
              <a:rPr lang="de-CH" altLang="de-DE" sz="1800" dirty="0"/>
              <a:t>Turbine Speed: 4’850 </a:t>
            </a:r>
            <a:r>
              <a:rPr lang="de-CH" altLang="de-DE" sz="1800" dirty="0" err="1"/>
              <a:t>rpm</a:t>
            </a:r>
            <a:endParaRPr lang="de-CH" altLang="de-DE" sz="1800" dirty="0"/>
          </a:p>
          <a:p>
            <a:endParaRPr lang="de-CH" altLang="de-DE" sz="1200" dirty="0"/>
          </a:p>
          <a:p>
            <a:pPr marL="0" indent="0">
              <a:lnSpc>
                <a:spcPct val="150000"/>
              </a:lnSpc>
              <a:buNone/>
            </a:pPr>
            <a:endParaRPr lang="de-CH" altLang="de-DE" sz="2000" dirty="0"/>
          </a:p>
          <a:p>
            <a:pPr marL="0" indent="0">
              <a:lnSpc>
                <a:spcPct val="150000"/>
              </a:lnSpc>
              <a:buNone/>
            </a:pPr>
            <a:endParaRPr lang="de-CH" altLang="de-DE" sz="1600" dirty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540" y="548680"/>
            <a:ext cx="79248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9pPr>
          </a:lstStyle>
          <a:p>
            <a:r>
              <a:rPr lang="de-DE" altLang="de-DE" sz="2800" kern="0" dirty="0"/>
              <a:t>Rolls Royce Aeroderivative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843DB7-1642-434C-A219-6DE15AEE8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96752"/>
            <a:ext cx="4667679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altLang="de-DE" sz="1800" kern="0" dirty="0" err="1"/>
              <a:t>Pressure</a:t>
            </a:r>
            <a:r>
              <a:rPr lang="de-CH" altLang="de-DE" sz="1800" kern="0" dirty="0"/>
              <a:t> </a:t>
            </a:r>
            <a:r>
              <a:rPr lang="de-CH" altLang="de-DE" sz="1800" kern="0" dirty="0" err="1"/>
              <a:t>ratio</a:t>
            </a:r>
            <a:r>
              <a:rPr lang="de-CH" altLang="de-DE" sz="1800" kern="0" dirty="0"/>
              <a:t>: 23</a:t>
            </a:r>
          </a:p>
          <a:p>
            <a:r>
              <a:rPr lang="de-CH" altLang="de-DE" sz="1800" kern="0" dirty="0" err="1"/>
              <a:t>Fuels</a:t>
            </a:r>
            <a:r>
              <a:rPr lang="de-CH" altLang="de-DE" sz="1800" kern="0" dirty="0"/>
              <a:t>: Natural gas, </a:t>
            </a:r>
            <a:r>
              <a:rPr lang="de-CH" altLang="de-DE" sz="1800" kern="0" dirty="0" err="1"/>
              <a:t>oil</a:t>
            </a:r>
            <a:r>
              <a:rPr lang="de-CH" altLang="de-DE" sz="1800" kern="0" dirty="0"/>
              <a:t> </a:t>
            </a:r>
            <a:r>
              <a:rPr lang="de-CH" altLang="de-DE" sz="1800" kern="0" dirty="0" err="1"/>
              <a:t>or</a:t>
            </a:r>
            <a:r>
              <a:rPr lang="de-CH" altLang="de-DE" sz="1800" kern="0" dirty="0"/>
              <a:t> </a:t>
            </a:r>
            <a:r>
              <a:rPr lang="de-CH" altLang="de-DE" sz="1800" kern="0" dirty="0" err="1"/>
              <a:t>duel</a:t>
            </a:r>
            <a:r>
              <a:rPr lang="de-CH" altLang="de-DE" sz="1800" kern="0" dirty="0"/>
              <a:t> </a:t>
            </a:r>
            <a:r>
              <a:rPr lang="de-CH" altLang="de-DE" sz="1800" kern="0" dirty="0" err="1"/>
              <a:t>operaton</a:t>
            </a:r>
            <a:endParaRPr lang="de-CH" altLang="de-DE" sz="1800" kern="0" dirty="0"/>
          </a:p>
          <a:p>
            <a:endParaRPr lang="de-CH" altLang="de-DE" sz="18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20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7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://www.energy.siemens.com/hq/pool/hq/power-generation/gas-turbines/sgt-750/SIM00010_458.jpg?_=1415009175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460432" cy="3897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44724"/>
            <a:ext cx="4644516" cy="334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CH" altLang="de-DE" sz="2000" u="sng" kern="0" dirty="0"/>
              <a:t>Siemens SGT-750</a:t>
            </a:r>
          </a:p>
          <a:p>
            <a:r>
              <a:rPr lang="de-CH" altLang="de-DE" sz="1800" kern="0" dirty="0"/>
              <a:t>Power: 37MW</a:t>
            </a:r>
          </a:p>
          <a:p>
            <a:r>
              <a:rPr lang="de-CH" altLang="de-DE" sz="1800" kern="0" dirty="0"/>
              <a:t>Efficiency: 39.5%</a:t>
            </a:r>
          </a:p>
          <a:p>
            <a:r>
              <a:rPr lang="de-CH" altLang="de-DE" sz="1800" kern="0" dirty="0"/>
              <a:t>Turbine Speed: 6’100 </a:t>
            </a:r>
            <a:r>
              <a:rPr lang="de-CH" altLang="de-DE" sz="1800" kern="0" dirty="0" err="1"/>
              <a:t>rpm</a:t>
            </a:r>
            <a:endParaRPr lang="de-CH" altLang="de-DE" sz="18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20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1600" kern="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584684"/>
            <a:ext cx="856895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9pPr>
          </a:lstStyle>
          <a:p>
            <a:r>
              <a:rPr lang="de-DE" altLang="de-DE" sz="2800" kern="0" dirty="0"/>
              <a:t>Siemens Gas Turbine on Basis </a:t>
            </a:r>
            <a:r>
              <a:rPr lang="de-DE" altLang="de-DE" sz="2800" kern="0" dirty="0" err="1"/>
              <a:t>of</a:t>
            </a:r>
            <a:r>
              <a:rPr lang="de-DE" altLang="de-DE" sz="2800" kern="0" dirty="0"/>
              <a:t> Aeroderivates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200292" y="6453336"/>
            <a:ext cx="1476164" cy="36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CH" altLang="de-DE" sz="1100" kern="0" dirty="0"/>
              <a:t>Source: Siemens</a:t>
            </a:r>
            <a:endParaRPr lang="de-CH" altLang="de-DE" sz="900" kern="0" dirty="0"/>
          </a:p>
          <a:p>
            <a:endParaRPr lang="de-CH" altLang="de-DE" sz="12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20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1600" kern="0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FD5F1-7AC0-114B-9494-CA3DC5A4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980" y="1340768"/>
            <a:ext cx="4644516" cy="11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altLang="de-DE" sz="1800" kern="0" dirty="0" err="1"/>
              <a:t>Pressure</a:t>
            </a:r>
            <a:r>
              <a:rPr lang="de-CH" altLang="de-DE" sz="1800" kern="0" dirty="0"/>
              <a:t> </a:t>
            </a:r>
            <a:r>
              <a:rPr lang="de-CH" altLang="de-DE" sz="1800" kern="0" dirty="0" err="1"/>
              <a:t>ratio</a:t>
            </a:r>
            <a:r>
              <a:rPr lang="de-CH" altLang="de-DE" sz="1800" kern="0" dirty="0"/>
              <a:t>: 23.8</a:t>
            </a:r>
          </a:p>
          <a:p>
            <a:r>
              <a:rPr lang="de-CH" altLang="de-DE" sz="1800" kern="0" dirty="0"/>
              <a:t>TAT: 459°C</a:t>
            </a:r>
          </a:p>
          <a:p>
            <a:r>
              <a:rPr lang="de-CH" altLang="de-DE" sz="1800" kern="0" dirty="0"/>
              <a:t>Fuels: Natural gas, </a:t>
            </a:r>
            <a:r>
              <a:rPr lang="de-CH" altLang="de-DE" sz="1800" kern="0" dirty="0" err="1"/>
              <a:t>oil</a:t>
            </a:r>
            <a:endParaRPr lang="de-CH" alt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779406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2582"/>
            <a:ext cx="8503096" cy="3166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Gasturbine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Treibstoffflexilibität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verschiedene</a:t>
            </a:r>
            <a:r>
              <a:rPr lang="en-US" sz="1600" dirty="0"/>
              <a:t> </a:t>
            </a:r>
            <a:r>
              <a:rPr lang="en-US" sz="1600" dirty="0" err="1"/>
              <a:t>gasförmige</a:t>
            </a:r>
            <a:r>
              <a:rPr lang="en-US" sz="1600" dirty="0"/>
              <a:t> und </a:t>
            </a:r>
            <a:r>
              <a:rPr lang="en-US" sz="1600" dirty="0" err="1"/>
              <a:t>flüssige</a:t>
            </a:r>
            <a:r>
              <a:rPr lang="en-US" sz="1600" dirty="0"/>
              <a:t> </a:t>
            </a:r>
            <a:r>
              <a:rPr lang="en-US" sz="1600" dirty="0" err="1"/>
              <a:t>Treibstoffe</a:t>
            </a:r>
            <a:r>
              <a:rPr lang="en-US" sz="1600" dirty="0"/>
              <a:t> </a:t>
            </a:r>
            <a:r>
              <a:rPr lang="en-US" sz="1600" dirty="0" err="1"/>
              <a:t>verschiedener</a:t>
            </a:r>
            <a:r>
              <a:rPr lang="en-US" sz="1600" dirty="0"/>
              <a:t> </a:t>
            </a:r>
            <a:r>
              <a:rPr lang="en-US" sz="1600" dirty="0" err="1"/>
              <a:t>Zusammensetzung</a:t>
            </a:r>
            <a:r>
              <a:rPr lang="en-US" sz="1600" dirty="0"/>
              <a:t> und </a:t>
            </a:r>
            <a:r>
              <a:rPr lang="en-US" sz="1600" dirty="0" err="1"/>
              <a:t>Heizwerte</a:t>
            </a:r>
            <a:r>
              <a:rPr lang="en-US" sz="1600" dirty="0"/>
              <a:t> </a:t>
            </a:r>
            <a:r>
              <a:rPr lang="en-US" sz="1600" dirty="0" err="1"/>
              <a:t>verbrennen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altLang="de-DE" sz="1600" dirty="0" err="1">
                <a:solidFill>
                  <a:srgbClr val="000000"/>
                </a:solidFill>
              </a:rPr>
              <a:t>Dualer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Treibstoffbetrieb</a:t>
            </a:r>
            <a:r>
              <a:rPr lang="en-US" altLang="de-DE" sz="1600" dirty="0">
                <a:solidFill>
                  <a:srgbClr val="000000"/>
                </a:solidFill>
              </a:rPr>
              <a:t>: </a:t>
            </a:r>
            <a:r>
              <a:rPr lang="en-US" altLang="de-DE" sz="1600" dirty="0" err="1">
                <a:solidFill>
                  <a:srgbClr val="000000"/>
                </a:solidFill>
              </a:rPr>
              <a:t>Betrieb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mit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Erdgas</a:t>
            </a:r>
            <a:r>
              <a:rPr lang="en-US" altLang="de-DE" sz="1600" dirty="0">
                <a:solidFill>
                  <a:srgbClr val="000000"/>
                </a:solidFill>
              </a:rPr>
              <a:t> und </a:t>
            </a:r>
            <a:r>
              <a:rPr lang="en-US" altLang="de-DE" sz="1600" dirty="0" err="1">
                <a:solidFill>
                  <a:srgbClr val="000000"/>
                </a:solidFill>
              </a:rPr>
              <a:t>Schweröl</a:t>
            </a:r>
            <a:endParaRPr lang="en-US" altLang="de-DE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solidFill>
                  <a:srgbClr val="000000"/>
                </a:solidFill>
              </a:rPr>
              <a:t>Der </a:t>
            </a:r>
            <a:r>
              <a:rPr lang="en-US" altLang="de-DE" sz="1600" dirty="0" err="1">
                <a:solidFill>
                  <a:srgbClr val="000000"/>
                </a:solidFill>
              </a:rPr>
              <a:t>Betriebsbereich</a:t>
            </a:r>
            <a:r>
              <a:rPr lang="en-US" altLang="de-DE" sz="1600" dirty="0">
                <a:solidFill>
                  <a:srgbClr val="000000"/>
                </a:solidFill>
              </a:rPr>
              <a:t> der </a:t>
            </a:r>
            <a:r>
              <a:rPr lang="en-US" altLang="de-DE" sz="1600" dirty="0" err="1">
                <a:solidFill>
                  <a:srgbClr val="000000"/>
                </a:solidFill>
              </a:rPr>
              <a:t>Gasturbine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kann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für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verschiedene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Heizwerte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angepasst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werden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de-DE" sz="1600" dirty="0" err="1">
                <a:solidFill>
                  <a:srgbClr val="000000"/>
                </a:solidFill>
              </a:rPr>
              <a:t>Weitere</a:t>
            </a:r>
            <a:r>
              <a:rPr lang="en-US" altLang="de-DE" sz="1600" dirty="0">
                <a:solidFill>
                  <a:srgbClr val="000000"/>
                </a:solidFill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</a:rPr>
              <a:t>Treibstoffe</a:t>
            </a:r>
            <a:r>
              <a:rPr lang="en-US" altLang="de-DE" sz="1600" dirty="0">
                <a:solidFill>
                  <a:srgbClr val="000000"/>
                </a:solidFill>
              </a:rPr>
              <a:t> : </a:t>
            </a:r>
            <a:r>
              <a:rPr lang="en-US" altLang="de-DE" sz="1600" dirty="0" err="1">
                <a:solidFill>
                  <a:srgbClr val="000000"/>
                </a:solidFill>
              </a:rPr>
              <a:t>Röhol</a:t>
            </a:r>
            <a:r>
              <a:rPr lang="en-US" altLang="de-DE" sz="1600" dirty="0">
                <a:solidFill>
                  <a:srgbClr val="000000"/>
                </a:solidFill>
              </a:rPr>
              <a:t>,  “Syngas” </a:t>
            </a:r>
          </a:p>
          <a:p>
            <a:pPr marL="0" indent="0">
              <a:lnSpc>
                <a:spcPct val="150000"/>
              </a:lnSpc>
              <a:buNone/>
            </a:pPr>
            <a:endParaRPr lang="de-CH" altLang="de-DE" sz="160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620688"/>
            <a:ext cx="79248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AB575"/>
                </a:solidFill>
                <a:latin typeface="TheSans 6-SemiBold" pitchFamily="48" charset="0"/>
                <a:ea typeface="Osaka" pitchFamily="-65" charset="-128"/>
                <a:cs typeface="Osaka" pitchFamily="-65" charset="-128"/>
              </a:defRPr>
            </a:lvl9pPr>
          </a:lstStyle>
          <a:p>
            <a:r>
              <a:rPr lang="de-DE" altLang="de-DE" sz="2800" kern="0" dirty="0"/>
              <a:t>Treibstoffflexibilität von Gasturbinen</a:t>
            </a:r>
          </a:p>
        </p:txBody>
      </p:sp>
      <p:pic>
        <p:nvPicPr>
          <p:cNvPr id="91139" name="Picture 3" descr="C:\Users\duane\Documents\ETH LEC\Thermo III\2014\New Slides\Siemens_Fuel-Flexibilit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3059693"/>
            <a:ext cx="5535936" cy="3798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6489340"/>
            <a:ext cx="4032448" cy="36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CH" altLang="de-DE" sz="1100" kern="0" dirty="0"/>
              <a:t>Source: Siemens</a:t>
            </a:r>
            <a:endParaRPr lang="de-CH" altLang="de-DE" sz="900" kern="0" dirty="0"/>
          </a:p>
          <a:p>
            <a:endParaRPr lang="de-CH" altLang="de-DE" sz="12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2000" kern="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de-CH" altLang="de-DE" sz="1600" kern="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63420" y="4657263"/>
            <a:ext cx="3124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/>
              <a:t>Gasförmige Treibstoffe für Gasturbinen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9419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8" y="727075"/>
            <a:ext cx="7015162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4.3 Ericsson Zyklus</a:t>
            </a:r>
          </a:p>
        </p:txBody>
      </p:sp>
      <p:sp>
        <p:nvSpPr>
          <p:cNvPr id="72706" name="Rectangle 3"/>
          <p:cNvSpPr txBox="1">
            <a:spLocks noChangeArrowheads="1"/>
          </p:cNvSpPr>
          <p:nvPr/>
        </p:nvSpPr>
        <p:spPr bwMode="auto">
          <a:xfrm>
            <a:off x="1143000" y="13890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Steigerungen im Wirkungsgrad werden erreicht durch: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Zwischenkühlung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Zwischenüberhitzung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Regeneration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Normalerweise werden nicht mehr als 2 bis 3 Stufen für Zwischenkühlung und Überhitzung verwendet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Annahme: unendliche Anzahl von Stufen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 txBox="1">
            <a:spLocks noChangeArrowheads="1"/>
          </p:cNvSpPr>
          <p:nvPr/>
        </p:nvSpPr>
        <p:spPr bwMode="auto">
          <a:xfrm>
            <a:off x="1020763" y="669925"/>
            <a:ext cx="7015162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Idealer regenerativer Gasturbinen-Prozess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Zwischenkühlung immer auf T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C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, Überhitzung auf T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H</a:t>
            </a: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100% Regeneration, d.h. abgegebene Wärme 4-1 wird für Erhitzung 2-3 verwendet. Gesamte externe Wärmezufuhr erfolgt in den Zwischenüberhitzern, Wärmeabfuhr in den Zwischenkühlern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</p:txBody>
      </p:sp>
      <p:pic>
        <p:nvPicPr>
          <p:cNvPr id="73730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6625" y="3770313"/>
            <a:ext cx="3529013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770313"/>
            <a:ext cx="3529013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3600"/>
            <a:ext cx="71675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4.2 Gasturbinenprozesse  (Joule-Brayton)</a:t>
            </a:r>
          </a:p>
        </p:txBody>
      </p:sp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786710" cy="389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 txBox="1">
            <a:spLocks noChangeArrowheads="1"/>
          </p:cNvSpPr>
          <p:nvPr/>
        </p:nvSpPr>
        <p:spPr bwMode="auto">
          <a:xfrm>
            <a:off x="11430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Wärme Zu- und Abfuhr erfolgt dann bei T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H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 und T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C</a:t>
            </a: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Wirkungsgrad: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Gleicher Wirkungsgrad wie Carnot-Prozess</a:t>
            </a: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3475038" y="2184400"/>
          <a:ext cx="14811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0" name="Equation" r:id="rId3" imgW="812800" imgH="406400" progId="Equation.3">
                  <p:embed/>
                </p:oleObj>
              </mc:Choice>
              <mc:Fallback>
                <p:oleObj name="Equation" r:id="rId3" imgW="8128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184400"/>
                        <a:ext cx="14811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6350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4.4 Stirling Zyklus</a:t>
            </a:r>
          </a:p>
        </p:txBody>
      </p:sp>
      <p:sp>
        <p:nvSpPr>
          <p:cNvPr id="75778" name="Rectangle 3"/>
          <p:cNvSpPr txBox="1">
            <a:spLocks noChangeArrowheads="1"/>
          </p:cNvSpPr>
          <p:nvPr/>
        </p:nvSpPr>
        <p:spPr bwMode="auto">
          <a:xfrm>
            <a:off x="1014413" y="1084263"/>
            <a:ext cx="7015162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Besteht aus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Isotherme Kompression bei T</a:t>
            </a:r>
            <a:r>
              <a:rPr lang="de-DE" sz="1800" baseline="-25000">
                <a:latin typeface="TheSans 5" charset="0"/>
              </a:rPr>
              <a:t>C</a:t>
            </a:r>
            <a:endParaRPr lang="de-DE" sz="1800"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Isochore Wärmezufuhr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Isotherme Expansion bei T</a:t>
            </a:r>
            <a:r>
              <a:rPr lang="de-DE" sz="1800" baseline="-25000">
                <a:latin typeface="TheSans 5" charset="0"/>
              </a:rPr>
              <a:t>H</a:t>
            </a:r>
            <a:endParaRPr lang="de-DE" sz="1800"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Isochore Wärmeabfuhr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Gleicher Wirkungsgrad wie Carnot- und Ericsson Zyklus</a:t>
            </a: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7941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814763"/>
            <a:ext cx="331787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 txBox="1">
            <a:spLocks noChangeArrowheads="1"/>
          </p:cNvSpPr>
          <p:nvPr/>
        </p:nvSpPr>
        <p:spPr bwMode="auto">
          <a:xfrm>
            <a:off x="1295400" y="696366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 wird dem Arbeitsgas von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aussen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zugeführt: </a:t>
            </a:r>
            <a:r>
              <a:rPr lang="de-DE" sz="2000" i="1" dirty="0" err="1">
                <a:latin typeface="TheSans 5" charset="0"/>
                <a:ea typeface="Osaka" charset="0"/>
                <a:cs typeface="Osaka" charset="0"/>
              </a:rPr>
              <a:t>external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combustion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engine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Beispiel eines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Stirling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-Motors: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kleiner Kolben: Arbeitskolben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 err="1">
                <a:latin typeface="TheSans 5" charset="0"/>
              </a:rPr>
              <a:t>grosser</a:t>
            </a:r>
            <a:r>
              <a:rPr lang="de-DE" sz="1800" dirty="0">
                <a:latin typeface="TheSans 5" charset="0"/>
              </a:rPr>
              <a:t> Kolben: </a:t>
            </a:r>
            <a:r>
              <a:rPr lang="de-DE" sz="1800" dirty="0" err="1">
                <a:latin typeface="TheSans 5" charset="0"/>
              </a:rPr>
              <a:t>Verdrängerkolben</a:t>
            </a:r>
            <a:endParaRPr lang="de-DE" sz="1800" dirty="0"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 dirty="0">
              <a:latin typeface="TheSans 5" charset="0"/>
            </a:endParaRPr>
          </a:p>
        </p:txBody>
      </p:sp>
      <p:pic>
        <p:nvPicPr>
          <p:cNvPr id="2" name="2018_345_Stirling">
            <a:hlinkClick r:id="" action="ppaction://media"/>
            <a:extLst>
              <a:ext uri="{FF2B5EF4-FFF2-40B4-BE49-F238E27FC236}">
                <a16:creationId xmlns:a16="http://schemas.microsoft.com/office/drawing/2014/main" id="{740F06F8-4421-F048-9CC9-6D4755046A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7824" y="3233809"/>
            <a:ext cx="3846732" cy="291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0913"/>
            <a:ext cx="7015163" cy="863600"/>
          </a:xfrm>
        </p:spPr>
        <p:txBody>
          <a:bodyPr/>
          <a:lstStyle/>
          <a:p>
            <a:r>
              <a:rPr lang="en-US" sz="2800" dirty="0">
                <a:latin typeface="TheSans 6-SemiBold" charset="0"/>
                <a:ea typeface="Osaka" charset="0"/>
                <a:cs typeface="Osaka" charset="0"/>
              </a:rPr>
              <a:t>Gas Turbines Used for Power Generation</a:t>
            </a:r>
            <a:r>
              <a:rPr lang="en-US" sz="2800">
                <a:latin typeface="TheSans 6-SemiBold" charset="0"/>
                <a:ea typeface="Osaka" charset="0"/>
                <a:cs typeface="Osaka" charset="0"/>
              </a:rPr>
              <a:t>:   GE </a:t>
            </a:r>
            <a:r>
              <a:rPr lang="en-US" sz="2800" dirty="0">
                <a:latin typeface="TheSans 6-SemiBold" charset="0"/>
                <a:ea typeface="Osaka" charset="0"/>
                <a:cs typeface="Osaka" charset="0"/>
              </a:rPr>
              <a:t>GT 24/26</a:t>
            </a:r>
          </a:p>
        </p:txBody>
      </p:sp>
      <p:pic>
        <p:nvPicPr>
          <p:cNvPr id="51202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7644" y="2132856"/>
            <a:ext cx="6185235" cy="418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887538" y="2289175"/>
            <a:ext cx="2273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27075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4.2.1 Offene Gasturbinenanlage</a:t>
            </a:r>
          </a:p>
        </p:txBody>
      </p:sp>
      <p:sp>
        <p:nvSpPr>
          <p:cNvPr id="57346" name="Rectangle 3"/>
          <p:cNvSpPr txBox="1">
            <a:spLocks noChangeArrowheads="1"/>
          </p:cNvSpPr>
          <p:nvPr/>
        </p:nvSpPr>
        <p:spPr bwMode="auto">
          <a:xfrm>
            <a:off x="1143000" y="4398963"/>
            <a:ext cx="7015163" cy="2459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Brennstoff wird in der Brennkammer mit der verdichteten und vorgewärmten Luft verbrannt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Höchste Temperatur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wird durch die Werkstofffestigkeit bestimmt, d.h. Verbrennung wird mit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grossem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Luftüberschuss (mager) geführt</a:t>
            </a:r>
          </a:p>
        </p:txBody>
      </p:sp>
      <p:pic>
        <p:nvPicPr>
          <p:cNvPr id="57347" name="Picture 7" descr="Brayton_cycle_diagram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7288" y="1276350"/>
            <a:ext cx="394493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 txBox="1">
            <a:spLocks noChangeArrowheads="1"/>
          </p:cNvSpPr>
          <p:nvPr/>
        </p:nvSpPr>
        <p:spPr bwMode="auto">
          <a:xfrm>
            <a:off x="1049338" y="666750"/>
            <a:ext cx="7526337" cy="895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Annahmen: </a:t>
            </a: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ideales Gas mit konstantem c</a:t>
            </a:r>
            <a:r>
              <a:rPr lang="de-CH" sz="2000" baseline="-25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p</a:t>
            </a: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, Vernachlässigung der Druckverluste im Erhitzer und Kühler</a:t>
            </a:r>
          </a:p>
        </p:txBody>
      </p:sp>
      <p:pic>
        <p:nvPicPr>
          <p:cNvPr id="53250" name="Picture 7" descr="brayton_simpe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9566" y="1470942"/>
            <a:ext cx="4668838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3848100" y="591343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CH"/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228600" y="5835650"/>
            <a:ext cx="891540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None/>
            </a:pPr>
            <a:r>
              <a:rPr lang="de-CH" sz="2000" dirty="0">
                <a:solidFill>
                  <a:srgbClr val="000000"/>
                </a:solidFill>
                <a:latin typeface="Arial" charset="0"/>
                <a:cs typeface="Arial" charset="0"/>
              </a:rPr>
              <a:t>Nutzarbeit </a:t>
            </a:r>
            <a:r>
              <a:rPr lang="de-CH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de-CH" sz="20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de-CH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des Prozesses ist die Differenz zwischen der Turbinenarbeit w</a:t>
            </a:r>
            <a:r>
              <a:rPr lang="de-CH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34</a:t>
            </a:r>
            <a:r>
              <a:rPr lang="de-CH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und der zum Antrieb des Verdichters erforderlichen Arbeit w</a:t>
            </a:r>
            <a:r>
              <a:rPr lang="de-CH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endParaRPr lang="de-DE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de-CH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 txBox="1">
            <a:spLocks noChangeArrowheads="1"/>
          </p:cNvSpPr>
          <p:nvPr/>
        </p:nvSpPr>
        <p:spPr bwMode="auto">
          <a:xfrm>
            <a:off x="1295636" y="1088678"/>
            <a:ext cx="7015162" cy="2376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    berücksichtigt mechanische Verluste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Einführung des Druckverhältnisses </a:t>
            </a:r>
            <a:r>
              <a:rPr lang="de-CH" sz="2000" dirty="0">
                <a:solidFill>
                  <a:srgbClr val="000000"/>
                </a:solidFill>
                <a:latin typeface="Symbol" charset="0"/>
                <a:ea typeface="Osaka" charset="0"/>
                <a:cs typeface="Osaka" charset="0"/>
              </a:rPr>
              <a:t>l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Annahme: Turbine und Verdichter arbeiten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adiabat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:</a:t>
            </a:r>
            <a:endParaRPr lang="de-DE" sz="2000" baseline="-25000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98702"/>
              </p:ext>
            </p:extLst>
          </p:nvPr>
        </p:nvGraphicFramePr>
        <p:xfrm>
          <a:off x="3086336" y="980728"/>
          <a:ext cx="28717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1" name="Formel" r:id="rId3" imgW="2133600" imgH="304800" progId="Equation.3">
                  <p:embed/>
                </p:oleObj>
              </mc:Choice>
              <mc:Fallback>
                <p:oleObj name="Formel" r:id="rId3" imgW="2133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336" y="980728"/>
                        <a:ext cx="28717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02613"/>
              </p:ext>
            </p:extLst>
          </p:nvPr>
        </p:nvGraphicFramePr>
        <p:xfrm>
          <a:off x="6232761" y="2079278"/>
          <a:ext cx="1320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2" name="Formel" r:id="rId5" imgW="1219200" imgH="889000" progId="Equation.3">
                  <p:embed/>
                </p:oleObj>
              </mc:Choice>
              <mc:Fallback>
                <p:oleObj name="Formel" r:id="rId5" imgW="1219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761" y="2079278"/>
                        <a:ext cx="1320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69560"/>
              </p:ext>
            </p:extLst>
          </p:nvPr>
        </p:nvGraphicFramePr>
        <p:xfrm>
          <a:off x="1511660" y="3620058"/>
          <a:ext cx="60975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3" name="Equation" r:id="rId7" imgW="3568700" imgH="457200" progId="Equation.3">
                  <p:embed/>
                </p:oleObj>
              </mc:Choice>
              <mc:Fallback>
                <p:oleObj name="Equation" r:id="rId7" imgW="3568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3620058"/>
                        <a:ext cx="60975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1782998" y="516537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222617" y="4833156"/>
            <a:ext cx="4925447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de-CH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η</a:t>
            </a:r>
            <a:r>
              <a:rPr lang="de-CH" sz="18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de-CH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= isentroper Wirkungsgrad der Turbine</a:t>
            </a:r>
          </a:p>
          <a:p>
            <a:pPr algn="just"/>
            <a:endParaRPr lang="de-CH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just"/>
            <a:endParaRPr lang="de-CH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just">
              <a:spcBef>
                <a:spcPts val="600"/>
              </a:spcBef>
            </a:pPr>
            <a:r>
              <a:rPr lang="de-CH" sz="1800" dirty="0" err="1">
                <a:solidFill>
                  <a:srgbClr val="000000"/>
                </a:solidFill>
                <a:latin typeface="Arial" charset="0"/>
                <a:cs typeface="Arial" charset="0"/>
                <a:sym typeface="Symbol" charset="0"/>
              </a:rPr>
              <a:t>η</a:t>
            </a:r>
            <a:r>
              <a:rPr lang="de-CH" sz="18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sV</a:t>
            </a:r>
            <a:r>
              <a:rPr lang="de-CH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= isentroper Wirkungsgrad des Verdichters</a:t>
            </a:r>
            <a:endParaRPr lang="de-DE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31883"/>
              </p:ext>
            </p:extLst>
          </p:nvPr>
        </p:nvGraphicFramePr>
        <p:xfrm>
          <a:off x="1616224" y="1779762"/>
          <a:ext cx="3270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4" name="Formel" r:id="rId9" imgW="190440" imgH="228600" progId="Equation.3">
                  <p:embed/>
                </p:oleObj>
              </mc:Choice>
              <mc:Fallback>
                <p:oleObj name="Formel" r:id="rId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224" y="1779762"/>
                        <a:ext cx="3270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76653"/>
              </p:ext>
            </p:extLst>
          </p:nvPr>
        </p:nvGraphicFramePr>
        <p:xfrm>
          <a:off x="5218311" y="5572720"/>
          <a:ext cx="33861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5" name="Equation" r:id="rId11" imgW="1981200" imgH="431800" progId="Equation.3">
                  <p:embed/>
                </p:oleObj>
              </mc:Choice>
              <mc:Fallback>
                <p:oleObj name="Equation" r:id="rId11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311" y="5572720"/>
                        <a:ext cx="33861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26263"/>
              </p:ext>
            </p:extLst>
          </p:nvPr>
        </p:nvGraphicFramePr>
        <p:xfrm>
          <a:off x="5207000" y="4652963"/>
          <a:ext cx="3408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6" name="Equation" r:id="rId13" imgW="1993900" imgH="431800" progId="Equation.3">
                  <p:embed/>
                </p:oleObj>
              </mc:Choice>
              <mc:Fallback>
                <p:oleObj name="Equation" r:id="rId13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652963"/>
                        <a:ext cx="34083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0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 txBox="1">
            <a:spLocks noChangeArrowheads="1"/>
          </p:cNvSpPr>
          <p:nvPr/>
        </p:nvSpPr>
        <p:spPr bwMode="auto">
          <a:xfrm>
            <a:off x="1160463" y="1143000"/>
            <a:ext cx="7373937" cy="4533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Mit wachsendem Druckverhältnis p</a:t>
            </a:r>
            <a:r>
              <a:rPr lang="de-CH" sz="2000" baseline="-25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2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/p</a:t>
            </a:r>
            <a:r>
              <a:rPr lang="de-CH" sz="2000" baseline="-25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1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, d.h. mit wachsendem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λ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, wird die Turbinenarbeit und die davon abzuziehende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Verdichterarbeit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grösser</a:t>
            </a: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Mittels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dw</a:t>
            </a:r>
            <a:r>
              <a:rPr lang="de-CH" sz="2000" baseline="-25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N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/d</a:t>
            </a:r>
            <a:r>
              <a:rPr lang="de-CH" sz="2000" dirty="0">
                <a:solidFill>
                  <a:srgbClr val="000000"/>
                </a:solidFill>
                <a:latin typeface="Symbol" charset="0"/>
                <a:ea typeface="Osaka" charset="0"/>
                <a:cs typeface="Osaka" charset="0"/>
              </a:rPr>
              <a:t>l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= 0 folgt das optimale Druckverhältnis: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447800" y="795338"/>
          <a:ext cx="4546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3" name="Formel" r:id="rId3" imgW="3746500" imgH="635000" progId="Equation.3">
                  <p:embed/>
                </p:oleObj>
              </mc:Choice>
              <mc:Fallback>
                <p:oleObj name="Formel" r:id="rId3" imgW="3746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95338"/>
                        <a:ext cx="4546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446213" y="1943100"/>
          <a:ext cx="43735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4" name="Formel" r:id="rId5" imgW="3594100" imgH="342900" progId="Equation.3">
                  <p:embed/>
                </p:oleObj>
              </mc:Choice>
              <mc:Fallback>
                <p:oleObj name="Formel" r:id="rId5" imgW="3594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943100"/>
                        <a:ext cx="43735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543050" y="2746375"/>
          <a:ext cx="4429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5" name="Formel" r:id="rId7" imgW="3644900" imgH="711200" progId="Equation.3">
                  <p:embed/>
                </p:oleObj>
              </mc:Choice>
              <mc:Fallback>
                <p:oleObj name="Formel" r:id="rId7" imgW="3644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746375"/>
                        <a:ext cx="44291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488113" y="1503363"/>
          <a:ext cx="14843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6" name="Formel" r:id="rId9" imgW="1219200" imgH="889000" progId="Equation.3">
                  <p:embed/>
                </p:oleObj>
              </mc:Choice>
              <mc:Fallback>
                <p:oleObj name="Formel" r:id="rId9" imgW="1219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503363"/>
                        <a:ext cx="14843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449513" y="5805488"/>
          <a:ext cx="40751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7" name="Formel" r:id="rId11" imgW="3441700" imgH="889000" progId="Equation.3">
                  <p:embed/>
                </p:oleObj>
              </mc:Choice>
              <mc:Fallback>
                <p:oleObj name="Formel" r:id="rId11" imgW="344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805488"/>
                        <a:ext cx="407511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3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87400"/>
            <a:ext cx="7526338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4.2.2 Verbesserung von Gasprozessen</a:t>
            </a: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auto">
          <a:xfrm>
            <a:off x="1143000" y="13128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Rekuperation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Luftvorwärmung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pic>
        <p:nvPicPr>
          <p:cNvPr id="5" name="Picture 9" descr="Brayton_cycle_regener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636" y="2276872"/>
            <a:ext cx="6710958" cy="38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1383</TotalTime>
  <Words>1101</Words>
  <Application>Microsoft Macintosh PowerPoint</Application>
  <PresentationFormat>On-screen Show (4:3)</PresentationFormat>
  <Paragraphs>284</Paragraphs>
  <Slides>32</Slides>
  <Notes>7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Symbol</vt:lpstr>
      <vt:lpstr>TheSans 5</vt:lpstr>
      <vt:lpstr>TheSans 6-SemiBold</vt:lpstr>
      <vt:lpstr>Times</vt:lpstr>
      <vt:lpstr>Times New Roman</vt:lpstr>
      <vt:lpstr>Blank Presentation</vt:lpstr>
      <vt:lpstr>Formel</vt:lpstr>
      <vt:lpstr>Equation</vt:lpstr>
      <vt:lpstr>Document</vt:lpstr>
      <vt:lpstr>Thermodynamik III</vt:lpstr>
      <vt:lpstr>PowerPoint Presentation</vt:lpstr>
      <vt:lpstr>4.2 Gasturbinenprozesse  (Joule-Brayton)</vt:lpstr>
      <vt:lpstr>Gas Turbines Used for Power Generation:   GE GT 24/26</vt:lpstr>
      <vt:lpstr>4.2.1 Offene Gasturbinenanlage</vt:lpstr>
      <vt:lpstr>PowerPoint Presentation</vt:lpstr>
      <vt:lpstr>PowerPoint Presentation</vt:lpstr>
      <vt:lpstr>PowerPoint Presentation</vt:lpstr>
      <vt:lpstr>4.2.2 Verbesserung von Gasprozessen</vt:lpstr>
      <vt:lpstr>PowerPoint Presentation</vt:lpstr>
      <vt:lpstr>PowerPoint Presentation</vt:lpstr>
      <vt:lpstr>4.2.3 Nacherhitzung und Zwischenkühlung</vt:lpstr>
      <vt:lpstr>PowerPoint Presentation</vt:lpstr>
      <vt:lpstr>PowerPoint Presentation</vt:lpstr>
      <vt:lpstr>PowerPoint Presentation</vt:lpstr>
      <vt:lpstr>PowerPoint Presentation</vt:lpstr>
      <vt:lpstr>4.2.4 Joule-Brayton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„Aeroderivative“ Triebwerke zur Stromgewinnung</vt:lpstr>
      <vt:lpstr>GE Aeroderivative</vt:lpstr>
      <vt:lpstr>PowerPoint Presentation</vt:lpstr>
      <vt:lpstr>PowerPoint Presentation</vt:lpstr>
      <vt:lpstr>PowerPoint Presentation</vt:lpstr>
      <vt:lpstr>4.3 Ericsson Zyklus</vt:lpstr>
      <vt:lpstr>PowerPoint Presentation</vt:lpstr>
      <vt:lpstr>PowerPoint Presentation</vt:lpstr>
      <vt:lpstr>4.4 Stirling Zyklus</vt:lpstr>
      <vt:lpstr>PowerPoint Presentation</vt:lpstr>
    </vt:vector>
  </TitlesOfParts>
  <Manager/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John Newton</dc:creator>
  <cp:keywords/>
  <dc:description/>
  <cp:lastModifiedBy>Pagani  Marco</cp:lastModifiedBy>
  <cp:revision>617</cp:revision>
  <cp:lastPrinted>2018-11-26T23:01:43Z</cp:lastPrinted>
  <dcterms:created xsi:type="dcterms:W3CDTF">2008-11-21T06:58:57Z</dcterms:created>
  <dcterms:modified xsi:type="dcterms:W3CDTF">2021-11-02T16:27:09Z</dcterms:modified>
  <cp:category/>
</cp:coreProperties>
</file>