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8" r:id="rId2"/>
    <p:sldId id="35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29" r:id="rId11"/>
    <p:sldId id="320" r:id="rId12"/>
    <p:sldId id="321" r:id="rId13"/>
    <p:sldId id="322" r:id="rId14"/>
    <p:sldId id="350" r:id="rId15"/>
    <p:sldId id="352" r:id="rId16"/>
    <p:sldId id="353" r:id="rId17"/>
    <p:sldId id="354" r:id="rId18"/>
    <p:sldId id="328" r:id="rId19"/>
    <p:sldId id="323" r:id="rId20"/>
    <p:sldId id="324" r:id="rId21"/>
    <p:sldId id="325" r:id="rId22"/>
    <p:sldId id="32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CFD0D3"/>
    <a:srgbClr val="6AB575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/>
    <p:restoredTop sz="94286"/>
  </p:normalViewPr>
  <p:slideViewPr>
    <p:cSldViewPr>
      <p:cViewPr varScale="1">
        <p:scale>
          <a:sx n="120" d="100"/>
          <a:sy n="120" d="100"/>
        </p:scale>
        <p:origin x="20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33C814-782D-E746-AE2B-6A36ADB33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AE8BC5-834C-D941-B97A-0E9CA8FE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4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7DEFA72-1E17-DB40-B852-9CE77C0AEBE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CA5DD89-73CC-4A36-8C70-F4B63F1424DC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Stock_000003989496Small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61722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ea typeface="Osaka" charset="0"/>
              <a:cs typeface="Osaka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2209800"/>
            <a:ext cx="9144000" cy="76200"/>
          </a:xfrm>
          <a:prstGeom prst="rect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ea typeface="Osaka" charset="0"/>
              <a:cs typeface="Osaka" charset="0"/>
            </a:endParaRPr>
          </a:p>
        </p:txBody>
      </p:sp>
      <p:pic>
        <p:nvPicPr>
          <p:cNvPr id="7" name="Picture 16" descr="lec-logo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304800"/>
            <a:ext cx="2057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eth-logo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47650"/>
            <a:ext cx="2286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600200"/>
          </a:xfrm>
        </p:spPr>
        <p:txBody>
          <a:bodyPr/>
          <a:lstStyle>
            <a:lvl1pPr marL="0" indent="0" algn="ctr">
              <a:buFontTx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subtitle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11.11.08</a:t>
            </a:r>
          </a:p>
        </p:txBody>
      </p:sp>
    </p:spTree>
    <p:extLst>
      <p:ext uri="{BB962C8B-B14F-4D97-AF65-F5344CB8AC3E}">
        <p14:creationId xmlns:p14="http://schemas.microsoft.com/office/powerpoint/2010/main" val="1148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26AC-1C62-7D4D-81DD-9C737D9482A0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5980D-7083-8A4E-848A-C4383FD00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762000"/>
            <a:ext cx="1981200" cy="5334000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791200" cy="5334000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D62D7-1D6A-934E-A7D6-609916FBD46B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38B29-90DB-584B-B9B2-149E8319E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pic>
        <p:nvPicPr>
          <p:cNvPr id="3" name="Picture 16" descr="lisa-top-bann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3F4F4-9798-7645-8AE2-EB276416E250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46FB3-3957-F54D-9E93-3B2AF398D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45E1-CBF4-1C47-8F2E-DF9B64EBA531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8984-5D8F-7B4A-99D7-4EEEFC3FF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0112B-80A1-8F41-A1F9-2EE7B19C3095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433B1-D19F-D54D-9E8C-CBEF5214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F44DC-BBC5-464C-9852-7A99FCD6505C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BFF1-D3D8-0546-96F7-8F6A5FB8F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6B8EC-578E-CC4E-B906-4A68F0F7B54B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F754C-E158-2248-A389-6A26EF60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65240-F6B9-5F44-A100-72C87BF2415B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CEA7B-B753-2D43-9270-57D8A322E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6A08A-43EB-0143-8DC9-5CF79F50C2F5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B68A5-FA96-3740-89C7-CFF02B369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3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44D3A-1A4B-0B48-BB8F-0CA09365AF0A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45696-A436-8C43-A866-770A991BA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5AC114E2-1713-8F47-BE0A-D3AFF39A3F34}" type="datetime1">
              <a:rPr lang="en-US"/>
              <a:pPr>
                <a:defRPr/>
              </a:pPr>
              <a:t>12/13/21</a:t>
            </a:fld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A24B85AF-1C5E-294D-B72A-3BF006128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763000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86EC0A39-38BE-AA4E-9C9F-8384F4CDF0DA}" type="slidenum">
              <a:rPr lang="en-US" sz="1100" b="1" smtClean="0">
                <a:ea typeface="Osaka" charset="0"/>
                <a:cs typeface="Osaka" charset="0"/>
              </a:rPr>
              <a:pPr>
                <a:defRPr/>
              </a:pPr>
              <a:t>‹#›</a:t>
            </a:fld>
            <a:endParaRPr lang="en-US" sz="1100" b="1">
              <a:ea typeface="Osaka" charset="0"/>
              <a:cs typeface="Osak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emf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heSans 6-SemiBold" charset="0"/>
                <a:ea typeface="Osaka" charset="0"/>
                <a:cs typeface="Osaka" charset="0"/>
              </a:rPr>
              <a:t>Thermodynamik III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10000"/>
            <a:ext cx="7620000" cy="1600200"/>
          </a:xfrm>
        </p:spPr>
        <p:txBody>
          <a:bodyPr/>
          <a:lstStyle/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de-DE" b="1" dirty="0">
                <a:latin typeface="TheSans 5" charset="0"/>
                <a:ea typeface="Osaka" charset="0"/>
                <a:cs typeface="Osaka" charset="0"/>
              </a:rPr>
              <a:t>3 – Gasarbeitsprozesse </a:t>
            </a: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de-DE" b="1" dirty="0">
                <a:latin typeface="TheSans 5" charset="0"/>
                <a:ea typeface="Osaka" charset="0"/>
                <a:cs typeface="Osaka" charset="0"/>
              </a:rPr>
              <a:t>Kombinierte Zyklen</a:t>
            </a:r>
          </a:p>
          <a:p>
            <a:pPr eaLnBrk="1" hangingPunct="1">
              <a:tabLst>
                <a:tab pos="342900" algn="l"/>
              </a:tabLst>
            </a:pPr>
            <a:endParaRPr lang="en-US" dirty="0">
              <a:latin typeface="TheSans 5" charset="0"/>
              <a:ea typeface="Osaka" charset="0"/>
              <a:cs typeface="Osaka" charset="0"/>
            </a:endParaRP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HS 2021</a:t>
            </a: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Prof. Reza S. Abhari</a:t>
            </a:r>
          </a:p>
          <a:p>
            <a:pPr eaLnBrk="1" hangingPunct="1">
              <a:tabLst>
                <a:tab pos="342900" algn="l"/>
              </a:tabLst>
            </a:pPr>
            <a:endParaRPr lang="en-US" dirty="0">
              <a:latin typeface="TheSans 5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3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3F4F4-9798-7645-8AE2-EB276416E250}" type="datetime1">
              <a:rPr lang="en-US" smtClean="0"/>
              <a:pPr>
                <a:defRPr/>
              </a:pPr>
              <a:t>12/13/21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46FB3-3957-F54D-9E93-3B2AF398DD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528" y="728700"/>
            <a:ext cx="8274614" cy="608467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596336" y="6561348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>
                <a:latin typeface="Arial"/>
                <a:cs typeface="Arial"/>
              </a:rPr>
              <a:t>Source: GE</a:t>
            </a:r>
            <a:endParaRPr lang="en-GB" sz="800" dirty="0">
              <a:latin typeface="Arial"/>
              <a:cs typeface="Arial"/>
            </a:endParaRPr>
          </a:p>
        </p:txBody>
      </p:sp>
      <p:cxnSp>
        <p:nvCxnSpPr>
          <p:cNvPr id="11" name="Gerade Verbindung 10"/>
          <p:cNvCxnSpPr/>
          <p:nvPr/>
        </p:nvCxnSpPr>
        <p:spPr bwMode="auto">
          <a:xfrm flipH="1">
            <a:off x="1979712" y="3789040"/>
            <a:ext cx="1404156" cy="22322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 flipH="1" flipV="1">
            <a:off x="2843808" y="2456892"/>
            <a:ext cx="2088232" cy="144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Bild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516" y="2024844"/>
            <a:ext cx="2656561" cy="1282363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4208" y="1412776"/>
            <a:ext cx="2476075" cy="126014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935596" y="5913276"/>
            <a:ext cx="1165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"/>
                <a:cs typeface="Arial"/>
              </a:rPr>
              <a:t>Lufteinlass</a:t>
            </a:r>
            <a:endParaRPr lang="en-GB" sz="1600" dirty="0">
              <a:latin typeface="Arial"/>
              <a:cs typeface="Arial"/>
            </a:endParaRPr>
          </a:p>
        </p:txBody>
      </p:sp>
      <p:cxnSp>
        <p:nvCxnSpPr>
          <p:cNvPr id="27" name="Gerade Verbindung 26"/>
          <p:cNvCxnSpPr>
            <a:endCxn id="29" idx="2"/>
          </p:cNvCxnSpPr>
          <p:nvPr/>
        </p:nvCxnSpPr>
        <p:spPr bwMode="auto">
          <a:xfrm flipH="1" flipV="1">
            <a:off x="4652551" y="1811725"/>
            <a:ext cx="387501" cy="1113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feld 28"/>
          <p:cNvSpPr txBox="1"/>
          <p:nvPr/>
        </p:nvSpPr>
        <p:spPr>
          <a:xfrm>
            <a:off x="3527884" y="980728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"/>
                <a:cs typeface="Arial"/>
              </a:rPr>
              <a:t>Abhitzedampferzeuger</a:t>
            </a:r>
            <a:endParaRPr lang="en-GB" sz="1600" dirty="0">
              <a:latin typeface="Arial"/>
              <a:cs typeface="Arial"/>
            </a:endParaRPr>
          </a:p>
          <a:p>
            <a:r>
              <a:rPr lang="en-GB" sz="1600" dirty="0">
                <a:latin typeface="Arial"/>
                <a:cs typeface="Arial"/>
              </a:rPr>
              <a:t>(Heat recovery</a:t>
            </a:r>
          </a:p>
          <a:p>
            <a:r>
              <a:rPr lang="en-GB" sz="1600" dirty="0">
                <a:latin typeface="Arial"/>
                <a:cs typeface="Arial"/>
              </a:rPr>
              <a:t>steam generator)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768244" y="839614"/>
            <a:ext cx="15132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Arial"/>
                <a:cs typeface="Arial"/>
              </a:rPr>
              <a:t>Dampfturbine</a:t>
            </a:r>
            <a:endParaRPr lang="en-GB" sz="1600" dirty="0">
              <a:latin typeface="Arial"/>
              <a:cs typeface="Arial"/>
            </a:endParaRPr>
          </a:p>
          <a:p>
            <a:r>
              <a:rPr lang="en-GB" sz="1600" dirty="0" err="1">
                <a:latin typeface="Arial"/>
                <a:ea typeface="Lucida Grande"/>
                <a:cs typeface="Arial"/>
              </a:rPr>
              <a:t>P</a:t>
            </a:r>
            <a:r>
              <a:rPr lang="en-GB" sz="1600" baseline="-25000" dirty="0" err="1">
                <a:latin typeface="Arial"/>
                <a:ea typeface="Lucida Grande"/>
                <a:cs typeface="Arial"/>
              </a:rPr>
              <a:t>elec</a:t>
            </a:r>
            <a:r>
              <a:rPr lang="en-GB" sz="1600" dirty="0">
                <a:latin typeface="Arial"/>
                <a:ea typeface="Lucida Grande"/>
                <a:cs typeface="Arial"/>
              </a:rPr>
              <a:t> = 150MW </a:t>
            </a:r>
          </a:p>
          <a:p>
            <a:endParaRPr lang="en-GB" sz="1600" dirty="0">
              <a:latin typeface="Arial"/>
              <a:cs typeface="Arial"/>
            </a:endParaRPr>
          </a:p>
          <a:p>
            <a:endParaRPr lang="en-GB" sz="1600" dirty="0">
              <a:latin typeface="Arial"/>
              <a:cs typeface="Arial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15516" y="743216"/>
            <a:ext cx="3636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/>
                <a:cs typeface="Arial"/>
              </a:rPr>
              <a:t>GT24/26 </a:t>
            </a:r>
            <a:r>
              <a:rPr lang="en-GB" sz="1600" dirty="0" err="1">
                <a:latin typeface="Arial"/>
                <a:cs typeface="Arial"/>
              </a:rPr>
              <a:t>Gasturbine</a:t>
            </a:r>
            <a:endParaRPr lang="en-GB" sz="16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latin typeface="Arial"/>
                <a:ea typeface="Lucida Grande"/>
                <a:cs typeface="Arial"/>
              </a:rPr>
              <a:t>P</a:t>
            </a:r>
            <a:r>
              <a:rPr lang="en-GB" sz="1600" baseline="-25000" dirty="0" err="1">
                <a:latin typeface="Arial"/>
                <a:ea typeface="Lucida Grande"/>
                <a:cs typeface="Arial"/>
              </a:rPr>
              <a:t>elec</a:t>
            </a:r>
            <a:r>
              <a:rPr lang="en-GB" sz="1600" dirty="0">
                <a:latin typeface="Arial"/>
                <a:ea typeface="Lucida Grande"/>
                <a:cs typeface="Arial"/>
              </a:rPr>
              <a:t> = 230 - 330MW 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latin typeface="Arial"/>
                <a:ea typeface="Lucida Grande"/>
                <a:cs typeface="Arial"/>
              </a:rPr>
              <a:t>η</a:t>
            </a:r>
            <a:r>
              <a:rPr lang="en-GB" sz="1600" baseline="-25000" dirty="0" err="1">
                <a:latin typeface="Arial"/>
                <a:ea typeface="Lucida Grande"/>
                <a:cs typeface="Arial"/>
              </a:rPr>
              <a:t>elec</a:t>
            </a:r>
            <a:r>
              <a:rPr lang="en-GB" sz="1600" dirty="0">
                <a:latin typeface="Arial"/>
                <a:ea typeface="Lucida Grande"/>
                <a:cs typeface="Arial"/>
              </a:rPr>
              <a:t> = </a:t>
            </a:r>
            <a:r>
              <a:rPr lang="en-GB" sz="1600" dirty="0">
                <a:latin typeface="Arial"/>
                <a:cs typeface="Arial"/>
              </a:rPr>
              <a:t>40%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latin typeface="Arial"/>
                <a:cs typeface="Arial"/>
              </a:rPr>
              <a:t>Verdichtungsverhältnis</a:t>
            </a:r>
            <a:r>
              <a:rPr lang="en-GB" sz="1600" dirty="0">
                <a:latin typeface="Arial"/>
                <a:cs typeface="Arial"/>
              </a:rPr>
              <a:t> 30:1</a:t>
            </a:r>
          </a:p>
          <a:p>
            <a:pPr marL="285750" indent="-285750">
              <a:buFont typeface="Arial"/>
              <a:buChar char="•"/>
            </a:pPr>
            <a:r>
              <a:rPr lang="en-GB" sz="1600" dirty="0" err="1">
                <a:latin typeface="Arial"/>
                <a:cs typeface="Arial"/>
              </a:rPr>
              <a:t>Massenstrom</a:t>
            </a:r>
            <a:r>
              <a:rPr lang="en-GB" sz="1600" dirty="0">
                <a:latin typeface="Arial"/>
                <a:cs typeface="Arial"/>
              </a:rPr>
              <a:t>: ~600 kg/sec</a:t>
            </a:r>
          </a:p>
          <a:p>
            <a:endParaRPr lang="en-GB" sz="1600" dirty="0">
              <a:latin typeface="Arial"/>
              <a:cs typeface="Arial"/>
            </a:endParaRPr>
          </a:p>
        </p:txBody>
      </p:sp>
      <p:cxnSp>
        <p:nvCxnSpPr>
          <p:cNvPr id="9" name="Gerade Verbindung 8"/>
          <p:cNvCxnSpPr/>
          <p:nvPr/>
        </p:nvCxnSpPr>
        <p:spPr bwMode="auto">
          <a:xfrm flipV="1">
            <a:off x="6048164" y="2564904"/>
            <a:ext cx="1512168" cy="16921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feld 15"/>
          <p:cNvSpPr txBox="1"/>
          <p:nvPr/>
        </p:nvSpPr>
        <p:spPr>
          <a:xfrm>
            <a:off x="5112060" y="5769260"/>
            <a:ext cx="324009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Arial"/>
                <a:cs typeface="Arial"/>
              </a:rPr>
              <a:t>2 </a:t>
            </a:r>
            <a:r>
              <a:rPr lang="en-GB" sz="1600" b="1" dirty="0" err="1">
                <a:latin typeface="Arial"/>
                <a:cs typeface="Arial"/>
              </a:rPr>
              <a:t>Gasturbinen</a:t>
            </a:r>
            <a:r>
              <a:rPr lang="en-GB" sz="1600" b="1" dirty="0">
                <a:latin typeface="Arial"/>
                <a:cs typeface="Arial"/>
              </a:rPr>
              <a:t> / 1 </a:t>
            </a:r>
            <a:r>
              <a:rPr lang="en-GB" sz="1600" b="1" dirty="0" err="1">
                <a:latin typeface="Arial"/>
                <a:cs typeface="Arial"/>
              </a:rPr>
              <a:t>Dampfturbine</a:t>
            </a:r>
            <a:endParaRPr lang="en-GB" sz="1600" b="1" dirty="0">
              <a:latin typeface="Arial"/>
              <a:cs typeface="Arial"/>
            </a:endParaRPr>
          </a:p>
          <a:p>
            <a:r>
              <a:rPr lang="en-GB" sz="1600" b="1" dirty="0" err="1">
                <a:latin typeface="Arial"/>
                <a:cs typeface="Arial"/>
              </a:rPr>
              <a:t>P</a:t>
            </a:r>
            <a:r>
              <a:rPr lang="en-GB" sz="1600" b="1" baseline="-25000" dirty="0" err="1">
                <a:latin typeface="Arial"/>
                <a:cs typeface="Arial"/>
              </a:rPr>
              <a:t>elec,total</a:t>
            </a:r>
            <a:r>
              <a:rPr lang="en-GB" sz="1600" b="1" dirty="0">
                <a:latin typeface="Arial"/>
                <a:cs typeface="Arial"/>
              </a:rPr>
              <a:t> = 700 MW</a:t>
            </a:r>
          </a:p>
          <a:p>
            <a:r>
              <a:rPr lang="en-GB" sz="1600" b="1" dirty="0" err="1">
                <a:latin typeface="Arial"/>
                <a:ea typeface="Lucida Grande"/>
                <a:cs typeface="Arial"/>
              </a:rPr>
              <a:t>η</a:t>
            </a:r>
            <a:r>
              <a:rPr lang="en-GB" sz="1600" b="1" baseline="-25000" dirty="0" err="1">
                <a:latin typeface="Arial"/>
                <a:ea typeface="Lucida Grande"/>
                <a:cs typeface="Arial"/>
              </a:rPr>
              <a:t>elec,total</a:t>
            </a:r>
            <a:r>
              <a:rPr lang="en-GB" sz="1600" b="1" dirty="0">
                <a:latin typeface="Arial"/>
                <a:ea typeface="Lucida Grande"/>
                <a:cs typeface="Arial"/>
              </a:rPr>
              <a:t> = </a:t>
            </a:r>
            <a:r>
              <a:rPr lang="en-GB" sz="1600" b="1" dirty="0">
                <a:latin typeface="Arial"/>
                <a:cs typeface="Arial"/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10658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 txBox="1">
            <a:spLocks noChangeArrowheads="1"/>
          </p:cNvSpPr>
          <p:nvPr/>
        </p:nvSpPr>
        <p:spPr bwMode="auto">
          <a:xfrm>
            <a:off x="575535" y="1016732"/>
            <a:ext cx="7015163" cy="56526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Verhältnis der Massenströme: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Im Gaszyklus gilt für gegebenes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3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Druckverhältnis der Turbine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Mit bekanntem Verbrennungs-Druckverlust folgt für p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3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/p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1</a:t>
            </a: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492653"/>
              </p:ext>
            </p:extLst>
          </p:nvPr>
        </p:nvGraphicFramePr>
        <p:xfrm>
          <a:off x="1004556" y="2751026"/>
          <a:ext cx="40449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8" name="Formel" r:id="rId3" imgW="3530600" imgH="647700" progId="Equation.3">
                  <p:embed/>
                </p:oleObj>
              </mc:Choice>
              <mc:Fallback>
                <p:oleObj name="Formel" r:id="rId3" imgW="3530600" imgH="64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556" y="2751026"/>
                        <a:ext cx="40449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641908"/>
              </p:ext>
            </p:extLst>
          </p:nvPr>
        </p:nvGraphicFramePr>
        <p:xfrm>
          <a:off x="1040560" y="3960440"/>
          <a:ext cx="24955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9" name="Formel" r:id="rId5" imgW="2413000" imgH="914400" progId="Equation.3">
                  <p:embed/>
                </p:oleObj>
              </mc:Choice>
              <mc:Fallback>
                <p:oleObj name="Formel" r:id="rId5" imgW="2413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560" y="3960440"/>
                        <a:ext cx="24955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194611"/>
              </p:ext>
            </p:extLst>
          </p:nvPr>
        </p:nvGraphicFramePr>
        <p:xfrm>
          <a:off x="4460940" y="4140460"/>
          <a:ext cx="3178736" cy="72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0" name="Equation" r:id="rId7" imgW="1892300" imgH="431800" progId="Equation.3">
                  <p:embed/>
                </p:oleObj>
              </mc:Choice>
              <mc:Fallback>
                <p:oleObj name="Equation" r:id="rId7" imgW="1892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940" y="4140460"/>
                        <a:ext cx="3178736" cy="726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714196"/>
              </p:ext>
            </p:extLst>
          </p:nvPr>
        </p:nvGraphicFramePr>
        <p:xfrm>
          <a:off x="1076564" y="5442223"/>
          <a:ext cx="469741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1" name="Formel" r:id="rId9" imgW="4191000" imgH="914400" progId="Equation.3">
                  <p:embed/>
                </p:oleObj>
              </mc:Choice>
              <mc:Fallback>
                <p:oleObj name="Formel" r:id="rId9" imgW="4191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564" y="5442223"/>
                        <a:ext cx="4697412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31487"/>
              </p:ext>
            </p:extLst>
          </p:nvPr>
        </p:nvGraphicFramePr>
        <p:xfrm>
          <a:off x="895836" y="1476164"/>
          <a:ext cx="52212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2" name="Formel" r:id="rId11" imgW="4826000" imgH="685800" progId="Equation.3">
                  <p:embed/>
                </p:oleObj>
              </mc:Choice>
              <mc:Fallback>
                <p:oleObj name="Formel" r:id="rId11" imgW="4826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836" y="1476164"/>
                        <a:ext cx="522128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94BAB6-11A4-8A46-B560-962920D79B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37238" y="1233190"/>
            <a:ext cx="2727250" cy="2727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 txBox="1">
            <a:spLocks noChangeArrowheads="1"/>
          </p:cNvSpPr>
          <p:nvPr/>
        </p:nvSpPr>
        <p:spPr bwMode="auto">
          <a:xfrm>
            <a:off x="315691" y="762000"/>
            <a:ext cx="6272533" cy="5897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Arbeit der Gasturbine: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Der Wirkungsgrad des kombinierten Zyklus wird dann:</a:t>
            </a:r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1203325" y="762000"/>
          <a:ext cx="21796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0" name="Formel" r:id="rId3" imgW="1752600" imgH="977900" progId="Equation.3">
                  <p:embed/>
                </p:oleObj>
              </mc:Choice>
              <mc:Fallback>
                <p:oleObj name="Formel" r:id="rId3" imgW="17526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762000"/>
                        <a:ext cx="2179638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977900" y="2667000"/>
          <a:ext cx="47942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1" name="Formel" r:id="rId5" imgW="4597400" imgH="1143000" progId="Equation.3">
                  <p:embed/>
                </p:oleObj>
              </mc:Choice>
              <mc:Fallback>
                <p:oleObj name="Formel" r:id="rId5" imgW="45974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667000"/>
                        <a:ext cx="479425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739447"/>
              </p:ext>
            </p:extLst>
          </p:nvPr>
        </p:nvGraphicFramePr>
        <p:xfrm>
          <a:off x="899592" y="4581128"/>
          <a:ext cx="7202076" cy="175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02" name="Equation" r:id="rId7" imgW="4318000" imgH="1054100" progId="Equation.3">
                  <p:embed/>
                </p:oleObj>
              </mc:Choice>
              <mc:Fallback>
                <p:oleObj name="Equation" r:id="rId7" imgW="4318000" imgH="105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7202076" cy="1758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B7D8BF-7CC0-5843-81FE-CFC388AA9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1976" y="839877"/>
            <a:ext cx="3019336" cy="30193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2" name="Group 8"/>
          <p:cNvGrpSpPr>
            <a:grpSpLocks/>
          </p:cNvGrpSpPr>
          <p:nvPr/>
        </p:nvGrpSpPr>
        <p:grpSpPr bwMode="auto">
          <a:xfrm>
            <a:off x="489669" y="2924944"/>
            <a:ext cx="3968750" cy="3200400"/>
            <a:chOff x="2753" y="2124"/>
            <a:chExt cx="2782" cy="2196"/>
          </a:xfrm>
        </p:grpSpPr>
        <p:pic>
          <p:nvPicPr>
            <p:cNvPr id="89093" name="Picture 5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" y="2124"/>
              <a:ext cx="2782" cy="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4" name="Rectangle 7"/>
            <p:cNvSpPr>
              <a:spLocks noChangeArrowheads="1"/>
            </p:cNvSpPr>
            <p:nvPr/>
          </p:nvSpPr>
          <p:spPr bwMode="auto">
            <a:xfrm>
              <a:off x="4053" y="4008"/>
              <a:ext cx="526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2217861" y="5625244"/>
            <a:ext cx="101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pressure ratio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9612" y="836712"/>
            <a:ext cx="7092788" cy="77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Effekt des Druck- und Temperaturverhältnisses auf den Gesamtwirkungsgrad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Symbol" charset="2"/>
              <a:buChar char="-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In der Praxis sind maximal 60% Wirkungsgrad möglich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C1641-7078-DE4B-89BE-9168E6C4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52" y="2533210"/>
            <a:ext cx="3364783" cy="33647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28700"/>
            <a:ext cx="8662156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4.5.3 Kombinierter Zyklus mit </a:t>
            </a:r>
            <a:r>
              <a:rPr lang="de-DE" sz="2800" dirty="0" err="1">
                <a:latin typeface="TheSans 6-SemiBold" charset="0"/>
                <a:ea typeface="Osaka" charset="0"/>
                <a:cs typeface="Osaka" charset="0"/>
              </a:rPr>
              <a:t>Organic</a:t>
            </a:r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 Rankine Cycle</a:t>
            </a:r>
          </a:p>
        </p:txBody>
      </p:sp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467544" y="1628799"/>
            <a:ext cx="7690619" cy="45365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Organic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Rankine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Cycle: Rankine Zyklus mit anderem Arbeitsmedium als Wasserdampf (z.B. Ammoniak, Ethanol)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Anwendung: Bei niedrigem Temperaturgefälle zwischen Wärmequelle und Wärmesenke (z.B. Geothermie)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Betrieb des Zyklus bei niedrigeren Temperaturen als im klassischen Rankine-Zyklus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Beispielkraftwerk: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Geothermiekraftwerk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Landau, 3 MW</a:t>
            </a:r>
          </a:p>
        </p:txBody>
      </p:sp>
    </p:spTree>
    <p:extLst>
      <p:ext uri="{BB962C8B-B14F-4D97-AF65-F5344CB8AC3E}">
        <p14:creationId xmlns:p14="http://schemas.microsoft.com/office/powerpoint/2010/main" val="272417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287524" y="944725"/>
            <a:ext cx="4644517" cy="556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Heisses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Wasser wird mit 70 Liter/s bei 160°C aus der Erde gepumpt, und gibt bis auf 70°C die Wärme an den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Organic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Rankine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Cycle ab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Wärmeabgabe des Thermalwassers: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31056" y="1107832"/>
            <a:ext cx="3905470" cy="5355086"/>
            <a:chOff x="5131056" y="1107832"/>
            <a:chExt cx="3905470" cy="5355086"/>
          </a:xfrm>
        </p:grpSpPr>
        <p:pic>
          <p:nvPicPr>
            <p:cNvPr id="5" name="Picture 4" descr="projekt_1407_06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25"/>
            <a:stretch/>
          </p:blipFill>
          <p:spPr>
            <a:xfrm>
              <a:off x="5131056" y="1304764"/>
              <a:ext cx="3905470" cy="491069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876256" y="6201308"/>
              <a:ext cx="2095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Source: BINE </a:t>
              </a:r>
              <a:r>
                <a:rPr lang="en-US" sz="1100" dirty="0" err="1"/>
                <a:t>Informationsdienst</a:t>
              </a:r>
              <a:endParaRPr lang="en-US" sz="1100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6948264" y="1107832"/>
              <a:ext cx="2088232" cy="1980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064388" y="2960948"/>
              <a:ext cx="61206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6948264" y="1422622"/>
              <a:ext cx="0" cy="165618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682457" y="3090106"/>
              <a:ext cx="1224136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6941914" y="3164272"/>
              <a:ext cx="540060" cy="216024"/>
            </a:xfrm>
            <a:prstGeom prst="rect">
              <a:avLst/>
            </a:prstGeom>
            <a:solidFill>
              <a:srgbClr val="CFD0D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2220" y="2204864"/>
              <a:ext cx="274434" cy="307777"/>
              <a:chOff x="968244" y="3423034"/>
              <a:chExt cx="274434" cy="307777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1007604" y="3501008"/>
                <a:ext cx="180020" cy="1800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68244" y="342303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976156" y="2132856"/>
              <a:ext cx="274434" cy="307777"/>
              <a:chOff x="968244" y="3423034"/>
              <a:chExt cx="274434" cy="307777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1007604" y="3501008"/>
                <a:ext cx="180020" cy="1800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68244" y="342303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845738" y="2672916"/>
              <a:ext cx="274434" cy="307777"/>
              <a:chOff x="968244" y="3423034"/>
              <a:chExt cx="274434" cy="307777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1007604" y="3501008"/>
                <a:ext cx="180020" cy="1800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68244" y="342303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976156" y="2816932"/>
              <a:ext cx="274434" cy="307777"/>
              <a:chOff x="968244" y="3423034"/>
              <a:chExt cx="274434" cy="307777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1007604" y="3501008"/>
                <a:ext cx="180020" cy="1800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68244" y="342303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84168" y="2600908"/>
              <a:ext cx="180020" cy="180020"/>
              <a:chOff x="4179312" y="2966914"/>
              <a:chExt cx="180020" cy="180020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179312" y="2966914"/>
                <a:ext cx="180020" cy="180020"/>
              </a:xfrm>
              <a:prstGeom prst="ellipse">
                <a:avLst/>
              </a:prstGeom>
              <a:solidFill>
                <a:schemeClr val="bg1">
                  <a:alpha val="64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 bwMode="auto">
              <a:xfrm rot="5400000">
                <a:off x="4220437" y="3001175"/>
                <a:ext cx="144016" cy="108012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</p:grpSp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713332"/>
              </p:ext>
            </p:extLst>
          </p:nvPr>
        </p:nvGraphicFramePr>
        <p:xfrm>
          <a:off x="468312" y="3759200"/>
          <a:ext cx="4405165" cy="215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05" name="Equation" r:id="rId4" imgW="2286000" imgH="1117600" progId="Equation.3">
                  <p:embed/>
                </p:oleObj>
              </mc:Choice>
              <mc:Fallback>
                <p:oleObj name="Equation" r:id="rId4" imgW="22860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" y="3759200"/>
                        <a:ext cx="4405165" cy="2154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508104" y="904654"/>
            <a:ext cx="322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Geothermiekraftwerk</a:t>
            </a:r>
            <a:r>
              <a:rPr lang="en-US" sz="2000" dirty="0"/>
              <a:t> Landau</a:t>
            </a:r>
          </a:p>
        </p:txBody>
      </p:sp>
    </p:spTree>
    <p:extLst>
      <p:ext uri="{BB962C8B-B14F-4D97-AF65-F5344CB8AC3E}">
        <p14:creationId xmlns:p14="http://schemas.microsoft.com/office/powerpoint/2010/main" val="383906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467544" y="1340767"/>
            <a:ext cx="7690619" cy="51663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Ammoniak-Zyklus zwischen 140°C @ 20 bar und 14°C @ 7 bar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Zustand 1: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Zustand 2, mit   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63239"/>
              </p:ext>
            </p:extLst>
          </p:nvPr>
        </p:nvGraphicFramePr>
        <p:xfrm>
          <a:off x="1943708" y="2132856"/>
          <a:ext cx="2714917" cy="129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55" name="Equation" r:id="rId3" imgW="1384300" imgH="660400" progId="Equation.3">
                  <p:embed/>
                </p:oleObj>
              </mc:Choice>
              <mc:Fallback>
                <p:oleObj name="Equation" r:id="rId3" imgW="13843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2132856"/>
                        <a:ext cx="2714917" cy="1297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64283"/>
              </p:ext>
            </p:extLst>
          </p:nvPr>
        </p:nvGraphicFramePr>
        <p:xfrm>
          <a:off x="1475656" y="4545124"/>
          <a:ext cx="445611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56" name="Equation" r:id="rId5" imgW="2273300" imgH="901700" progId="Equation.3">
                  <p:embed/>
                </p:oleObj>
              </mc:Choice>
              <mc:Fallback>
                <p:oleObj name="Equation" r:id="rId5" imgW="22733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45124"/>
                        <a:ext cx="4456113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50885"/>
              </p:ext>
            </p:extLst>
          </p:nvPr>
        </p:nvGraphicFramePr>
        <p:xfrm>
          <a:off x="2195463" y="3933056"/>
          <a:ext cx="1368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57" name="Equation" r:id="rId7" imgW="698500" imgH="215900" progId="Equation.3">
                  <p:embed/>
                </p:oleObj>
              </mc:Choice>
              <mc:Fallback>
                <p:oleObj name="Equation" r:id="rId7" imgW="698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463" y="3933056"/>
                        <a:ext cx="13684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0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467544" y="1016732"/>
            <a:ext cx="7690619" cy="51663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Zustand 3: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Zustand 4: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Massenstrom Ammoniak: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Elektrische Leistung: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Effizienz:</a:t>
            </a: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Effizienz vergleichsweise niedrig, weil die Wärmezufuhr bei niedriger Temperatur (14-140°C) stattfindet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78626"/>
              </p:ext>
            </p:extLst>
          </p:nvPr>
        </p:nvGraphicFramePr>
        <p:xfrm>
          <a:off x="1871700" y="1016732"/>
          <a:ext cx="3816424" cy="138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6" name="Equation" r:id="rId3" imgW="1968500" imgH="711200" progId="Equation.3">
                  <p:embed/>
                </p:oleObj>
              </mc:Choice>
              <mc:Fallback>
                <p:oleObj name="Equation" r:id="rId3" imgW="1968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1016732"/>
                        <a:ext cx="3816424" cy="1380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27913"/>
              </p:ext>
            </p:extLst>
          </p:nvPr>
        </p:nvGraphicFramePr>
        <p:xfrm>
          <a:off x="1835696" y="2384884"/>
          <a:ext cx="4284475" cy="88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7" name="Equation" r:id="rId5" imgW="2171700" imgH="444500" progId="Equation.3">
                  <p:embed/>
                </p:oleObj>
              </mc:Choice>
              <mc:Fallback>
                <p:oleObj name="Equation" r:id="rId5" imgW="217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384884"/>
                        <a:ext cx="4284475" cy="88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179477"/>
              </p:ext>
            </p:extLst>
          </p:nvPr>
        </p:nvGraphicFramePr>
        <p:xfrm>
          <a:off x="3578225" y="3573463"/>
          <a:ext cx="35242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8" name="Equation" r:id="rId7" imgW="1828800" imgH="292100" progId="Equation.3">
                  <p:embed/>
                </p:oleObj>
              </mc:Choice>
              <mc:Fallback>
                <p:oleObj name="Equation" r:id="rId7" imgW="1828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3573463"/>
                        <a:ext cx="35242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29713"/>
              </p:ext>
            </p:extLst>
          </p:nvPr>
        </p:nvGraphicFramePr>
        <p:xfrm>
          <a:off x="2938463" y="4257675"/>
          <a:ext cx="47990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9" name="Equation" r:id="rId9" imgW="2489200" imgH="317500" progId="Equation.3">
                  <p:embed/>
                </p:oleObj>
              </mc:Choice>
              <mc:Fallback>
                <p:oleObj name="Equation" r:id="rId9" imgW="24892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4257675"/>
                        <a:ext cx="47990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646013"/>
              </p:ext>
            </p:extLst>
          </p:nvPr>
        </p:nvGraphicFramePr>
        <p:xfrm>
          <a:off x="1655676" y="4833156"/>
          <a:ext cx="23129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0" name="Equation" r:id="rId11" imgW="1181100" imgH="304800" progId="Equation.3">
                  <p:embed/>
                </p:oleObj>
              </mc:Choice>
              <mc:Fallback>
                <p:oleObj name="Equation" r:id="rId11" imgW="1181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4833156"/>
                        <a:ext cx="231298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E0F0E2-802F-5946-9F5B-1A5A0C8BB69E}"/>
              </a:ext>
            </a:extLst>
          </p:cNvPr>
          <p:cNvSpPr txBox="1"/>
          <p:nvPr/>
        </p:nvSpPr>
        <p:spPr>
          <a:xfrm>
            <a:off x="4788024" y="1880828"/>
            <a:ext cx="13748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30000" dirty="0"/>
              <a:t>3</a:t>
            </a:r>
            <a:r>
              <a:rPr lang="en-US" dirty="0"/>
              <a:t>/ kg</a:t>
            </a:r>
          </a:p>
        </p:txBody>
      </p:sp>
    </p:spTree>
    <p:extLst>
      <p:ext uri="{BB962C8B-B14F-4D97-AF65-F5344CB8AC3E}">
        <p14:creationId xmlns:p14="http://schemas.microsoft.com/office/powerpoint/2010/main" val="299174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DE9841A-C1DB-41B8-B611-11D4A48D2B36}" type="datetime1">
              <a:rPr lang="en-US" altLang="en-US" sz="1400">
                <a:solidFill>
                  <a:schemeClr val="bg1"/>
                </a:solidFill>
                <a:latin typeface="Arial" pitchFamily="34" charset="0"/>
                <a:ea typeface="Osaka" charset="-128"/>
              </a:rPr>
              <a:pPr/>
              <a:t>12/13/21</a:t>
            </a:fld>
            <a:endParaRPr lang="en-US" altLang="en-US" sz="1400">
              <a:solidFill>
                <a:schemeClr val="bg1"/>
              </a:solidFill>
              <a:latin typeface="Arial" pitchFamily="34" charset="0"/>
              <a:ea typeface="Osaka" charset="-128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D87ECDD-F106-42BE-898A-BDE02B5B2B22}" type="slidenum">
              <a:rPr lang="en-US" altLang="en-US" sz="1400">
                <a:solidFill>
                  <a:schemeClr val="bg1"/>
                </a:solidFill>
                <a:latin typeface="Arial" pitchFamily="34" charset="0"/>
                <a:ea typeface="Osaka" charset="-128"/>
              </a:rPr>
              <a:pPr/>
              <a:t>18</a:t>
            </a:fld>
            <a:endParaRPr lang="en-US" altLang="en-US" sz="1400">
              <a:solidFill>
                <a:schemeClr val="bg1"/>
              </a:solidFill>
              <a:latin typeface="Arial" pitchFamily="34" charset="0"/>
              <a:ea typeface="Osaka" charset="-128"/>
            </a:endParaRPr>
          </a:p>
        </p:txBody>
      </p:sp>
      <p:pic>
        <p:nvPicPr>
          <p:cNvPr id="11270" name="Picture 2" descr="C:\Users\zmohsen\Desktop\0706dp_12_z+turbocharger_tech+twin_turbo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28184" y="5247785"/>
            <a:ext cx="2192404" cy="1601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3" descr="C:\Users\zmohsen\Desktop\Reman-Tec-an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897052"/>
            <a:ext cx="46196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3568" y="1016732"/>
            <a:ext cx="8460432" cy="2484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Leistungssteigerung durch Erhöhung des Massenstroms / der Dichte</a:t>
            </a:r>
          </a:p>
          <a:p>
            <a:pPr lvl="1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Druckerhöhung und Kühlung der Frischluft</a:t>
            </a:r>
          </a:p>
          <a:p>
            <a:pPr lvl="2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Turbolader: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Verwendung der kinetischen Energie des Abgases zur Komprimierung von Frischluft </a:t>
            </a:r>
          </a:p>
          <a:p>
            <a:pPr lvl="2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Intercooler: 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Kühlt komprimierte Luft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7015163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4.5.4 Turbolader / Intercooler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519010"/>
            <a:ext cx="2184243" cy="1638182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 bwMode="auto">
          <a:xfrm flipV="1">
            <a:off x="2699792" y="4221088"/>
            <a:ext cx="3960440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/>
          <p:nvPr/>
        </p:nvCxnSpPr>
        <p:spPr bwMode="auto">
          <a:xfrm>
            <a:off x="4752020" y="5589240"/>
            <a:ext cx="2052228" cy="6120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63600"/>
            <a:ext cx="7015163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4.5.5 Cheng Zyklus</a:t>
            </a:r>
          </a:p>
        </p:txBody>
      </p:sp>
      <p:sp>
        <p:nvSpPr>
          <p:cNvPr id="90114" name="Rectangle 3"/>
          <p:cNvSpPr txBox="1">
            <a:spLocks noChangeArrowheads="1"/>
          </p:cNvSpPr>
          <p:nvPr/>
        </p:nvSpPr>
        <p:spPr bwMode="auto">
          <a:xfrm>
            <a:off x="914400" y="1389063"/>
            <a:ext cx="7294563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Mit der Wärme des Abgases wird Dampf erzeugt, der in die Brennkammer geleitet wird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Wirkungsgrad wird stark verbessert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Spitzentemperatur in der Brennkammer und deshalb Emissionen werden reduziert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Nachteil: Komponenten sind schwieriger zu designen, kompliziertes Kontrollsystem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Vorteil: Man kann mittels der Speisewasserzufuhr die Produktion von Elektrizität oder Wärme anpassen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01E6C-A377-2847-8A77-91169C7E91E1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915050"/>
          <a:ext cx="89285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92591185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551424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1523712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49718332"/>
                    </a:ext>
                  </a:extLst>
                </a:gridCol>
              </a:tblGrid>
              <a:tr h="246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Vorlesung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Übung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Beispiel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7371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r>
                        <a:rPr lang="en-US" sz="1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25752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Prozess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Energieaustausches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Geschwindigkeitsdreiecke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765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Dampfkraftprozesse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Rankine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86396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Verbrennungsmotoren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Diesel / Otto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2703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Gasturbinenprozesse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Brayton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6988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314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12833"/>
                  </a:ext>
                </a:extLst>
              </a:tr>
              <a:tr h="165929"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/>
                        <a:t>K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Oxyfuel,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and Storage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78787"/>
                  </a:ext>
                </a:extLst>
              </a:tr>
            </a:tbl>
          </a:graphicData>
        </a:graphic>
      </p:graphicFrame>
      <p:sp>
        <p:nvSpPr>
          <p:cNvPr id="8193" name="Title 1"/>
          <p:cNvSpPr>
            <a:spLocks noGrp="1"/>
          </p:cNvSpPr>
          <p:nvPr/>
        </p:nvSpPr>
        <p:spPr bwMode="auto">
          <a:xfrm>
            <a:off x="3203575" y="836613"/>
            <a:ext cx="2663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/>
          <a:p>
            <a:pPr eaLnBrk="0" hangingPunct="0"/>
            <a:r>
              <a:rPr lang="en-US" sz="40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Overview</a:t>
            </a:r>
          </a:p>
        </p:txBody>
      </p:sp>
      <p:sp>
        <p:nvSpPr>
          <p:cNvPr id="8194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E72D08B-6028-8147-B7ED-53C650B830A0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2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903931-82B5-4543-92B8-B08B7F1F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3933056"/>
            <a:ext cx="8934021" cy="360040"/>
          </a:xfrm>
          <a:prstGeom prst="rect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1894160"/>
            <a:ext cx="569118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915816" y="980728"/>
            <a:ext cx="3816424" cy="77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2000" b="1" dirty="0">
                <a:latin typeface="TheSans 5" charset="0"/>
                <a:ea typeface="Osaka" charset="0"/>
                <a:cs typeface="Osaka" charset="0"/>
              </a:rPr>
              <a:t>Schaubild des Cheng Zyklus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1" name="Group 6"/>
          <p:cNvGrpSpPr>
            <a:grpSpLocks/>
          </p:cNvGrpSpPr>
          <p:nvPr/>
        </p:nvGrpSpPr>
        <p:grpSpPr bwMode="auto">
          <a:xfrm>
            <a:off x="762000" y="749300"/>
            <a:ext cx="7758113" cy="5969000"/>
            <a:chOff x="873" y="373"/>
            <a:chExt cx="4887" cy="3760"/>
          </a:xfrm>
        </p:grpSpPr>
        <p:pic>
          <p:nvPicPr>
            <p:cNvPr id="92163" name="Picture 4" descr="BMW Turbosteam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" y="468"/>
              <a:ext cx="4887" cy="3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64" name="Rectangle 5"/>
            <p:cNvSpPr>
              <a:spLocks noChangeArrowheads="1"/>
            </p:cNvSpPr>
            <p:nvPr/>
          </p:nvSpPr>
          <p:spPr bwMode="auto">
            <a:xfrm>
              <a:off x="4510" y="373"/>
              <a:ext cx="1250" cy="3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635000"/>
            <a:ext cx="7015163" cy="431800"/>
          </a:xfrm>
        </p:spPr>
        <p:txBody>
          <a:bodyPr/>
          <a:lstStyle/>
          <a:p>
            <a:r>
              <a:rPr lang="de-CH" sz="2800" dirty="0">
                <a:latin typeface="TheSans 6-SemiBold" charset="0"/>
                <a:ea typeface="Osaka" charset="0"/>
                <a:cs typeface="Osaka" charset="0"/>
              </a:rPr>
              <a:t>BMW Turbosteamer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3"/>
          <p:cNvSpPr txBox="1">
            <a:spLocks noChangeArrowheads="1"/>
          </p:cNvSpPr>
          <p:nvPr/>
        </p:nvSpPr>
        <p:spPr bwMode="auto">
          <a:xfrm>
            <a:off x="1143000" y="1389063"/>
            <a:ext cx="7015163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Abwärme wird in Antriebsleistung umgewandelt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Prinzip Dampfmaschine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latin typeface="TheSans 5" charset="0"/>
              </a:rPr>
              <a:t>Geschlossener Dampfkreislauf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latin typeface="TheSans 5" charset="0"/>
              </a:rPr>
              <a:t>Expansionsmaschine (Kolbenmaschine)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CH" sz="1800" dirty="0">
                <a:latin typeface="TheSans 5" charset="0"/>
              </a:rPr>
              <a:t>Arbeit wird direkt an die Kurbelwelle abgegeben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1.8 l BMW Vierzylinder: + 10 kW, + 20 </a:t>
            </a:r>
            <a:r>
              <a:rPr lang="de-CH" sz="2000" dirty="0" err="1">
                <a:latin typeface="TheSans 5" charset="0"/>
                <a:ea typeface="Osaka" charset="0"/>
                <a:cs typeface="Osaka" charset="0"/>
              </a:rPr>
              <a:t>Nm</a:t>
            </a:r>
            <a:endParaRPr lang="de-CH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Verbrauch: - 15%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Über 80% der </a:t>
            </a:r>
            <a:r>
              <a:rPr lang="de-CH" sz="2000">
                <a:latin typeface="TheSans 5" charset="0"/>
                <a:ea typeface="Osaka" charset="0"/>
                <a:cs typeface="Osaka" charset="0"/>
              </a:rPr>
              <a:t>Abwärme kann </a:t>
            </a:r>
            <a:r>
              <a:rPr lang="de-CH" sz="2000" dirty="0">
                <a:latin typeface="TheSans 5" charset="0"/>
                <a:ea typeface="Osaka" charset="0"/>
                <a:cs typeface="Osaka" charset="0"/>
              </a:rPr>
              <a:t>genutzt werden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635000"/>
            <a:ext cx="7015163" cy="431800"/>
          </a:xfrm>
        </p:spPr>
        <p:txBody>
          <a:bodyPr/>
          <a:lstStyle/>
          <a:p>
            <a:r>
              <a:rPr lang="de-CH" sz="2800">
                <a:latin typeface="TheSans 6-SemiBold" charset="0"/>
                <a:ea typeface="Osaka" charset="0"/>
                <a:cs typeface="Osaka" charset="0"/>
              </a:rPr>
              <a:t>BMW Turbosteamer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350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4.5 Kombinierter Gas-Dampf Zyklus</a:t>
            </a:r>
          </a:p>
        </p:txBody>
      </p:sp>
      <p:sp>
        <p:nvSpPr>
          <p:cNvPr id="77826" name="Rectangle 3"/>
          <p:cNvSpPr txBox="1">
            <a:spLocks noChangeArrowheads="1"/>
          </p:cNvSpPr>
          <p:nvPr/>
        </p:nvSpPr>
        <p:spPr bwMode="auto">
          <a:xfrm>
            <a:off x="935596" y="1038225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Wärme des Abgases des Gaszyklus zwischen Punkt 4 und 5 wird in einem Dampferzeuger auf einen Dampfzyklus übertragen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F59129-846E-604D-A50D-2EFA6A2D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8" y="2240868"/>
            <a:ext cx="4356484" cy="4356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4.5.1 Ideale Analyse</a:t>
            </a:r>
          </a:p>
        </p:txBody>
      </p:sp>
      <p:sp>
        <p:nvSpPr>
          <p:cNvPr id="78850" name="Rectangle 3"/>
          <p:cNvSpPr txBox="1">
            <a:spLocks noChangeArrowheads="1"/>
          </p:cNvSpPr>
          <p:nvPr/>
        </p:nvSpPr>
        <p:spPr bwMode="auto">
          <a:xfrm>
            <a:off x="1143000" y="1038225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Annahme: die ganze Wärme im Abgas kann durch eine Reihe von Carnot-Zyklen genutzt werden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Leistung eines Carnot-Zyklus: </a:t>
            </a:r>
          </a:p>
        </p:txBody>
      </p:sp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4994275" y="2041525"/>
          <a:ext cx="23637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8" name="Formel" r:id="rId3" imgW="1295400" imgH="393700" progId="Equation.3">
                  <p:embed/>
                </p:oleObj>
              </mc:Choice>
              <mc:Fallback>
                <p:oleObj name="Formel" r:id="rId3" imgW="12954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041525"/>
                        <a:ext cx="23637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2" name="Picture 6" descr="Combined_cycle_Carn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4713" y="2701925"/>
            <a:ext cx="4221162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 txBox="1">
            <a:spLocks noChangeArrowheads="1"/>
          </p:cNvSpPr>
          <p:nvPr/>
        </p:nvSpPr>
        <p:spPr bwMode="auto">
          <a:xfrm>
            <a:off x="1008063" y="1038225"/>
            <a:ext cx="7015162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Diese Mini-Zyklen stellen die Grenze der Wärme-Rückgewinnung dar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Totale Leistung des Dampfzyklus (bottoming cycle)</a:t>
            </a:r>
            <a:endParaRPr lang="de-DE" sz="2000" i="1">
              <a:latin typeface="Times" charset="0"/>
              <a:ea typeface="Osaka" charset="0"/>
              <a:cs typeface="Osaka" charset="0"/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830263" y="2630488"/>
          <a:ext cx="30765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19" name="Formel" r:id="rId3" imgW="2578100" imgH="698500" progId="Equation.3">
                  <p:embed/>
                </p:oleObj>
              </mc:Choice>
              <mc:Fallback>
                <p:oleObj name="Formel" r:id="rId3" imgW="25781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630488"/>
                        <a:ext cx="30765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19669"/>
              </p:ext>
            </p:extLst>
          </p:nvPr>
        </p:nvGraphicFramePr>
        <p:xfrm>
          <a:off x="1727684" y="3645024"/>
          <a:ext cx="5757730" cy="1522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20" name="Formel" r:id="rId5" imgW="3848100" imgH="1016000" progId="Equation.3">
                  <p:embed/>
                </p:oleObj>
              </mc:Choice>
              <mc:Fallback>
                <p:oleObj name="Formel" r:id="rId5" imgW="3848100" imgH="101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3645024"/>
                        <a:ext cx="5757730" cy="1522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02354"/>
              </p:ext>
            </p:extLst>
          </p:nvPr>
        </p:nvGraphicFramePr>
        <p:xfrm>
          <a:off x="2627784" y="5265204"/>
          <a:ext cx="415923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21" name="Formel" r:id="rId7" imgW="2692400" imgH="558800" progId="Equation.3">
                  <p:embed/>
                </p:oleObj>
              </mc:Choice>
              <mc:Fallback>
                <p:oleObj name="Formel" r:id="rId7" imgW="26924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265204"/>
                        <a:ext cx="4159237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/>
          <p:cNvSpPr txBox="1">
            <a:spLocks noChangeArrowheads="1"/>
          </p:cNvSpPr>
          <p:nvPr/>
        </p:nvSpPr>
        <p:spPr bwMode="auto">
          <a:xfrm>
            <a:off x="990600" y="1038225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Leistung der Gasturbine: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Totale Leistung, </a:t>
            </a:r>
            <a:r>
              <a:rPr lang="de-DE" sz="2000" i="1">
                <a:latin typeface="Times" charset="0"/>
                <a:ea typeface="Osaka" charset="0"/>
                <a:cs typeface="Osaka" charset="0"/>
              </a:rPr>
              <a:t>W = W</a:t>
            </a:r>
            <a:r>
              <a:rPr lang="de-DE" sz="2000" i="1" baseline="-25000">
                <a:latin typeface="Times" charset="0"/>
                <a:ea typeface="Osaka" charset="0"/>
                <a:cs typeface="Osaka" charset="0"/>
              </a:rPr>
              <a:t>gas</a:t>
            </a:r>
            <a:r>
              <a:rPr lang="de-DE" sz="2000" i="1">
                <a:latin typeface="Times" charset="0"/>
                <a:ea typeface="Osaka" charset="0"/>
                <a:cs typeface="Osaka" charset="0"/>
              </a:rPr>
              <a:t>+W</a:t>
            </a:r>
            <a:r>
              <a:rPr lang="de-DE" sz="2000" i="1" baseline="-25000">
                <a:latin typeface="Times" charset="0"/>
                <a:ea typeface="Osaka" charset="0"/>
                <a:cs typeface="Osaka" charset="0"/>
              </a:rPr>
              <a:t>bot</a:t>
            </a:r>
            <a:endParaRPr lang="de-DE" sz="2000" i="1">
              <a:latin typeface="Times" charset="0"/>
              <a:ea typeface="Osaka" charset="0"/>
              <a:cs typeface="Osaka" charset="0"/>
            </a:endParaRP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1987550" y="4543425"/>
          <a:ext cx="4627563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9" name="Formel" r:id="rId3" imgW="4064000" imgH="1422400" progId="Equation.3">
                  <p:embed/>
                </p:oleObj>
              </mc:Choice>
              <mc:Fallback>
                <p:oleObj name="Formel" r:id="rId3" imgW="4064000" imgH="142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543425"/>
                        <a:ext cx="4627563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Eqn-58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9245" y="1700807"/>
            <a:ext cx="4662995" cy="1836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3"/>
          <p:cNvSpPr txBox="1">
            <a:spLocks noChangeArrowheads="1"/>
          </p:cNvSpPr>
          <p:nvPr/>
        </p:nvSpPr>
        <p:spPr bwMode="auto">
          <a:xfrm>
            <a:off x="1066800" y="990600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Thermischer Wirkungsgrad: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149475" y="1509713"/>
          <a:ext cx="456247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8" name="Formel" r:id="rId3" imgW="4203700" imgH="1282700" progId="Equation.3">
                  <p:embed/>
                </p:oleObj>
              </mc:Choice>
              <mc:Fallback>
                <p:oleObj name="Formel" r:id="rId3" imgW="4203700" imgH="1282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509713"/>
                        <a:ext cx="4562475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84268" y="591966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76388" y="3222383"/>
            <a:ext cx="5272087" cy="3587992"/>
            <a:chOff x="1576388" y="3222383"/>
            <a:chExt cx="5272087" cy="3587992"/>
          </a:xfrm>
        </p:grpSpPr>
        <p:grpSp>
          <p:nvGrpSpPr>
            <p:cNvPr id="81923" name="Group 10"/>
            <p:cNvGrpSpPr>
              <a:grpSpLocks/>
            </p:cNvGrpSpPr>
            <p:nvPr/>
          </p:nvGrpSpPr>
          <p:grpSpPr bwMode="auto">
            <a:xfrm>
              <a:off x="1576388" y="3309938"/>
              <a:ext cx="5272087" cy="3500437"/>
              <a:chOff x="1340" y="2115"/>
              <a:chExt cx="3321" cy="2205"/>
            </a:xfrm>
          </p:grpSpPr>
          <p:pic>
            <p:nvPicPr>
              <p:cNvPr id="81924" name="Picture 5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0" y="2115"/>
                <a:ext cx="3321" cy="2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1925" name="Object 3"/>
              <p:cNvGraphicFramePr>
                <a:graphicFrameLocks noChangeAspect="1"/>
              </p:cNvGraphicFramePr>
              <p:nvPr/>
            </p:nvGraphicFramePr>
            <p:xfrm>
              <a:off x="2904" y="4004"/>
              <a:ext cx="167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559" name="Formel" r:id="rId6" imgW="127000" imgH="139700" progId="Equation.3">
                      <p:embed/>
                    </p:oleObj>
                  </mc:Choice>
                  <mc:Fallback>
                    <p:oleObj name="Formel" r:id="rId6" imgW="127000" imgH="1397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" y="4004"/>
                            <a:ext cx="167" cy="183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26" name="Rectangle 9"/>
              <p:cNvSpPr>
                <a:spLocks noChangeArrowheads="1"/>
              </p:cNvSpPr>
              <p:nvPr/>
            </p:nvSpPr>
            <p:spPr bwMode="auto">
              <a:xfrm>
                <a:off x="2789" y="3810"/>
                <a:ext cx="1097" cy="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707575" y="3222383"/>
              <a:ext cx="16844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Combined cycle</a:t>
              </a: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2060791" y="4041068"/>
            <a:ext cx="170949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 txBox="1">
            <a:spLocks noChangeArrowheads="1"/>
          </p:cNvSpPr>
          <p:nvPr/>
        </p:nvSpPr>
        <p:spPr bwMode="auto">
          <a:xfrm>
            <a:off x="1066800" y="1038225"/>
            <a:ext cx="7015163" cy="2426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Kombinierter Zyklus ist weniger stark abhängig vom Druckverhältnis als der einfache Gas-Zyklus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In Wirklichkeit lässt sich nicht die gesamte Wärme zurückgewinnen und der Wirkungsgrad ist kleiner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12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4.5.2 Realer Kombinierter Zyklus</a:t>
            </a:r>
          </a:p>
        </p:txBody>
      </p:sp>
      <p:sp>
        <p:nvSpPr>
          <p:cNvPr id="83970" name="Rectangle 3"/>
          <p:cNvSpPr txBox="1">
            <a:spLocks noChangeArrowheads="1"/>
          </p:cNvSpPr>
          <p:nvPr/>
        </p:nvSpPr>
        <p:spPr bwMode="auto">
          <a:xfrm>
            <a:off x="251521" y="1190624"/>
            <a:ext cx="5472608" cy="5667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Voraussetzung für Wärmerückgewinnung:       Temperaturdifferenz zwischen Punkt 4 </a:t>
            </a:r>
            <a:br>
              <a:rPr lang="de-DE" sz="2000" dirty="0">
                <a:latin typeface="TheSans 5" charset="0"/>
                <a:ea typeface="Osaka" charset="0"/>
                <a:cs typeface="Osaka" charset="0"/>
              </a:rPr>
            </a:b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und 1 muss grösser sein als zwischen a und c</a:t>
            </a:r>
          </a:p>
          <a:p>
            <a:pPr>
              <a:lnSpc>
                <a:spcPts val="3400"/>
              </a:lnSpc>
              <a:spcBef>
                <a:spcPts val="600"/>
              </a:spcBef>
              <a:buClr>
                <a:schemeClr val="tx1"/>
              </a:buClr>
              <a:buFont typeface="Arial" charset="0"/>
              <a:buChar char="–"/>
            </a:pPr>
            <a:endParaRPr lang="de-DE" sz="1800" dirty="0">
              <a:latin typeface="TheSans 5" charset="0"/>
              <a:ea typeface="Osaka" charset="0"/>
              <a:cs typeface="Osaka" charset="0"/>
            </a:endParaRPr>
          </a:p>
          <a:p>
            <a:pPr marL="0" indent="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Für gegebene Temperaturen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3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und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1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können               verschiedene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5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und T</a:t>
            </a:r>
            <a:r>
              <a:rPr lang="de-DE" sz="2000" baseline="-25000" dirty="0">
                <a:latin typeface="TheSans 5" charset="0"/>
                <a:ea typeface="Osaka" charset="0"/>
                <a:cs typeface="Osaka" charset="0"/>
              </a:rPr>
              <a:t>b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gewählt werden: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hohes T</a:t>
            </a:r>
            <a:r>
              <a:rPr lang="de-DE" sz="1800" baseline="-25000" dirty="0">
                <a:latin typeface="TheSans 5" charset="0"/>
              </a:rPr>
              <a:t>5</a:t>
            </a:r>
            <a:r>
              <a:rPr lang="de-DE" sz="1800" dirty="0">
                <a:latin typeface="TheSans 5" charset="0"/>
              </a:rPr>
              <a:t> und T</a:t>
            </a:r>
            <a:r>
              <a:rPr lang="de-DE" sz="1800" baseline="-25000" dirty="0">
                <a:latin typeface="TheSans 5" charset="0"/>
              </a:rPr>
              <a:t>b</a:t>
            </a:r>
            <a:r>
              <a:rPr lang="de-DE" sz="1800" dirty="0">
                <a:latin typeface="TheSans 5" charset="0"/>
              </a:rPr>
              <a:t>: guter Dampfkreislauf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tiefes T</a:t>
            </a:r>
            <a:r>
              <a:rPr lang="de-DE" sz="1800" baseline="-25000" dirty="0">
                <a:latin typeface="TheSans 5" charset="0"/>
              </a:rPr>
              <a:t>5</a:t>
            </a:r>
            <a:r>
              <a:rPr lang="de-DE" sz="1800" dirty="0">
                <a:latin typeface="TheSans 5" charset="0"/>
              </a:rPr>
              <a:t> und T</a:t>
            </a:r>
            <a:r>
              <a:rPr lang="de-DE" sz="1800" baseline="-25000" dirty="0">
                <a:latin typeface="TheSans 5" charset="0"/>
              </a:rPr>
              <a:t>b</a:t>
            </a:r>
            <a:r>
              <a:rPr lang="de-DE" sz="1800" dirty="0">
                <a:latin typeface="TheSans 5" charset="0"/>
              </a:rPr>
              <a:t>: guter Gaszyklus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Wärmebilanz im Boiler/Überhitzer:</a:t>
            </a:r>
          </a:p>
        </p:txBody>
      </p:sp>
      <p:graphicFrame>
        <p:nvGraphicFramePr>
          <p:cNvPr id="839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42059"/>
              </p:ext>
            </p:extLst>
          </p:nvPr>
        </p:nvGraphicFramePr>
        <p:xfrm>
          <a:off x="1394504" y="2636912"/>
          <a:ext cx="28606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5" name="Formel" r:id="rId3" imgW="2273300" imgH="660400" progId="Equation.3">
                  <p:embed/>
                </p:oleObj>
              </mc:Choice>
              <mc:Fallback>
                <p:oleObj name="Formel" r:id="rId3" imgW="22733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504" y="2636912"/>
                        <a:ext cx="28606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278530"/>
              </p:ext>
            </p:extLst>
          </p:nvPr>
        </p:nvGraphicFramePr>
        <p:xfrm>
          <a:off x="4716016" y="5778561"/>
          <a:ext cx="3317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6" name="Formel" r:id="rId5" imgW="3454400" imgH="1117600" progId="Equation.3">
                  <p:embed/>
                </p:oleObj>
              </mc:Choice>
              <mc:Fallback>
                <p:oleObj name="Formel" r:id="rId5" imgW="34544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778561"/>
                        <a:ext cx="33178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AF3219C-836E-8B4B-8911-7969B06EB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1955" y="1267575"/>
            <a:ext cx="3570524" cy="3570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heSans 6-SemiBold"/>
        <a:ea typeface="Osaka"/>
        <a:cs typeface="Osaka"/>
      </a:majorFont>
      <a:minorFont>
        <a:latin typeface="TheSans 5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MEDUSA:Applications:Microsoft Office 2004:Templates:Presentations:Designs:Blank Presentation</Template>
  <TotalTime>1269</TotalTime>
  <Words>653</Words>
  <Application>Microsoft Macintosh PowerPoint</Application>
  <PresentationFormat>On-screen Show (4:3)</PresentationFormat>
  <Paragraphs>154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Symbol</vt:lpstr>
      <vt:lpstr>TheSans 5</vt:lpstr>
      <vt:lpstr>TheSans 6-SemiBold</vt:lpstr>
      <vt:lpstr>Times</vt:lpstr>
      <vt:lpstr>Times New Roman</vt:lpstr>
      <vt:lpstr>Blank Presentation</vt:lpstr>
      <vt:lpstr>Formel</vt:lpstr>
      <vt:lpstr>Equation</vt:lpstr>
      <vt:lpstr>Thermodynamik III</vt:lpstr>
      <vt:lpstr>PowerPoint Presentation</vt:lpstr>
      <vt:lpstr>4.5 Kombinierter Gas-Dampf Zyklus</vt:lpstr>
      <vt:lpstr>4.5.1 Ideale Analyse</vt:lpstr>
      <vt:lpstr>PowerPoint Presentation</vt:lpstr>
      <vt:lpstr>PowerPoint Presentation</vt:lpstr>
      <vt:lpstr>PowerPoint Presentation</vt:lpstr>
      <vt:lpstr>PowerPoint Presentation</vt:lpstr>
      <vt:lpstr>4.5.2 Realer Kombinierter Zyklus</vt:lpstr>
      <vt:lpstr>PowerPoint Presentation</vt:lpstr>
      <vt:lpstr>PowerPoint Presentation</vt:lpstr>
      <vt:lpstr>PowerPoint Presentation</vt:lpstr>
      <vt:lpstr>PowerPoint Presentation</vt:lpstr>
      <vt:lpstr>4.5.3 Kombinierter Zyklus mit Organic Rankine Cycle</vt:lpstr>
      <vt:lpstr>PowerPoint Presentation</vt:lpstr>
      <vt:lpstr>PowerPoint Presentation</vt:lpstr>
      <vt:lpstr>PowerPoint Presentation</vt:lpstr>
      <vt:lpstr>4.5.4 Turbolader / Intercooler</vt:lpstr>
      <vt:lpstr>4.5.5 Cheng Zyklus</vt:lpstr>
      <vt:lpstr>PowerPoint Presentation</vt:lpstr>
      <vt:lpstr>BMW Turbosteamer</vt:lpstr>
      <vt:lpstr>BMW Turbosteamer</vt:lpstr>
    </vt:vector>
  </TitlesOfParts>
  <Manager/>
  <Company>Ben John Newton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John Newton</dc:creator>
  <cp:keywords/>
  <dc:description/>
  <cp:lastModifiedBy>Pagani  Marco</cp:lastModifiedBy>
  <cp:revision>606</cp:revision>
  <cp:lastPrinted>2017-11-27T10:56:17Z</cp:lastPrinted>
  <dcterms:created xsi:type="dcterms:W3CDTF">2008-11-21T06:58:57Z</dcterms:created>
  <dcterms:modified xsi:type="dcterms:W3CDTF">2021-12-13T17:24:29Z</dcterms:modified>
  <cp:category/>
</cp:coreProperties>
</file>