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25" r:id="rId2"/>
    <p:sldId id="357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AB575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/>
    <p:restoredTop sz="94286"/>
  </p:normalViewPr>
  <p:slideViewPr>
    <p:cSldViewPr>
      <p:cViewPr varScale="1">
        <p:scale>
          <a:sx n="120" d="100"/>
          <a:sy n="120" d="100"/>
        </p:scale>
        <p:origin x="217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4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29103779-9418-6C45-8690-539DCAA4CD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436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5FA34D97-EB57-674E-A256-E4B7FC93B1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539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BC4ADCF-A788-0747-BA42-255965D34D8E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iStock_000003989496Small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4800"/>
            <a:ext cx="6172200" cy="193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0" y="2286000"/>
            <a:ext cx="9144000" cy="4572000"/>
          </a:xfrm>
          <a:prstGeom prst="rect">
            <a:avLst/>
          </a:prstGeom>
          <a:solidFill>
            <a:srgbClr val="75BA8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de-DE">
              <a:ea typeface="Osaka" charset="0"/>
              <a:cs typeface="Osaka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0" y="2209800"/>
            <a:ext cx="9144000" cy="76200"/>
          </a:xfrm>
          <a:prstGeom prst="rect">
            <a:avLst/>
          </a:prstGeom>
          <a:solidFill>
            <a:srgbClr val="51515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de-DE">
              <a:ea typeface="Osaka" charset="0"/>
              <a:cs typeface="Osaka" charset="0"/>
            </a:endParaRPr>
          </a:p>
        </p:txBody>
      </p:sp>
      <p:pic>
        <p:nvPicPr>
          <p:cNvPr id="7" name="Picture 16" descr="lec-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04800"/>
            <a:ext cx="20574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8" descr="eth-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7650"/>
            <a:ext cx="228600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143000"/>
          </a:xfrm>
        </p:spPr>
        <p:txBody>
          <a:bodyPr/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de-CH"/>
              <a:t>Click to edit Master title style</a:t>
            </a: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600200"/>
          </a:xfrm>
        </p:spPr>
        <p:txBody>
          <a:bodyPr/>
          <a:lstStyle>
            <a:lvl1pPr marL="0" indent="0" algn="ctr">
              <a:buFontTx/>
              <a:buNone/>
              <a:defRPr b="0" baseline="0">
                <a:solidFill>
                  <a:schemeClr val="bg1"/>
                </a:solidFill>
              </a:defRPr>
            </a:lvl1pPr>
          </a:lstStyle>
          <a:p>
            <a:r>
              <a:rPr lang="de-CH"/>
              <a:t>Click to edit Master subtitle style</a:t>
            </a:r>
            <a:endParaRPr 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 b="1">
                <a:latin typeface="Arial" pitchFamily="34" charset="0"/>
                <a:ea typeface="Osaka" pitchFamily="-108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11.11.08</a:t>
            </a:r>
          </a:p>
        </p:txBody>
      </p:sp>
    </p:spTree>
    <p:extLst>
      <p:ext uri="{BB962C8B-B14F-4D97-AF65-F5344CB8AC3E}">
        <p14:creationId xmlns:p14="http://schemas.microsoft.com/office/powerpoint/2010/main" val="94657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39C74-420C-B747-A49B-130153A58368}" type="datetime1">
              <a:rPr lang="en-US"/>
              <a:pPr>
                <a:defRPr/>
              </a:pPr>
              <a:t>11/2/21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B8C7D-FACF-1B47-B99F-C9A70137D5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7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762000"/>
            <a:ext cx="1981200" cy="5334000"/>
          </a:xfrm>
        </p:spPr>
        <p:txBody>
          <a:bodyPr vert="eaVert"/>
          <a:lstStyle/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762000"/>
            <a:ext cx="5791200" cy="5334000"/>
          </a:xfrm>
        </p:spPr>
        <p:txBody>
          <a:bodyPr vert="eaVert"/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31D5B-32F1-EE4E-9C3C-F19B90603154}" type="datetime1">
              <a:rPr lang="en-US"/>
              <a:pPr>
                <a:defRPr/>
              </a:pPr>
              <a:t>11/2/21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D159E-CD88-594F-B1FD-80E2424FE3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95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 userDrawn="1"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75BA8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pic>
        <p:nvPicPr>
          <p:cNvPr id="3" name="Picture 16" descr="lisa-top-bann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973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6ACD2-B6C6-DE4D-B287-6B3E0B9C188D}" type="datetime1">
              <a:rPr lang="en-US"/>
              <a:pPr>
                <a:defRPr/>
              </a:pPr>
              <a:t>11/2/21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ABB03-C1A9-EB4A-83B9-ED299A89B8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5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CH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3C3555-5154-1849-A637-ABF7C076BF08}" type="datetime1">
              <a:rPr lang="en-US"/>
              <a:pPr>
                <a:defRPr/>
              </a:pPr>
              <a:t>11/2/21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176355-4A04-684F-A595-E796677F5D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3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828800"/>
            <a:ext cx="38862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28800"/>
            <a:ext cx="38862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58553-4AAE-854F-B9AC-191BC9D65016}" type="datetime1">
              <a:rPr lang="en-US"/>
              <a:pPr>
                <a:defRPr/>
              </a:pPr>
              <a:t>11/2/21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86CEE-D1E2-344D-8244-312FE2284F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2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CA96C-3F20-C244-9109-D17E86747971}" type="datetime1">
              <a:rPr lang="en-US"/>
              <a:pPr>
                <a:defRPr/>
              </a:pPr>
              <a:t>11/2/21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A5EDF7-3378-D44B-8BFA-DBFCD36A0E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47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797F4-6878-0648-BD16-300DE7114338}" type="datetime1">
              <a:rPr lang="en-US"/>
              <a:pPr>
                <a:defRPr/>
              </a:pPr>
              <a:t>11/2/21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BFA19-CB2D-F347-9929-F1B878D5CE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98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40527F-8B2F-4840-A297-7153DA0CECCB}" type="datetime1">
              <a:rPr lang="en-US"/>
              <a:pPr>
                <a:defRPr/>
              </a:pPr>
              <a:t>11/2/21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8BFBA7-1C8A-FC4D-B8C6-6AA7A53F1E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85AA2-D2E4-3843-A05E-75468C3F4AAA}" type="datetime1">
              <a:rPr lang="en-US"/>
              <a:pPr>
                <a:defRPr/>
              </a:pPr>
              <a:t>11/2/21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3BC7F-3D27-6C4A-AD30-029783D92E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D7CDB-2261-D042-84ED-68351648401D}" type="datetime1">
              <a:rPr lang="en-US"/>
              <a:pPr>
                <a:defRPr/>
              </a:pPr>
              <a:t>11/2/21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1041F-B711-2C45-8F1E-4EA3CA76F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762000"/>
            <a:ext cx="7924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828800"/>
            <a:ext cx="7924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600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bg1"/>
                </a:solidFill>
                <a:latin typeface="Arial" charset="0"/>
                <a:ea typeface="Osaka" charset="0"/>
                <a:cs typeface="Osaka" charset="0"/>
              </a:defRPr>
            </a:lvl1pPr>
          </a:lstStyle>
          <a:p>
            <a:pPr>
              <a:defRPr/>
            </a:pPr>
            <a:fld id="{3892E2DB-A805-134F-B02C-214BE10C9871}" type="datetime1">
              <a:rPr lang="en-US"/>
              <a:pPr>
                <a:defRPr/>
              </a:pPr>
              <a:t>11/2/21</a:t>
            </a:fld>
            <a:endParaRPr lang="en-US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324600"/>
            <a:ext cx="457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bg1"/>
                </a:solidFill>
                <a:latin typeface="Arial" charset="0"/>
                <a:ea typeface="Osaka" charset="0"/>
                <a:cs typeface="Osaka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bg1"/>
                </a:solidFill>
                <a:latin typeface="Arial" charset="0"/>
                <a:ea typeface="Osaka" charset="0"/>
                <a:cs typeface="Osaka" charset="0"/>
              </a:defRPr>
            </a:lvl1pPr>
          </a:lstStyle>
          <a:p>
            <a:pPr>
              <a:defRPr/>
            </a:pPr>
            <a:fld id="{7EB7F442-F937-C149-8401-BA84106DA9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banner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8763000" y="6596063"/>
            <a:ext cx="381000" cy="26193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fld id="{85D0DC29-0C9C-EF45-BC58-0F5E716A8434}" type="slidenum">
              <a:rPr lang="en-US" sz="1100" b="1" smtClean="0">
                <a:ea typeface="Osaka" charset="0"/>
                <a:cs typeface="Osaka" charset="0"/>
              </a:rPr>
              <a:pPr>
                <a:defRPr/>
              </a:pPr>
              <a:t>‹#›</a:t>
            </a:fld>
            <a:endParaRPr lang="en-US" sz="1100" b="1">
              <a:ea typeface="Osaka" charset="0"/>
              <a:cs typeface="Osak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4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6AB575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6AB575"/>
          </a:solidFill>
          <a:latin typeface="TheSans 6-SemiBold" pitchFamily="48" charset="0"/>
          <a:ea typeface="Osaka" pitchFamily="-65" charset="-128"/>
          <a:cs typeface="Osaka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6AB575"/>
          </a:solidFill>
          <a:latin typeface="TheSans 6-SemiBold" pitchFamily="48" charset="0"/>
          <a:ea typeface="Osaka" pitchFamily="-65" charset="-128"/>
          <a:cs typeface="Osaka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6AB575"/>
          </a:solidFill>
          <a:latin typeface="TheSans 6-SemiBold" pitchFamily="48" charset="0"/>
          <a:ea typeface="Osaka" pitchFamily="-65" charset="-128"/>
          <a:cs typeface="Osaka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6AB575"/>
          </a:solidFill>
          <a:latin typeface="TheSans 6-SemiBold" pitchFamily="48" charset="0"/>
          <a:ea typeface="Osaka" pitchFamily="-65" charset="-128"/>
          <a:cs typeface="Osaka" pitchFamily="-6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6AB575"/>
          </a:solidFill>
          <a:latin typeface="TheSans 6-SemiBold" pitchFamily="48" charset="0"/>
          <a:ea typeface="Osaka" pitchFamily="-65" charset="-128"/>
          <a:cs typeface="Osaka" pitchFamily="-65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6AB575"/>
          </a:solidFill>
          <a:latin typeface="TheSans 6-SemiBold" pitchFamily="48" charset="0"/>
          <a:ea typeface="Osaka" pitchFamily="-65" charset="-128"/>
          <a:cs typeface="Osaka" pitchFamily="-65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6AB575"/>
          </a:solidFill>
          <a:latin typeface="TheSans 6-SemiBold" pitchFamily="48" charset="0"/>
          <a:ea typeface="Osaka" pitchFamily="-65" charset="-128"/>
          <a:cs typeface="Osaka" pitchFamily="-65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6AB575"/>
          </a:solidFill>
          <a:latin typeface="TheSans 6-SemiBold" pitchFamily="48" charset="0"/>
          <a:ea typeface="Osaka" pitchFamily="-65" charset="-128"/>
          <a:cs typeface="Osaka" pitchFamily="-6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jpeg"/><Relationship Id="rId4" Type="http://schemas.openxmlformats.org/officeDocument/2006/relationships/image" Target="../media/image23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5.jpeg"/><Relationship Id="rId4" Type="http://schemas.openxmlformats.org/officeDocument/2006/relationships/image" Target="../media/image2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jpeg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heSans 6-SemiBold" charset="0"/>
                <a:ea typeface="Osaka" charset="0"/>
                <a:cs typeface="Osaka" charset="0"/>
              </a:rPr>
              <a:t>Thermodynamik III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3810000"/>
            <a:ext cx="7620000" cy="1600200"/>
          </a:xfrm>
        </p:spPr>
        <p:txBody>
          <a:bodyPr/>
          <a:lstStyle/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de-DE" b="1" dirty="0">
                <a:latin typeface="TheSans 5" charset="0"/>
                <a:ea typeface="Osaka" charset="0"/>
                <a:cs typeface="Osaka" charset="0"/>
              </a:rPr>
              <a:t>Kältemaschinen und Wärmepumpen</a:t>
            </a:r>
          </a:p>
          <a:p>
            <a:pPr eaLnBrk="1" hangingPunct="1">
              <a:tabLst>
                <a:tab pos="342900" algn="l"/>
              </a:tabLst>
            </a:pPr>
            <a:endParaRPr lang="en-US" dirty="0">
              <a:latin typeface="TheSans 5" charset="0"/>
              <a:ea typeface="Osaka" charset="0"/>
              <a:cs typeface="Osaka" charset="0"/>
            </a:endParaRPr>
          </a:p>
          <a:p>
            <a:pPr eaLnBrk="1" hangingPunct="1">
              <a:tabLst>
                <a:tab pos="342900" algn="l"/>
              </a:tabLst>
            </a:pPr>
            <a:r>
              <a:rPr lang="en-US" dirty="0">
                <a:latin typeface="TheSans 5" charset="0"/>
                <a:ea typeface="Osaka" charset="0"/>
                <a:cs typeface="Osaka" charset="0"/>
              </a:rPr>
              <a:t>HS 2021</a:t>
            </a:r>
          </a:p>
          <a:p>
            <a:pPr eaLnBrk="1" hangingPunct="1">
              <a:tabLst>
                <a:tab pos="342900" algn="l"/>
              </a:tabLst>
            </a:pPr>
            <a:r>
              <a:rPr lang="en-US" dirty="0">
                <a:latin typeface="TheSans 5" charset="0"/>
                <a:ea typeface="Osaka" charset="0"/>
                <a:cs typeface="Osaka" charset="0"/>
              </a:rPr>
              <a:t>Prof. Reza S. </a:t>
            </a:r>
            <a:r>
              <a:rPr lang="en-US" dirty="0" err="1">
                <a:latin typeface="TheSans 5" charset="0"/>
                <a:ea typeface="Osaka" charset="0"/>
                <a:cs typeface="Osaka" charset="0"/>
              </a:rPr>
              <a:t>Abhari</a:t>
            </a:r>
            <a:endParaRPr lang="en-US" dirty="0">
              <a:latin typeface="TheSans 5" charset="0"/>
              <a:ea typeface="Osaka" charset="0"/>
              <a:cs typeface="Osaka" charset="0"/>
            </a:endParaRPr>
          </a:p>
          <a:p>
            <a:pPr eaLnBrk="1" hangingPunct="1">
              <a:tabLst>
                <a:tab pos="342900" algn="l"/>
              </a:tabLst>
            </a:pPr>
            <a:endParaRPr lang="en-US" dirty="0">
              <a:latin typeface="TheSans 5" charset="0"/>
              <a:ea typeface="Osaka" charset="0"/>
              <a:cs typeface="Osak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3"/>
          <p:cNvSpPr txBox="1">
            <a:spLocks noChangeArrowheads="1"/>
          </p:cNvSpPr>
          <p:nvPr/>
        </p:nvSpPr>
        <p:spPr bwMode="auto">
          <a:xfrm>
            <a:off x="1143000" y="1025525"/>
            <a:ext cx="7505700" cy="5832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just"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CH" sz="2000" dirty="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Expansion 3 </a:t>
            </a:r>
            <a:r>
              <a:rPr lang="de-CH" sz="2000" dirty="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  <a:sym typeface="Wingdings" pitchFamily="2" charset="2"/>
              </a:rPr>
              <a:t> </a:t>
            </a:r>
            <a:r>
              <a:rPr lang="de-CH" sz="2000" dirty="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4</a:t>
            </a:r>
            <a:endParaRPr lang="de-CH" sz="2000" u="sng" dirty="0">
              <a:solidFill>
                <a:srgbClr val="000000"/>
              </a:solidFill>
              <a:latin typeface="TheSans 5" charset="0"/>
              <a:ea typeface="Osaka" charset="0"/>
              <a:cs typeface="Osaka" charset="0"/>
            </a:endParaRP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CH" sz="1800" dirty="0">
                <a:solidFill>
                  <a:srgbClr val="000000"/>
                </a:solidFill>
                <a:latin typeface="TheSans 5" charset="0"/>
              </a:rPr>
              <a:t>Im Drosselventil dehnt sich das Kühlmittel bis zum Verdampfungsdruck aus, wobei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endParaRPr lang="de-CH" sz="1800" dirty="0">
              <a:solidFill>
                <a:srgbClr val="000000"/>
              </a:solidFill>
              <a:latin typeface="TheSans 5" charset="0"/>
            </a:endParaRP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endParaRPr lang="de-CH" sz="1800" dirty="0">
              <a:solidFill>
                <a:srgbClr val="000000"/>
              </a:solidFill>
              <a:latin typeface="TheSans 5" charset="0"/>
            </a:endParaRP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CH" sz="1800" dirty="0">
                <a:solidFill>
                  <a:srgbClr val="000000"/>
                </a:solidFill>
                <a:latin typeface="TheSans 5" charset="0"/>
              </a:rPr>
              <a:t>Zustand 4 liegt </a:t>
            </a:r>
            <a:r>
              <a:rPr lang="de-CH" sz="1800">
                <a:solidFill>
                  <a:srgbClr val="000000"/>
                </a:solidFill>
                <a:latin typeface="TheSans 5" charset="0"/>
              </a:rPr>
              <a:t>im Nassdampfgebiet</a:t>
            </a:r>
            <a:endParaRPr lang="de-CH" sz="1800" dirty="0">
              <a:solidFill>
                <a:srgbClr val="000000"/>
              </a:solidFill>
              <a:latin typeface="TheSans 5" charset="0"/>
            </a:endParaRP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endParaRPr lang="de-CH" sz="1800" dirty="0">
              <a:solidFill>
                <a:srgbClr val="000000"/>
              </a:solidFill>
              <a:latin typeface="TheSans 5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CH" sz="2000" dirty="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Leistungsziffer: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3848100" y="2374900"/>
          <a:ext cx="84137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05" name="Equation" r:id="rId3" imgW="457200" imgH="177800" progId="Equation.3">
                  <p:embed/>
                </p:oleObj>
              </mc:Choice>
              <mc:Fallback>
                <p:oleObj name="Equation" r:id="rId3" imgW="457200" imgH="177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0" y="2374900"/>
                        <a:ext cx="841375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3128963" y="4473575"/>
          <a:ext cx="2390775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06" name="Equation" r:id="rId5" imgW="1320800" imgH="457200" progId="Equation.3">
                  <p:embed/>
                </p:oleObj>
              </mc:Choice>
              <mc:Fallback>
                <p:oleObj name="Equation" r:id="rId5" imgW="13208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963" y="4473575"/>
                        <a:ext cx="2390775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3"/>
          <p:cNvSpPr txBox="1">
            <a:spLocks noChangeArrowheads="1"/>
          </p:cNvSpPr>
          <p:nvPr/>
        </p:nvSpPr>
        <p:spPr bwMode="auto">
          <a:xfrm>
            <a:off x="1163638" y="1406525"/>
            <a:ext cx="7505700" cy="5070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Häufigste Kühlmittel: </a:t>
            </a:r>
            <a:r>
              <a:rPr lang="de-CH" sz="2000" dirty="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Halogen-Kohlen-Wasserstoffe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CH" sz="1800" dirty="0">
                <a:solidFill>
                  <a:srgbClr val="000000"/>
                </a:solidFill>
                <a:latin typeface="TheSans 5" charset="0"/>
              </a:rPr>
              <a:t>z.B. Freon 12 oder </a:t>
            </a:r>
            <a:r>
              <a:rPr lang="de-CH" sz="1800" dirty="0" err="1">
                <a:solidFill>
                  <a:srgbClr val="000000"/>
                </a:solidFill>
                <a:latin typeface="TheSans 5" charset="0"/>
              </a:rPr>
              <a:t>Dichlor-Difluormethan</a:t>
            </a:r>
            <a:endParaRPr lang="de-CH" sz="1800" dirty="0">
              <a:solidFill>
                <a:srgbClr val="000000"/>
              </a:solidFill>
              <a:latin typeface="TheSans 5" charset="0"/>
            </a:endParaRP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CH" sz="1800" dirty="0">
                <a:solidFill>
                  <a:srgbClr val="000000"/>
                </a:solidFill>
                <a:latin typeface="TheSans 5" charset="0"/>
              </a:rPr>
              <a:t>zerstören Ozonschicht, werden daher heute nicht mehr eingesetzt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Halogen-freie Kühlmittel: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CH" sz="1800" dirty="0">
                <a:solidFill>
                  <a:srgbClr val="000000"/>
                </a:solidFill>
                <a:latin typeface="TheSans 5" charset="0"/>
              </a:rPr>
              <a:t>Freon-13a (CF</a:t>
            </a:r>
            <a:r>
              <a:rPr lang="de-CH" sz="1800" baseline="-25000" dirty="0">
                <a:solidFill>
                  <a:srgbClr val="000000"/>
                </a:solidFill>
                <a:latin typeface="TheSans 5" charset="0"/>
              </a:rPr>
              <a:t>2</a:t>
            </a:r>
            <a:r>
              <a:rPr lang="de-CH" sz="1800" dirty="0">
                <a:solidFill>
                  <a:srgbClr val="000000"/>
                </a:solidFill>
                <a:latin typeface="TheSans 5" charset="0"/>
              </a:rPr>
              <a:t>CFCF</a:t>
            </a:r>
            <a:r>
              <a:rPr lang="de-CH" sz="1800" baseline="-25000" dirty="0">
                <a:solidFill>
                  <a:srgbClr val="000000"/>
                </a:solidFill>
                <a:latin typeface="TheSans 5" charset="0"/>
              </a:rPr>
              <a:t>3</a:t>
            </a:r>
            <a:r>
              <a:rPr lang="de-CH" sz="1800" dirty="0">
                <a:solidFill>
                  <a:srgbClr val="000000"/>
                </a:solidFill>
                <a:latin typeface="TheSans 5" charset="0"/>
              </a:rPr>
              <a:t>, </a:t>
            </a:r>
            <a:r>
              <a:rPr lang="de-CH" sz="1800" dirty="0" err="1">
                <a:solidFill>
                  <a:srgbClr val="000000"/>
                </a:solidFill>
                <a:latin typeface="TheSans 5" charset="0"/>
              </a:rPr>
              <a:t>Tetrafluoräthan</a:t>
            </a:r>
            <a:r>
              <a:rPr lang="de-CH" sz="1800" dirty="0">
                <a:solidFill>
                  <a:srgbClr val="000000"/>
                </a:solidFill>
                <a:latin typeface="TheSans 5" charset="0"/>
              </a:rPr>
              <a:t>)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CH" sz="1800" dirty="0">
                <a:solidFill>
                  <a:srgbClr val="000000"/>
                </a:solidFill>
                <a:latin typeface="TheSans 5" charset="0"/>
              </a:rPr>
              <a:t>Ammoniak (NH</a:t>
            </a:r>
            <a:r>
              <a:rPr lang="de-CH" sz="1800" baseline="-25000" dirty="0">
                <a:solidFill>
                  <a:srgbClr val="000000"/>
                </a:solidFill>
                <a:latin typeface="TheSans 5" charset="0"/>
              </a:rPr>
              <a:t>3</a:t>
            </a:r>
            <a:r>
              <a:rPr lang="de-CH" sz="1800" dirty="0">
                <a:solidFill>
                  <a:srgbClr val="000000"/>
                </a:solidFill>
                <a:latin typeface="TheSans 5" charset="0"/>
              </a:rPr>
              <a:t>)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CH" sz="2000" dirty="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Hohe Drücke im Kondensator und sehr tiefe Drücke im Verdampfer unerwünscht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CH" sz="2000" dirty="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Chemische Stabilität, Giftigkeit, Umweltverträglichkeit, korrosive Eigenschaften, Beschaf</a:t>
            </a:r>
            <a:r>
              <a:rPr lang="de-CH" sz="2000" dirty="0">
                <a:latin typeface="TheSans 5" charset="0"/>
                <a:ea typeface="Osaka" charset="0"/>
                <a:cs typeface="Osaka" charset="0"/>
              </a:rPr>
              <a:t>fungskosten</a:t>
            </a:r>
            <a:endParaRPr lang="de-DE" sz="2000" dirty="0">
              <a:latin typeface="TheSans 5" charset="0"/>
              <a:ea typeface="Osaka" charset="0"/>
              <a:cs typeface="Osaka" charset="0"/>
            </a:endParaRPr>
          </a:p>
        </p:txBody>
      </p:sp>
      <p:sp>
        <p:nvSpPr>
          <p:cNvPr id="37890" name="Rectangle 2"/>
          <p:cNvSpPr txBox="1">
            <a:spLocks noChangeArrowheads="1"/>
          </p:cNvSpPr>
          <p:nvPr/>
        </p:nvSpPr>
        <p:spPr bwMode="auto">
          <a:xfrm>
            <a:off x="1066800" y="762000"/>
            <a:ext cx="7543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de-DE" sz="2800">
                <a:solidFill>
                  <a:srgbClr val="6AB575"/>
                </a:solidFill>
                <a:latin typeface="TheSans 6-SemiBold" charset="0"/>
                <a:ea typeface="Osaka" charset="0"/>
                <a:cs typeface="Osaka" charset="0"/>
              </a:rPr>
              <a:t>5.3 Kühlmittel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3"/>
          <p:cNvSpPr txBox="1">
            <a:spLocks noChangeArrowheads="1"/>
          </p:cNvSpPr>
          <p:nvPr/>
        </p:nvSpPr>
        <p:spPr bwMode="auto">
          <a:xfrm>
            <a:off x="685800" y="838200"/>
            <a:ext cx="7505700" cy="5832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p-h-Diagramm</a:t>
            </a:r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677187"/>
              </p:ext>
            </p:extLst>
          </p:nvPr>
        </p:nvGraphicFramePr>
        <p:xfrm>
          <a:off x="685800" y="1527175"/>
          <a:ext cx="7505700" cy="375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3" name="Picture" r:id="rId3" imgW="4178300" imgH="2095500" progId="Word.Picture.8">
                  <p:embed/>
                </p:oleObj>
              </mc:Choice>
              <mc:Fallback>
                <p:oleObj name="Picture" r:id="rId3" imgW="4178300" imgH="209550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527175"/>
                        <a:ext cx="7505700" cy="375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3"/>
          <p:cNvSpPr txBox="1">
            <a:spLocks noChangeArrowheads="1"/>
          </p:cNvSpPr>
          <p:nvPr/>
        </p:nvSpPr>
        <p:spPr bwMode="auto">
          <a:xfrm>
            <a:off x="914400" y="1558925"/>
            <a:ext cx="7505700" cy="4460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Für sehr tiefe Temperaturen ist ein hohes Druckverhältnis </a:t>
            </a:r>
            <a:r>
              <a:rPr lang="de-CH" sz="2000" dirty="0" err="1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p</a:t>
            </a:r>
            <a:r>
              <a:rPr lang="de-CH" sz="2000" baseline="-25000" dirty="0" err="1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Kondens</a:t>
            </a:r>
            <a:r>
              <a:rPr lang="de-CH" sz="2000" baseline="-25000" dirty="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 </a:t>
            </a:r>
            <a:r>
              <a:rPr lang="de-CH" sz="2000" dirty="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/</a:t>
            </a:r>
            <a:r>
              <a:rPr lang="de-CH" sz="2000" dirty="0" err="1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p</a:t>
            </a:r>
            <a:r>
              <a:rPr lang="de-CH" sz="2000" baseline="-25000" dirty="0" err="1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Verdampf</a:t>
            </a:r>
            <a:r>
              <a:rPr lang="de-CH" sz="2000" dirty="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 nötig, das wiederum </a:t>
            </a:r>
            <a:r>
              <a:rPr lang="de-CH" sz="2000" dirty="0" err="1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Exergieverluste</a:t>
            </a:r>
            <a:r>
              <a:rPr lang="de-CH" sz="2000" dirty="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 vergrössert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CH" sz="2000" dirty="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Deshalb: Zwei- oder mehrstufiger Betrieb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CH" sz="2000" dirty="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Zweistufiger Betrieb durch Hintereinanderschaltung von zwei Prozessen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CH" sz="2000" dirty="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Kopplung der beiden Prozesse durch Zwischen-Wärmetauscher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CH" sz="2000" dirty="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Leistungsziffer: </a:t>
            </a:r>
            <a:endParaRPr lang="de-DE" sz="2000" dirty="0">
              <a:solidFill>
                <a:srgbClr val="000000"/>
              </a:solidFill>
              <a:latin typeface="TheSans 5" charset="0"/>
              <a:ea typeface="Osaka" charset="0"/>
              <a:cs typeface="Osaka" charset="0"/>
            </a:endParaRPr>
          </a:p>
        </p:txBody>
      </p:sp>
      <p:sp>
        <p:nvSpPr>
          <p:cNvPr id="39938" name="Rectangle 2"/>
          <p:cNvSpPr txBox="1">
            <a:spLocks noChangeArrowheads="1"/>
          </p:cNvSpPr>
          <p:nvPr/>
        </p:nvSpPr>
        <p:spPr bwMode="auto">
          <a:xfrm>
            <a:off x="1066800" y="762000"/>
            <a:ext cx="7543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de-DE" sz="2800">
                <a:solidFill>
                  <a:srgbClr val="6AB575"/>
                </a:solidFill>
                <a:latin typeface="TheSans 6-SemiBold" charset="0"/>
                <a:ea typeface="Osaka" charset="0"/>
                <a:cs typeface="Osaka" charset="0"/>
              </a:rPr>
              <a:t>5.4 Mehrstufige Kältemaschinen</a:t>
            </a:r>
          </a:p>
        </p:txBody>
      </p:sp>
      <p:pic>
        <p:nvPicPr>
          <p:cNvPr id="2" name="Picture 1" descr="Eqn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5301208"/>
            <a:ext cx="1944216" cy="8505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2" descr="cold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7"/>
          <a:stretch/>
        </p:blipFill>
        <p:spPr bwMode="auto">
          <a:xfrm>
            <a:off x="1917700" y="738331"/>
            <a:ext cx="5462612" cy="6043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3"/>
          <p:cNvSpPr txBox="1">
            <a:spLocks noChangeArrowheads="1"/>
          </p:cNvSpPr>
          <p:nvPr/>
        </p:nvSpPr>
        <p:spPr bwMode="auto">
          <a:xfrm>
            <a:off x="838200" y="1558925"/>
            <a:ext cx="7505700" cy="4765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CH" sz="200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Kühlmittel und </a:t>
            </a:r>
            <a:r>
              <a:rPr lang="de-DE" sz="200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Absorptionsmittel werden im Absorber gemischt</a:t>
            </a:r>
            <a:endParaRPr lang="de-CH" sz="2000">
              <a:solidFill>
                <a:srgbClr val="000000"/>
              </a:solidFill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CH" sz="200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Flüssige Mischung wird auf höheren Druck gepumpt, was weniger Arbeit benötigt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CH" sz="200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Durch eine Wärmequelle werden Kühlmittel und Absorptionsmittel wieder getrennt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CH" sz="200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Reines Kühlmittel tritt in den Kondensator ein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CH" sz="200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Absorptions-Systeme: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CH" sz="1800">
                <a:solidFill>
                  <a:srgbClr val="000000"/>
                </a:solidFill>
                <a:latin typeface="TheSans 5" charset="0"/>
              </a:rPr>
              <a:t>Ammoniak/Wasser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CH" sz="1800">
                <a:solidFill>
                  <a:srgbClr val="000000"/>
                </a:solidFill>
                <a:latin typeface="TheSans 5" charset="0"/>
              </a:rPr>
              <a:t>Wasser/Lithium-Bromid</a:t>
            </a:r>
          </a:p>
        </p:txBody>
      </p:sp>
      <p:sp>
        <p:nvSpPr>
          <p:cNvPr id="41986" name="Rectangle 2"/>
          <p:cNvSpPr txBox="1">
            <a:spLocks noChangeArrowheads="1"/>
          </p:cNvSpPr>
          <p:nvPr/>
        </p:nvSpPr>
        <p:spPr bwMode="auto">
          <a:xfrm>
            <a:off x="1066800" y="762000"/>
            <a:ext cx="7543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de-DE" sz="2800">
                <a:solidFill>
                  <a:srgbClr val="6AB575"/>
                </a:solidFill>
                <a:latin typeface="TheSans 6-SemiBold" charset="0"/>
                <a:ea typeface="Osaka" charset="0"/>
                <a:cs typeface="Osaka" charset="0"/>
              </a:rPr>
              <a:t>5.5 Absorptions - Kältemaschine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2" descr="cold2.jpg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4"/>
          <a:stretch/>
        </p:blipFill>
        <p:spPr bwMode="auto">
          <a:xfrm>
            <a:off x="2070100" y="758607"/>
            <a:ext cx="5814268" cy="59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3"/>
          <p:cNvSpPr txBox="1">
            <a:spLocks noChangeArrowheads="1"/>
          </p:cNvSpPr>
          <p:nvPr/>
        </p:nvSpPr>
        <p:spPr bwMode="auto">
          <a:xfrm>
            <a:off x="1392238" y="1177925"/>
            <a:ext cx="7505700" cy="4079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Für Heizung oder industrielle Prozesse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Im linkslaufenden Carnot-Prozess wird Q</a:t>
            </a:r>
            <a:r>
              <a:rPr lang="de-DE" sz="2000" baseline="-25000">
                <a:latin typeface="TheSans 5" charset="0"/>
                <a:ea typeface="Osaka" charset="0"/>
                <a:cs typeface="Osaka" charset="0"/>
              </a:rPr>
              <a:t>H</a:t>
            </a:r>
            <a:r>
              <a:rPr lang="de-DE" sz="2000">
                <a:latin typeface="TheSans 5" charset="0"/>
                <a:ea typeface="Osaka" charset="0"/>
                <a:cs typeface="Osaka" charset="0"/>
              </a:rPr>
              <a:t> betrachtet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Leistungsziffer: 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>
              <a:latin typeface="TheSans 5" charset="0"/>
              <a:ea typeface="Osaka" charset="0"/>
              <a:cs typeface="Osaka" charset="0"/>
            </a:endParaRPr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3917950" y="2297113"/>
          <a:ext cx="3627438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15" name="Equation" r:id="rId3" imgW="2006600" imgH="457200" progId="Equation.3">
                  <p:embed/>
                </p:oleObj>
              </mc:Choice>
              <mc:Fallback>
                <p:oleObj name="Equation" r:id="rId3" imgW="20066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950" y="2297113"/>
                        <a:ext cx="3627438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035" name="Picture 6" descr="Kaeltemaschine_ideal_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3163888"/>
            <a:ext cx="4613275" cy="361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2"/>
          <p:cNvSpPr txBox="1">
            <a:spLocks noChangeArrowheads="1"/>
          </p:cNvSpPr>
          <p:nvPr/>
        </p:nvSpPr>
        <p:spPr bwMode="auto">
          <a:xfrm>
            <a:off x="1066800" y="762000"/>
            <a:ext cx="7543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de-DE" sz="2800">
                <a:solidFill>
                  <a:srgbClr val="6AB575"/>
                </a:solidFill>
                <a:latin typeface="TheSans 6-SemiBold" charset="0"/>
                <a:ea typeface="Osaka" charset="0"/>
                <a:cs typeface="Osaka" charset="0"/>
              </a:rPr>
              <a:t>5.6 Wärmepumpen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3"/>
          <p:cNvSpPr txBox="1">
            <a:spLocks noChangeArrowheads="1"/>
          </p:cNvSpPr>
          <p:nvPr/>
        </p:nvSpPr>
        <p:spPr bwMode="auto">
          <a:xfrm>
            <a:off x="838200" y="1025525"/>
            <a:ext cx="7505700" cy="405965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Luftwärmepumpen: Umgebungsluft als Wärmequelle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Zusatzheizung bei tiefen Temperaturen (0° C)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Oder: Grundwasser als Wärmequelle, da diese Temperatur auch im Winter relativ konstant ist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Dampf-Kompressionswärmepumpe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DE" sz="1800" dirty="0">
                <a:latin typeface="TheSans 5" charset="0"/>
              </a:rPr>
              <a:t>bestehend aus: </a:t>
            </a:r>
            <a:r>
              <a:rPr lang="de-CH" sz="1800" dirty="0">
                <a:solidFill>
                  <a:srgbClr val="000000"/>
                </a:solidFill>
                <a:latin typeface="TheSans 5" charset="0"/>
              </a:rPr>
              <a:t>Kompressor, Kondensator, Drossel, Verdampfer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CH" sz="1800" dirty="0">
                <a:solidFill>
                  <a:srgbClr val="000000"/>
                </a:solidFill>
                <a:latin typeface="TheSans 5" charset="0"/>
              </a:rPr>
              <a:t>Wärmequellen: Umgebungsluft, Wasser aus Seen und Flüssen, Erdwärme, Sonnenkollektoren, Abwärme von anderen Prozessen </a:t>
            </a:r>
            <a:endParaRPr lang="de-DE" sz="1800" dirty="0">
              <a:solidFill>
                <a:srgbClr val="000000"/>
              </a:solidFill>
              <a:latin typeface="TheSans 5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3"/>
          <p:cNvSpPr txBox="1">
            <a:spLocks noChangeArrowheads="1"/>
          </p:cNvSpPr>
          <p:nvPr/>
        </p:nvSpPr>
        <p:spPr bwMode="auto">
          <a:xfrm>
            <a:off x="889000" y="1025525"/>
            <a:ext cx="7505700" cy="5832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Leistungsziffer:</a:t>
            </a: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3381375" y="885825"/>
          <a:ext cx="3038475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62" name="Equation" r:id="rId3" imgW="1587500" imgH="457200" progId="Equation.3">
                  <p:embed/>
                </p:oleObj>
              </mc:Choice>
              <mc:Fallback>
                <p:oleObj name="Equation" r:id="rId3" imgW="15875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5" y="885825"/>
                        <a:ext cx="3038475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083" name="Picture 4" descr="cold2.jpg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" t="4868" r="1789"/>
          <a:stretch/>
        </p:blipFill>
        <p:spPr bwMode="auto">
          <a:xfrm>
            <a:off x="200406" y="2492896"/>
            <a:ext cx="8943594" cy="4030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501E6C-A377-2847-8A77-91169C7E9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250668"/>
              </p:ext>
            </p:extLst>
          </p:nvPr>
        </p:nvGraphicFramePr>
        <p:xfrm>
          <a:off x="107504" y="1915050"/>
          <a:ext cx="892854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3292591185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55142428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61523712"/>
                    </a:ext>
                  </a:extLst>
                </a:gridCol>
                <a:gridCol w="2663850">
                  <a:extLst>
                    <a:ext uri="{9D8B030D-6E8A-4147-A177-3AD203B41FA5}">
                      <a16:colId xmlns:a16="http://schemas.microsoft.com/office/drawing/2014/main" val="49718332"/>
                    </a:ext>
                  </a:extLst>
                </a:gridCol>
              </a:tblGrid>
              <a:tr h="24688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Vorlesung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Übung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Beispiel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173710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r>
                        <a:rPr lang="en-US" sz="1600" b="1" dirty="0"/>
                        <a:t>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Thema</a:t>
                      </a:r>
                      <a:r>
                        <a:rPr lang="en-US" sz="16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Thema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257529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r>
                        <a:rPr lang="en-US" sz="1600" dirty="0"/>
                        <a:t>09.11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Prozess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des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Energieaustausches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09.11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Geschwindigkeitsdreiecke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7658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r>
                        <a:rPr lang="en-US" sz="1600" dirty="0"/>
                        <a:t>16.11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Dampfkraftprozesse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Rankine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Zyklus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486396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r>
                        <a:rPr lang="en-US" sz="1600" dirty="0"/>
                        <a:t>23.11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Gasarbeitsprozesse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Verbrennungsmotoren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23.11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Diesel / Otto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Zyklus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562703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r>
                        <a:rPr lang="en-US" sz="1600" dirty="0"/>
                        <a:t>30.11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Gasarbeitsprozesse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Gasturbinenprozesse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Brayton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Zyklus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69888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r>
                        <a:rPr lang="en-US" sz="1600" dirty="0"/>
                        <a:t>07.12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Gasarbeitsprozesse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Kombinierten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Zyklen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07.12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Kombinierter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Zyklus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38314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r>
                        <a:rPr lang="en-US" sz="1600" dirty="0"/>
                        <a:t>14.12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Kältemaschinen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und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Wärmepumpen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Kältemaschine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6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Wärmepumpe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212833"/>
                  </a:ext>
                </a:extLst>
              </a:tr>
              <a:tr h="165929">
                <a:tc>
                  <a:txBody>
                    <a:bodyPr/>
                    <a:lstStyle/>
                    <a:p>
                      <a:r>
                        <a:rPr lang="en-US" sz="1600" dirty="0"/>
                        <a:t>21.12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 err="1"/>
                        <a:t>K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ältemaschinen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Oxyfuel,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Carbon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Capture and Storage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Wärmepumpe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978787"/>
                  </a:ext>
                </a:extLst>
              </a:tr>
            </a:tbl>
          </a:graphicData>
        </a:graphic>
      </p:graphicFrame>
      <p:sp>
        <p:nvSpPr>
          <p:cNvPr id="8193" name="Title 1"/>
          <p:cNvSpPr>
            <a:spLocks noGrp="1"/>
          </p:cNvSpPr>
          <p:nvPr/>
        </p:nvSpPr>
        <p:spPr bwMode="auto">
          <a:xfrm>
            <a:off x="3203575" y="836613"/>
            <a:ext cx="26638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ctr"/>
          <a:lstStyle/>
          <a:p>
            <a:pPr eaLnBrk="0" hangingPunct="0"/>
            <a:r>
              <a:rPr lang="en-US" sz="4000">
                <a:solidFill>
                  <a:srgbClr val="6AB575"/>
                </a:solidFill>
                <a:latin typeface="TheSans 6-SemiBold" charset="0"/>
                <a:ea typeface="Osaka" charset="0"/>
                <a:cs typeface="Osaka" charset="0"/>
              </a:rPr>
              <a:t>Overview</a:t>
            </a:r>
          </a:p>
        </p:txBody>
      </p:sp>
      <p:sp>
        <p:nvSpPr>
          <p:cNvPr id="8194" name="Slide Number Placeholder 4"/>
          <p:cNvSpPr txBox="1">
            <a:spLocks/>
          </p:cNvSpPr>
          <p:nvPr/>
        </p:nvSpPr>
        <p:spPr bwMode="auto">
          <a:xfrm>
            <a:off x="7442200" y="6481763"/>
            <a:ext cx="15938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E72D08B-6028-8147-B7ED-53C650B830A0}" type="slidenum">
              <a:rPr lang="en-US" sz="1400">
                <a:solidFill>
                  <a:schemeClr val="bg1"/>
                </a:solidFill>
                <a:ea typeface="Osaka" charset="0"/>
                <a:cs typeface="Osaka" charset="0"/>
              </a:rPr>
              <a:pPr algn="r"/>
              <a:t>2</a:t>
            </a:fld>
            <a:endParaRPr lang="en-US" sz="1400">
              <a:solidFill>
                <a:schemeClr val="bg1"/>
              </a:solidFill>
              <a:ea typeface="Osaka" charset="0"/>
              <a:cs typeface="Osaka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5903931-82B5-4543-92B8-B08B7F1F2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93096"/>
            <a:ext cx="8934021" cy="360040"/>
          </a:xfrm>
          <a:prstGeom prst="rect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3"/>
          <p:cNvSpPr txBox="1">
            <a:spLocks noChangeArrowheads="1"/>
          </p:cNvSpPr>
          <p:nvPr/>
        </p:nvSpPr>
        <p:spPr bwMode="auto">
          <a:xfrm>
            <a:off x="1143000" y="762000"/>
            <a:ext cx="7505700" cy="5832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Luft-Wärmepumpe</a:t>
            </a:r>
          </a:p>
        </p:txBody>
      </p:sp>
      <p:pic>
        <p:nvPicPr>
          <p:cNvPr id="47106" name="Picture 3" descr="cold2.jpg.jpg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1"/>
          <a:stretch/>
        </p:blipFill>
        <p:spPr bwMode="auto">
          <a:xfrm>
            <a:off x="2843808" y="1281336"/>
            <a:ext cx="5032846" cy="55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3"/>
          <p:cNvSpPr txBox="1">
            <a:spLocks noChangeArrowheads="1"/>
          </p:cNvSpPr>
          <p:nvPr/>
        </p:nvSpPr>
        <p:spPr bwMode="auto">
          <a:xfrm>
            <a:off x="914400" y="1025525"/>
            <a:ext cx="7505700" cy="5832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CH" sz="2000" dirty="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Arbeiten im Heizungs- und Kühlmodus durch Umschaltventil 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CH" sz="2000" dirty="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Heizungsmodus: innerer Wärmetauscher arbeitet als Kondensator, äusserer als Verdampfer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CH" sz="2000" dirty="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Kühlungsmodus: innerer Wärmetauscher arbeitet als Verdampfer, äusserer als Kondensator</a:t>
            </a:r>
            <a:endParaRPr lang="de-DE" sz="2000" dirty="0">
              <a:latin typeface="TheSans 5" charset="0"/>
              <a:ea typeface="Osaka" charset="0"/>
              <a:cs typeface="Osaka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0"/>
            <a:ext cx="7015163" cy="431800"/>
          </a:xfrm>
        </p:spPr>
        <p:txBody>
          <a:bodyPr/>
          <a:lstStyle/>
          <a:p>
            <a:r>
              <a:rPr lang="de-DE" sz="2800">
                <a:latin typeface="TheSans 6-SemiBold" charset="0"/>
                <a:ea typeface="Osaka" charset="0"/>
                <a:cs typeface="Osaka" charset="0"/>
              </a:rPr>
              <a:t>5.1 Einleitung</a:t>
            </a:r>
          </a:p>
        </p:txBody>
      </p:sp>
      <p:sp>
        <p:nvSpPr>
          <p:cNvPr id="29698" name="Rectangle 3"/>
          <p:cNvSpPr txBox="1">
            <a:spLocks noChangeArrowheads="1"/>
          </p:cNvSpPr>
          <p:nvPr/>
        </p:nvSpPr>
        <p:spPr bwMode="auto">
          <a:xfrm>
            <a:off x="1160463" y="1600200"/>
            <a:ext cx="7526337" cy="4143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CH" sz="200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Zwei Haupttypen von Kältemaschinen und Wärmepumpen: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CH" sz="1800">
                <a:solidFill>
                  <a:srgbClr val="000000"/>
                </a:solidFill>
                <a:latin typeface="TheSans 5" charset="0"/>
              </a:rPr>
              <a:t>Kompressionskältemaschinen, Kompressionswärmepumpen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CH" sz="1800">
                <a:solidFill>
                  <a:srgbClr val="000000"/>
                </a:solidFill>
                <a:latin typeface="TheSans 5" charset="0"/>
              </a:rPr>
              <a:t>Absorptionskältemaschinen und Absorptionswärmepumpen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CH" sz="200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Wichtig: Carnot-Prozess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CH" sz="200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Umkehrung des Carnot-Wärmekraftprozesses ergibt den Carnot-Kältemaschinenprozess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CH" sz="200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Kältemaschinenprozess ist linkslaufend</a:t>
            </a:r>
            <a:endParaRPr lang="de-DE" sz="2000" b="1" u="sng">
              <a:solidFill>
                <a:srgbClr val="000000"/>
              </a:solidFill>
              <a:latin typeface="TheSans 5" charset="0"/>
              <a:ea typeface="Osaka" charset="0"/>
              <a:cs typeface="Osaka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211" descr="Kaeltemaschine_ideal_sche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908936"/>
            <a:ext cx="3816424" cy="3912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2" name="Picture 212" descr="Kaeltemaschine_ideal_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51076"/>
            <a:ext cx="4268188" cy="334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3"/>
          <p:cNvSpPr txBox="1">
            <a:spLocks noChangeArrowheads="1"/>
          </p:cNvSpPr>
          <p:nvPr/>
        </p:nvSpPr>
        <p:spPr bwMode="auto">
          <a:xfrm>
            <a:off x="1028700" y="1025525"/>
            <a:ext cx="7505700" cy="5832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just"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CH" sz="2000" dirty="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Teilprozess 4 </a:t>
            </a:r>
            <a:r>
              <a:rPr lang="de-CH" sz="2000" dirty="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  <a:sym typeface="Wingdings" pitchFamily="2" charset="2"/>
              </a:rPr>
              <a:t> </a:t>
            </a:r>
            <a:r>
              <a:rPr lang="de-CH" sz="2000" dirty="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1 : Verdampfung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CH" sz="1800" dirty="0">
                <a:latin typeface="TheSans 5" charset="0"/>
              </a:rPr>
              <a:t>Arbeitsmittel tritt im Nassdampfzustand 4 in den Verdampfer ein, nimmt Wärme vom kalten Reservoir auf, verdampft teilweise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CH" sz="1800" dirty="0">
                <a:latin typeface="TheSans 5" charset="0"/>
              </a:rPr>
              <a:t>Temperatur und Druck bleiben beim Verdampfungsprozess konstant</a:t>
            </a:r>
          </a:p>
          <a:p>
            <a:pPr algn="just"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CH" sz="2000" dirty="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Teilprozess 1 </a:t>
            </a:r>
            <a:r>
              <a:rPr lang="de-CH" sz="2000" dirty="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  <a:sym typeface="Wingdings" pitchFamily="2" charset="2"/>
              </a:rPr>
              <a:t> </a:t>
            </a:r>
            <a:r>
              <a:rPr lang="de-CH" sz="2000" dirty="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2 : Kompression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CH" sz="1800" dirty="0">
                <a:solidFill>
                  <a:srgbClr val="000000"/>
                </a:solidFill>
                <a:latin typeface="TheSans 5" charset="0"/>
              </a:rPr>
              <a:t>Isentrope Kompression, bis zum Sättigungszustand 2 bei T</a:t>
            </a:r>
            <a:r>
              <a:rPr lang="de-CH" sz="1800" baseline="-25000" dirty="0">
                <a:solidFill>
                  <a:srgbClr val="000000"/>
                </a:solidFill>
                <a:latin typeface="TheSans 5" charset="0"/>
              </a:rPr>
              <a:t>H</a:t>
            </a:r>
          </a:p>
          <a:p>
            <a:pPr algn="just"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CH" sz="2000" dirty="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Teilprozess 2 </a:t>
            </a:r>
            <a:r>
              <a:rPr lang="de-CH" sz="2000" dirty="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  <a:sym typeface="Wingdings" pitchFamily="2" charset="2"/>
              </a:rPr>
              <a:t> </a:t>
            </a:r>
            <a:r>
              <a:rPr lang="de-CH" sz="2000" dirty="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3 : Kondensation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CH" sz="1800" dirty="0">
                <a:solidFill>
                  <a:srgbClr val="000000"/>
                </a:solidFill>
                <a:latin typeface="TheSans 5" charset="0"/>
              </a:rPr>
              <a:t>Bei konstanter Temperatur und Druck gibt Arbeitsmittel im Kondensator Wärme ab, bis zur vollständigen Kondensation</a:t>
            </a:r>
          </a:p>
          <a:p>
            <a:pPr algn="just"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CH" sz="2000" dirty="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Teilprozess 3 </a:t>
            </a:r>
            <a:r>
              <a:rPr lang="de-CH" sz="2000" dirty="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  <a:sym typeface="Wingdings" pitchFamily="2" charset="2"/>
              </a:rPr>
              <a:t> </a:t>
            </a:r>
            <a:r>
              <a:rPr lang="de-CH" sz="2000" dirty="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4 : Expansion</a:t>
            </a:r>
          </a:p>
          <a:p>
            <a:pPr lvl="1" algn="just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CH" sz="1800" dirty="0">
                <a:solidFill>
                  <a:srgbClr val="000000"/>
                </a:solidFill>
                <a:latin typeface="TheSans 5" charset="0"/>
              </a:rPr>
              <a:t>Isentrope Expansion bis Zustand 4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endParaRPr lang="de-DE" sz="1800" baseline="-25000" dirty="0">
              <a:solidFill>
                <a:srgbClr val="000000"/>
              </a:solidFill>
              <a:latin typeface="TheSans 5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/>
          <p:cNvSpPr txBox="1">
            <a:spLocks noChangeArrowheads="1"/>
          </p:cNvSpPr>
          <p:nvPr/>
        </p:nvSpPr>
        <p:spPr bwMode="auto">
          <a:xfrm>
            <a:off x="990600" y="685800"/>
            <a:ext cx="7505700" cy="58959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Leistungsziffer: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Reale Prozesse: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DE" sz="1800">
                <a:latin typeface="TheSans 5" charset="0"/>
              </a:rPr>
              <a:t>Temperaturdifferenzen in Verdampfer und Kondensator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endParaRPr lang="de-DE" sz="1800">
              <a:latin typeface="TheSans 5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endParaRPr lang="de-DE" sz="1800">
              <a:latin typeface="TheSans 5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endParaRPr lang="de-DE" sz="1800">
              <a:latin typeface="TheSans 5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endParaRPr lang="de-DE" sz="1800">
              <a:latin typeface="TheSans 5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endParaRPr lang="de-DE" sz="1800">
              <a:latin typeface="TheSans 5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endParaRPr lang="de-DE" sz="1800">
              <a:latin typeface="TheSans 5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endParaRPr lang="de-DE" sz="1800">
              <a:latin typeface="TheSans 5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DE" sz="1800">
                <a:latin typeface="TheSans 5" charset="0"/>
              </a:rPr>
              <a:t>Verdichtung von Zweiphasenmischung nicht empfohlen, da Flüssigkeitstropfen den Kompressor beschädigen können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DE" sz="1800">
                <a:latin typeface="TheSans 5" charset="0"/>
              </a:rPr>
              <a:t>Drossel anstelle von Turbine, da Turbinenarbeit sehr klein</a:t>
            </a: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1981200" y="1066800"/>
          <a:ext cx="531018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9" name="Formel" r:id="rId3" imgW="3022600" imgH="622300" progId="Equation.3">
                  <p:embed/>
                </p:oleObj>
              </mc:Choice>
              <mc:Fallback>
                <p:oleObj name="Formel" r:id="rId3" imgW="3022600" imgH="622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066800"/>
                        <a:ext cx="5310188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5715000" y="3886200"/>
          <a:ext cx="147955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0" name="Equation" r:id="rId5" imgW="1358900" imgH="647700" progId="Equation.3">
                  <p:embed/>
                </p:oleObj>
              </mc:Choice>
              <mc:Fallback>
                <p:oleObj name="Equation" r:id="rId5" imgW="1358900" imgH="647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886200"/>
                        <a:ext cx="1479550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72" name="Picture 8" descr="Kaeltemaschine_real_T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2895600"/>
            <a:ext cx="3219450" cy="245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0"/>
            <a:ext cx="7543800" cy="431800"/>
          </a:xfrm>
        </p:spPr>
        <p:txBody>
          <a:bodyPr/>
          <a:lstStyle/>
          <a:p>
            <a:r>
              <a:rPr lang="de-DE" sz="2800">
                <a:latin typeface="TheSans 6-SemiBold" charset="0"/>
                <a:ea typeface="Osaka" charset="0"/>
                <a:cs typeface="Osaka" charset="0"/>
              </a:rPr>
              <a:t>5.2 Kaltdampf-Kompressionskältemaschine</a:t>
            </a:r>
          </a:p>
        </p:txBody>
      </p:sp>
      <p:pic>
        <p:nvPicPr>
          <p:cNvPr id="33794" name="Picture 3" descr="cold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3" b="2588"/>
          <a:stretch/>
        </p:blipFill>
        <p:spPr bwMode="auto">
          <a:xfrm>
            <a:off x="2438400" y="1187582"/>
            <a:ext cx="5085928" cy="540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3"/>
          <p:cNvSpPr txBox="1">
            <a:spLocks noChangeArrowheads="1"/>
          </p:cNvSpPr>
          <p:nvPr/>
        </p:nvSpPr>
        <p:spPr bwMode="auto">
          <a:xfrm>
            <a:off x="1219200" y="688975"/>
            <a:ext cx="7505700" cy="5711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Gebräuchlichste Kältemaschinen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CH" sz="2000" dirty="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Verdampfung 4 </a:t>
            </a:r>
            <a:r>
              <a:rPr lang="de-CH" sz="2000" dirty="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  <a:sym typeface="Wingdings" pitchFamily="2" charset="2"/>
              </a:rPr>
              <a:t></a:t>
            </a:r>
            <a:r>
              <a:rPr lang="de-CH" sz="2000" dirty="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1: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CH" sz="1800" dirty="0">
                <a:solidFill>
                  <a:srgbClr val="000000"/>
                </a:solidFill>
                <a:latin typeface="TheSans 5" charset="0"/>
              </a:rPr>
              <a:t>Arbeitsmittel nimmt Wärme aus dem kalten Reservoir auf und verdampft. Kompression kann vollständig im Überhitzungsgebiet stattfinden. Zustand 1 ist meist überhitzt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endParaRPr lang="de-DE" sz="1800" u="sng" dirty="0">
              <a:solidFill>
                <a:srgbClr val="000000"/>
              </a:solidFill>
              <a:latin typeface="TheSans 5" charset="0"/>
            </a:endParaRPr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3949700" y="5943600"/>
          <a:ext cx="142557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9" name="Equation" r:id="rId3" imgW="787400" imgH="419100" progId="Equation.3">
                  <p:embed/>
                </p:oleObj>
              </mc:Choice>
              <mc:Fallback>
                <p:oleObj name="Equation" r:id="rId3" imgW="787400" imgH="419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5943600"/>
                        <a:ext cx="1425575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819" name="Picture 7" descr="Kaeltemaschine_gebraeuchlichst_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850" y="1252538"/>
            <a:ext cx="4319588" cy="343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3"/>
          <p:cNvSpPr txBox="1">
            <a:spLocks noChangeArrowheads="1"/>
          </p:cNvSpPr>
          <p:nvPr/>
        </p:nvSpPr>
        <p:spPr bwMode="auto">
          <a:xfrm>
            <a:off x="990600" y="914400"/>
            <a:ext cx="7505700" cy="5832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just"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CH" sz="2000" dirty="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Kompression 1 </a:t>
            </a:r>
            <a:r>
              <a:rPr lang="de-CH" sz="2000" dirty="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  <a:sym typeface="Wingdings" pitchFamily="2" charset="2"/>
              </a:rPr>
              <a:t> </a:t>
            </a:r>
            <a:r>
              <a:rPr lang="de-CH" sz="2000" dirty="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2</a:t>
            </a:r>
          </a:p>
          <a:p>
            <a:pPr lvl="1" algn="just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CH" sz="1800" dirty="0" err="1">
                <a:solidFill>
                  <a:srgbClr val="000000"/>
                </a:solidFill>
                <a:latin typeface="TheSans 5" charset="0"/>
              </a:rPr>
              <a:t>adiabat</a:t>
            </a:r>
            <a:r>
              <a:rPr lang="de-CH" sz="1800" dirty="0">
                <a:solidFill>
                  <a:srgbClr val="000000"/>
                </a:solidFill>
                <a:latin typeface="TheSans 5" charset="0"/>
              </a:rPr>
              <a:t> irreversible Kompression bis zum Druck p</a:t>
            </a:r>
            <a:r>
              <a:rPr lang="de-CH" sz="1800" baseline="-25000" dirty="0">
                <a:solidFill>
                  <a:srgbClr val="000000"/>
                </a:solidFill>
                <a:latin typeface="TheSans 5" charset="0"/>
              </a:rPr>
              <a:t>2</a:t>
            </a:r>
          </a:p>
          <a:p>
            <a:pPr lvl="1" algn="just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endParaRPr lang="de-CH" sz="1600" baseline="-25000" dirty="0">
              <a:solidFill>
                <a:srgbClr val="000000"/>
              </a:solidFill>
              <a:latin typeface="TheSans 5" charset="0"/>
            </a:endParaRPr>
          </a:p>
          <a:p>
            <a:pPr lvl="1" algn="just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endParaRPr lang="de-CH" sz="1600" baseline="-25000" dirty="0">
              <a:solidFill>
                <a:srgbClr val="000000"/>
              </a:solidFill>
              <a:latin typeface="TheSans 5" charset="0"/>
            </a:endParaRPr>
          </a:p>
          <a:p>
            <a:pPr lvl="1" algn="just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endParaRPr lang="de-CH" sz="1800" dirty="0">
              <a:solidFill>
                <a:srgbClr val="000000"/>
              </a:solidFill>
              <a:latin typeface="TheSans 5" charset="0"/>
            </a:endParaRPr>
          </a:p>
          <a:p>
            <a:pPr lvl="1" algn="just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CH" sz="1800" dirty="0">
                <a:solidFill>
                  <a:srgbClr val="000000"/>
                </a:solidFill>
                <a:latin typeface="TheSans 5" charset="0"/>
              </a:rPr>
              <a:t>isentroper Wirkungsgrad des Kompressors:</a:t>
            </a:r>
          </a:p>
          <a:p>
            <a:pPr lvl="1" algn="just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endParaRPr lang="de-CH" sz="1600" dirty="0">
              <a:solidFill>
                <a:srgbClr val="000000"/>
              </a:solidFill>
              <a:latin typeface="TheSans 5" charset="0"/>
            </a:endParaRPr>
          </a:p>
          <a:p>
            <a:pPr lvl="1" algn="just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endParaRPr lang="de-CH" sz="1600" dirty="0">
              <a:solidFill>
                <a:srgbClr val="000000"/>
              </a:solidFill>
              <a:latin typeface="TheSans 5" charset="0"/>
            </a:endParaRPr>
          </a:p>
          <a:p>
            <a:pPr lvl="1" algn="just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endParaRPr lang="de-CH" sz="1600" dirty="0">
              <a:solidFill>
                <a:srgbClr val="000000"/>
              </a:solidFill>
              <a:latin typeface="TheSans 5" charset="0"/>
            </a:endParaRPr>
          </a:p>
          <a:p>
            <a:pPr algn="just"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CH" sz="2000" dirty="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Kondensation 2 </a:t>
            </a:r>
            <a:r>
              <a:rPr lang="de-CH" sz="2000" dirty="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  <a:sym typeface="Wingdings" pitchFamily="2" charset="2"/>
              </a:rPr>
              <a:t> </a:t>
            </a:r>
            <a:r>
              <a:rPr lang="de-CH" sz="2000" dirty="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3</a:t>
            </a:r>
            <a:endParaRPr lang="de-CH" sz="2000" u="sng" dirty="0">
              <a:solidFill>
                <a:srgbClr val="000000"/>
              </a:solidFill>
              <a:latin typeface="TheSans 5" charset="0"/>
              <a:ea typeface="Osaka" charset="0"/>
              <a:cs typeface="Osaka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CH" sz="1800" dirty="0">
                <a:solidFill>
                  <a:srgbClr val="000000"/>
                </a:solidFill>
                <a:latin typeface="TheSans 5" charset="0"/>
              </a:rPr>
              <a:t>Wärmeabfuhr an das warme Reservoir, normalerweise die Umgebung. Zustand 3 meist unterkühlt:T</a:t>
            </a:r>
            <a:r>
              <a:rPr lang="de-CH" sz="1800" baseline="-25000" dirty="0">
                <a:solidFill>
                  <a:srgbClr val="000000"/>
                </a:solidFill>
                <a:latin typeface="TheSans 5" charset="0"/>
              </a:rPr>
              <a:t>3</a:t>
            </a:r>
            <a:r>
              <a:rPr lang="de-CH" sz="1800" dirty="0">
                <a:solidFill>
                  <a:srgbClr val="000000"/>
                </a:solidFill>
                <a:latin typeface="TheSans 5" charset="0"/>
              </a:rPr>
              <a:t> &lt; T</a:t>
            </a:r>
            <a:r>
              <a:rPr lang="de-CH" sz="1800" baseline="-25000" dirty="0">
                <a:solidFill>
                  <a:srgbClr val="000000"/>
                </a:solidFill>
                <a:latin typeface="TheSans 5" charset="0"/>
              </a:rPr>
              <a:t>3’</a:t>
            </a:r>
            <a:endParaRPr lang="de-CH" altLang="ja-JP" sz="1800" dirty="0">
              <a:solidFill>
                <a:srgbClr val="000000"/>
              </a:solidFill>
              <a:latin typeface="TheSans 5" charset="0"/>
            </a:endParaRPr>
          </a:p>
          <a:p>
            <a:pPr algn="just"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CH" sz="1800" dirty="0">
              <a:solidFill>
                <a:srgbClr val="000000"/>
              </a:solidFill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3471863" y="1804988"/>
          <a:ext cx="15367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41" name="Formel" r:id="rId3" imgW="787400" imgH="419100" progId="Equation.3">
                  <p:embed/>
                </p:oleObj>
              </mc:Choice>
              <mc:Fallback>
                <p:oleObj name="Formel" r:id="rId3" imgW="787400" imgH="419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1863" y="1804988"/>
                        <a:ext cx="15367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3262313" y="3176588"/>
          <a:ext cx="335597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42" name="Formel" r:id="rId5" imgW="1574800" imgH="457200" progId="Equation.3">
                  <p:embed/>
                </p:oleObj>
              </mc:Choice>
              <mc:Fallback>
                <p:oleObj name="Formel" r:id="rId5" imgW="15748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313" y="3176588"/>
                        <a:ext cx="335597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3689350" y="5473700"/>
          <a:ext cx="176371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43" name="Equation" r:id="rId7" imgW="800100" imgH="419100" progId="Equation.3">
                  <p:embed/>
                </p:oleObj>
              </mc:Choice>
              <mc:Fallback>
                <p:oleObj name="Equation" r:id="rId7" imgW="8001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9350" y="5473700"/>
                        <a:ext cx="176371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heSans 6-SemiBold"/>
        <a:ea typeface="Osaka"/>
        <a:cs typeface="Osaka"/>
      </a:majorFont>
      <a:minorFont>
        <a:latin typeface="TheSans 5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MEDUSA:Applications:Microsoft Office 2004:Templates:Presentations:Designs:Blank Presentation</Template>
  <TotalTime>275</TotalTime>
  <Words>561</Words>
  <Application>Microsoft Macintosh PowerPoint</Application>
  <PresentationFormat>On-screen Show (4:3)</PresentationFormat>
  <Paragraphs>138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TheSans 5</vt:lpstr>
      <vt:lpstr>TheSans 6-SemiBold</vt:lpstr>
      <vt:lpstr>Times New Roman</vt:lpstr>
      <vt:lpstr>Blank Presentation</vt:lpstr>
      <vt:lpstr>Formel</vt:lpstr>
      <vt:lpstr>Equation</vt:lpstr>
      <vt:lpstr>Picture</vt:lpstr>
      <vt:lpstr>Thermodynamik III</vt:lpstr>
      <vt:lpstr>PowerPoint Presentation</vt:lpstr>
      <vt:lpstr>5.1 Einleitung</vt:lpstr>
      <vt:lpstr>PowerPoint Presentation</vt:lpstr>
      <vt:lpstr>PowerPoint Presentation</vt:lpstr>
      <vt:lpstr>PowerPoint Presentation</vt:lpstr>
      <vt:lpstr>5.2 Kaltdampf-Kompressionskältemaschine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Ben John Newton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John Newton</dc:creator>
  <cp:lastModifiedBy>Pagani  Marco</cp:lastModifiedBy>
  <cp:revision>637</cp:revision>
  <cp:lastPrinted>2017-12-19T07:12:06Z</cp:lastPrinted>
  <dcterms:created xsi:type="dcterms:W3CDTF">2008-12-08T15:03:46Z</dcterms:created>
  <dcterms:modified xsi:type="dcterms:W3CDTF">2021-11-02T16:34:44Z</dcterms:modified>
</cp:coreProperties>
</file>