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12188825" cy="6858000"/>
  <p:notesSz cx="6858000" cy="9144000"/>
  <p:custDataLst>
    <p:tags r:id="rId19"/>
  </p:custDataLst>
  <p:defaultTextStyle>
    <a:defPPr rtl="0"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29" autoAdjust="0"/>
  </p:normalViewPr>
  <p:slideViewPr>
    <p:cSldViewPr showGuides="1">
      <p:cViewPr varScale="1">
        <p:scale>
          <a:sx n="66" d="100"/>
          <a:sy n="66" d="100"/>
        </p:scale>
        <p:origin x="687" y="4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objekt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04FBF478-76C8-4C69-95A6-5564910A43D9}" type="datetime1">
              <a:rPr lang="sk-SK" smtClean="0"/>
              <a:pPr algn="r" rtl="0"/>
              <a:t>10. 5. 2019</a:t>
            </a:fld>
            <a:endParaRPr lang="sk-SK" dirty="0"/>
          </a:p>
        </p:txBody>
      </p:sp>
      <p:sp>
        <p:nvSpPr>
          <p:cNvPr id="4" name="Zástupný objekt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5" name="Zástupný objekt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sk-SK" smtClean="0"/>
              <a:pPr algn="r" rtl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3" name="Zástupný objekt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08E4AB7E-389B-4708-AF25-04AB256EE86E}" type="datetime1">
              <a:rPr lang="sk-SK" noProof="0" smtClean="0"/>
              <a:pPr/>
              <a:t>10. 5. 2019</a:t>
            </a:fld>
            <a:endParaRPr lang="sk-SK" noProof="0" dirty="0"/>
          </a:p>
        </p:txBody>
      </p:sp>
      <p:sp>
        <p:nvSpPr>
          <p:cNvPr id="4" name="Zástupný objekt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 dirty="0"/>
          </a:p>
        </p:txBody>
      </p:sp>
      <p:sp>
        <p:nvSpPr>
          <p:cNvPr id="5" name="Zástupný objekt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 dirty="0"/>
              <a:t>Upraviť štýl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6" name="Zástupný objekt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noProof="0"/>
              <a:t>Kliknutím upravte štýl predlohy podnadpisu</a:t>
            </a:r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sk-SK" noProof="0" dirty="0"/>
              <a:t>Upravte štýl predlohy textu.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6DEB61-A2FE-4438-8DB2-41BE5B157831}" type="datetime1">
              <a:rPr lang="sk-SK" noProof="0" smtClean="0"/>
              <a:pPr/>
              <a:t>10. 5. 2019</a:t>
            </a:fld>
            <a:endParaRPr lang="sk-SK" noProof="0" dirty="0"/>
          </a:p>
        </p:txBody>
      </p:sp>
      <p:sp>
        <p:nvSpPr>
          <p:cNvPr id="5" name="Zástupný objekt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sk-SK" noProof="0" dirty="0"/>
              <a:t>Upravte štýl predlohy textu.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8051C9-F67D-42B3-8547-4ED70EEE8AD0}" type="datetime1">
              <a:rPr lang="sk-SK" noProof="0" smtClean="0"/>
              <a:pPr/>
              <a:t>10. 5. 2019</a:t>
            </a:fld>
            <a:endParaRPr lang="sk-SK" noProof="0" dirty="0"/>
          </a:p>
        </p:txBody>
      </p:sp>
      <p:sp>
        <p:nvSpPr>
          <p:cNvPr id="5" name="Zástupný objekt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sk-SK" noProof="0" dirty="0"/>
              <a:t>Upravte štýl predlohy textu.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274564-1C23-4CA5-BC3F-1A0E76EC18EA}" type="datetime1">
              <a:rPr lang="sk-SK" noProof="0" smtClean="0"/>
              <a:pPr/>
              <a:t>10. 5. 2019</a:t>
            </a:fld>
            <a:endParaRPr lang="sk-SK" noProof="0" dirty="0"/>
          </a:p>
        </p:txBody>
      </p:sp>
      <p:sp>
        <p:nvSpPr>
          <p:cNvPr id="5" name="Zástupný objekt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 hasCustomPrompt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 dirty="0"/>
              <a:t>Upravte štýl predlohy textu.</a:t>
            </a:r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A80BA7C-89B3-43DC-B597-6FE7F553FC21}" type="datetime1">
              <a:rPr lang="sk-SK" noProof="0" smtClean="0"/>
              <a:pPr/>
              <a:t>10. 5. 2019</a:t>
            </a:fld>
            <a:endParaRPr lang="sk-SK" noProof="0" dirty="0"/>
          </a:p>
        </p:txBody>
      </p:sp>
      <p:sp>
        <p:nvSpPr>
          <p:cNvPr id="5" name="Zástupný objekt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 hasCustomPrompt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sk-SK" noProof="0" dirty="0"/>
              <a:t>Upravte štýl predlohy textu.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sk-SK" noProof="0" dirty="0"/>
              <a:t>Upravte štýl predlohy textu.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5" name="Zástupný objekt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486B19-4FA6-41C2-BEC0-930B75C88018}" type="datetime1">
              <a:rPr lang="sk-SK" noProof="0" smtClean="0"/>
              <a:pPr/>
              <a:t>10. 5. 2019</a:t>
            </a:fld>
            <a:endParaRPr lang="sk-SK" noProof="0" dirty="0"/>
          </a:p>
        </p:txBody>
      </p:sp>
      <p:sp>
        <p:nvSpPr>
          <p:cNvPr id="6" name="Zástupný objekt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sk-SK" noProof="0" dirty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sk-SK" noProof="0" dirty="0"/>
              <a:t>Upravte štýl predlohy textu.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sk-SK" noProof="0" dirty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 hasCustomPrompt="1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sk-SK" noProof="0" dirty="0"/>
              <a:t>Upravte štýl predlohy textu.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7" name="Zástupný objekt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F63C9F-75EE-4793-BDCD-4221CD4ED39D}" type="datetime1">
              <a:rPr lang="sk-SK" noProof="0" smtClean="0"/>
              <a:pPr/>
              <a:t>10. 5. 2019</a:t>
            </a:fld>
            <a:endParaRPr lang="sk-SK" noProof="0" dirty="0"/>
          </a:p>
        </p:txBody>
      </p:sp>
      <p:sp>
        <p:nvSpPr>
          <p:cNvPr id="8" name="Zástupný objekt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E476E-B8D6-4121-A506-6BA000A1CCE7}" type="datetime1">
              <a:rPr lang="sk-SK" noProof="0" smtClean="0"/>
              <a:pPr/>
              <a:t>10. 5. 2019</a:t>
            </a:fld>
            <a:endParaRPr lang="sk-SK" noProof="0" dirty="0"/>
          </a:p>
        </p:txBody>
      </p:sp>
      <p:sp>
        <p:nvSpPr>
          <p:cNvPr id="4" name="Zástupný objekt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5" name="Zástupný objekt čísla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A2DFA9-D879-44EC-97AE-D1487988B77D}" type="datetime1">
              <a:rPr lang="sk-SK" noProof="0" smtClean="0"/>
              <a:pPr/>
              <a:t>10. 5. 2019</a:t>
            </a:fld>
            <a:endParaRPr lang="sk-SK" noProof="0" dirty="0"/>
          </a:p>
        </p:txBody>
      </p:sp>
      <p:sp>
        <p:nvSpPr>
          <p:cNvPr id="3" name="Zástupný objekt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sk-SK" noProof="0" dirty="0"/>
              <a:t>Upravte štýl predlohy textu.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sk-SK" noProof="0" dirty="0"/>
              <a:t>Upravte štýl predlohy textu.</a:t>
            </a:r>
          </a:p>
        </p:txBody>
      </p:sp>
      <p:sp>
        <p:nvSpPr>
          <p:cNvPr id="5" name="Zástupný objekt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07A669-34C3-4494-8557-CCA0770C295D}" type="datetime1">
              <a:rPr lang="sk-SK" noProof="0" smtClean="0"/>
              <a:pPr/>
              <a:t>10. 5. 2019</a:t>
            </a:fld>
            <a:endParaRPr lang="sk-SK" noProof="0" dirty="0"/>
          </a:p>
        </p:txBody>
      </p:sp>
      <p:sp>
        <p:nvSpPr>
          <p:cNvPr id="6" name="Zástupný objekt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sk-SK" noProof="0" dirty="0"/>
              <a:t>Upravte štýl predlohy textu.</a:t>
            </a:r>
          </a:p>
        </p:txBody>
      </p:sp>
      <p:sp>
        <p:nvSpPr>
          <p:cNvPr id="5" name="Zástupný objekt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1BD4181-6A62-4267-AFAF-61715D47F93B}" type="datetime1">
              <a:rPr lang="sk-SK" noProof="0" smtClean="0"/>
              <a:pPr/>
              <a:t>10. 5. 2019</a:t>
            </a:fld>
            <a:endParaRPr lang="sk-SK" noProof="0" dirty="0"/>
          </a:p>
        </p:txBody>
      </p:sp>
      <p:sp>
        <p:nvSpPr>
          <p:cNvPr id="6" name="Zástupný objekt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nadpisu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sk-SK" noProof="0" dirty="0"/>
              <a:t>Upravte štýly predlohy textu</a:t>
            </a:r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k-SK" noProof="0" dirty="0"/>
              <a:t>Upravte štýl predlohy textu.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2E394-C29D-4FE2-A2D4-689B1568FA46}" type="datetime1">
              <a:rPr lang="sk-SK" noProof="0" smtClean="0"/>
              <a:pPr/>
              <a:t>10. 5. 2019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sk-SK" noProof="0" dirty="0"/>
          </a:p>
        </p:txBody>
      </p:sp>
      <p:sp>
        <p:nvSpPr>
          <p:cNvPr id="6" name="Zástupný objekt čísla snímky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implement-perceptron-algorithm-scratch-python/" TargetMode="External"/><Relationship Id="rId2" Type="http://schemas.openxmlformats.org/officeDocument/2006/relationships/hyperlink" Target="http://dataskunkworks.com/2018/03/22/building-an-artificial-neuron-in-python-the-perceptr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erceptr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 err="1"/>
              <a:t>Neurónové</a:t>
            </a:r>
            <a:r>
              <a:rPr lang="en-US" dirty="0"/>
              <a:t> </a:t>
            </a:r>
            <a:r>
              <a:rPr lang="en-US" dirty="0" err="1"/>
              <a:t>siete</a:t>
            </a:r>
            <a:endParaRPr lang="en-US" dirty="0"/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Perceptron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klasifikáciu</a:t>
            </a:r>
            <a:r>
              <a:rPr lang="en-US" dirty="0"/>
              <a:t> </a:t>
            </a:r>
            <a:r>
              <a:rPr lang="en-US" dirty="0" err="1"/>
              <a:t>dát</a:t>
            </a:r>
            <a:r>
              <a:rPr lang="en-US" dirty="0"/>
              <a:t> zo </a:t>
            </a:r>
            <a:r>
              <a:rPr lang="en-US" dirty="0" err="1"/>
              <a:t>sonaru</a:t>
            </a:r>
            <a:endParaRPr lang="en-US" dirty="0"/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08DD43-529D-4AED-BAAC-D7A489514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Výpočet</a:t>
            </a:r>
            <a:r>
              <a:rPr lang="en-US" dirty="0"/>
              <a:t> </a:t>
            </a:r>
            <a:r>
              <a:rPr lang="en-US" dirty="0" err="1"/>
              <a:t>presnosti</a:t>
            </a:r>
            <a:r>
              <a:rPr lang="en-US" dirty="0"/>
              <a:t> </a:t>
            </a:r>
            <a:r>
              <a:rPr lang="en-US" dirty="0" err="1"/>
              <a:t>modelu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747DD1D-8EB9-4D80-84CA-BE906F2E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Výpočet</a:t>
            </a:r>
            <a:r>
              <a:rPr lang="en-US" dirty="0"/>
              <a:t> </a:t>
            </a:r>
            <a:r>
              <a:rPr lang="en-US" dirty="0" err="1"/>
              <a:t>presnoti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základe</a:t>
            </a:r>
            <a:r>
              <a:rPr lang="en-US" dirty="0"/>
              <a:t> </a:t>
            </a:r>
            <a:r>
              <a:rPr lang="en-US" dirty="0" err="1"/>
              <a:t>výstupu</a:t>
            </a:r>
            <a:r>
              <a:rPr lang="en-US" dirty="0"/>
              <a:t> z </a:t>
            </a:r>
            <a:r>
              <a:rPr lang="en-US" dirty="0" err="1"/>
              <a:t>perceptronu</a:t>
            </a:r>
            <a:r>
              <a:rPr lang="en-US" dirty="0"/>
              <a:t>, </a:t>
            </a:r>
            <a:r>
              <a:rPr lang="en-US" dirty="0" err="1"/>
              <a:t>ktorý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porovnáva</a:t>
            </a:r>
            <a:r>
              <a:rPr lang="en-US" dirty="0"/>
              <a:t> s </a:t>
            </a:r>
            <a:r>
              <a:rPr lang="en-US" dirty="0" err="1"/>
              <a:t>testovacou</a:t>
            </a:r>
            <a:r>
              <a:rPr lang="en-US" dirty="0"/>
              <a:t> </a:t>
            </a:r>
            <a:r>
              <a:rPr lang="en-US" dirty="0" err="1"/>
              <a:t>vzorkou</a:t>
            </a:r>
            <a:r>
              <a:rPr lang="en-US" dirty="0"/>
              <a:t> </a:t>
            </a:r>
            <a:r>
              <a:rPr lang="en-US" dirty="0" err="1"/>
              <a:t>dát</a:t>
            </a:r>
            <a:r>
              <a:rPr lang="en-US" dirty="0"/>
              <a:t>, </a:t>
            </a:r>
            <a:r>
              <a:rPr lang="en-US" dirty="0" err="1"/>
              <a:t>ktorá</a:t>
            </a:r>
            <a:r>
              <a:rPr lang="en-US" dirty="0"/>
              <a:t> </a:t>
            </a:r>
            <a:r>
              <a:rPr lang="en-US" dirty="0" err="1"/>
              <a:t>reprezentuje</a:t>
            </a:r>
            <a:r>
              <a:rPr lang="en-US" dirty="0"/>
              <a:t> </a:t>
            </a:r>
            <a:r>
              <a:rPr lang="en-US" dirty="0" err="1"/>
              <a:t>skutočný</a:t>
            </a:r>
            <a:r>
              <a:rPr lang="en-US" dirty="0"/>
              <a:t> </a:t>
            </a:r>
            <a:r>
              <a:rPr lang="en-US" dirty="0" err="1"/>
              <a:t>požadovaný</a:t>
            </a:r>
            <a:r>
              <a:rPr lang="en-US" dirty="0"/>
              <a:t> </a:t>
            </a:r>
            <a:r>
              <a:rPr lang="en-US" dirty="0" err="1"/>
              <a:t>výstup</a:t>
            </a:r>
            <a:endParaRPr lang="en-US" dirty="0"/>
          </a:p>
        </p:txBody>
      </p:sp>
      <p:pic>
        <p:nvPicPr>
          <p:cNvPr id="7" name="Obrázok 6" descr="Obrázok, na ktorom je snímka obrazovky&#10;&#10;Popis vygenerovaný s vysokou spoľahlivosťou">
            <a:extLst>
              <a:ext uri="{FF2B5EF4-FFF2-40B4-BE49-F238E27FC236}">
                <a16:creationId xmlns:a16="http://schemas.microsoft.com/office/drawing/2014/main" id="{18FD1238-B49F-4A36-8429-F0D1CA4B0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845" y="3276600"/>
            <a:ext cx="9301526" cy="194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5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5F9B6B-6483-41E7-9CAB-FE2B83E7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Priebeh</a:t>
            </a:r>
            <a:r>
              <a:rPr lang="en-US" dirty="0"/>
              <a:t> </a:t>
            </a:r>
            <a:r>
              <a:rPr lang="en-US" dirty="0" err="1"/>
              <a:t>strát</a:t>
            </a:r>
            <a:endParaRPr lang="en-US" dirty="0"/>
          </a:p>
        </p:txBody>
      </p:sp>
      <p:pic>
        <p:nvPicPr>
          <p:cNvPr id="5" name="Zástupný objekt pre obsah 4" descr="Obrázok, na ktorom je snímka obrazovky&#10;&#10;Popis vygenerovaný s veľmi vysokou spoľahlivosťou">
            <a:extLst>
              <a:ext uri="{FF2B5EF4-FFF2-40B4-BE49-F238E27FC236}">
                <a16:creationId xmlns:a16="http://schemas.microsoft.com/office/drawing/2014/main" id="{96FE64A8-08CD-4456-8069-74FC842F2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1853605"/>
            <a:ext cx="6019800" cy="4751367"/>
          </a:xfrm>
        </p:spPr>
      </p:pic>
    </p:spTree>
    <p:extLst>
      <p:ext uri="{BB962C8B-B14F-4D97-AF65-F5344CB8AC3E}">
        <p14:creationId xmlns:p14="http://schemas.microsoft.com/office/powerpoint/2010/main" val="20183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D829BB-272C-455B-AC1F-85975569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Zdroje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C476F8F-B883-49A4-8407-5B6E598DC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http://dataskunkworks.com/2018/03/22/building-an-artificial-neuron-in-python-the-perceptron/</a:t>
            </a:r>
            <a:endParaRPr lang="en-US" dirty="0"/>
          </a:p>
          <a:p>
            <a:r>
              <a:rPr lang="en-US" dirty="0">
                <a:hlinkClick r:id="rId3"/>
              </a:rPr>
              <a:t>https://machinelearningmastery.com/implement-perceptron-algorithm-scratch-python/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https://en.wikipedia.org/wiki/Perceptron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3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A3916B-9527-4F01-9BD4-C80DFB49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Úvod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09AF848-5A60-483A-BC26-91D89C11D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Cieľom</a:t>
            </a:r>
            <a:r>
              <a:rPr lang="en-US" dirty="0"/>
              <a:t> </a:t>
            </a:r>
            <a:r>
              <a:rPr lang="en-US" dirty="0" err="1"/>
              <a:t>projektu</a:t>
            </a:r>
            <a:r>
              <a:rPr lang="en-US" dirty="0"/>
              <a:t> je </a:t>
            </a:r>
            <a:r>
              <a:rPr lang="en-US" dirty="0" err="1"/>
              <a:t>naprogramovať</a:t>
            </a:r>
            <a:r>
              <a:rPr lang="en-US" dirty="0"/>
              <a:t> NS, </a:t>
            </a:r>
            <a:r>
              <a:rPr lang="en-US" dirty="0" err="1"/>
              <a:t>ktorá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predikovať</a:t>
            </a:r>
            <a:r>
              <a:rPr lang="en-US" dirty="0"/>
              <a:t>, </a:t>
            </a:r>
            <a:r>
              <a:rPr lang="en-US" dirty="0" err="1"/>
              <a:t>či</a:t>
            </a:r>
            <a:r>
              <a:rPr lang="en-US" dirty="0"/>
              <a:t> </a:t>
            </a:r>
            <a:r>
              <a:rPr lang="en-US" dirty="0" err="1"/>
              <a:t>asignal</a:t>
            </a:r>
            <a:r>
              <a:rPr lang="en-US" dirty="0"/>
              <a:t> </a:t>
            </a:r>
            <a:r>
              <a:rPr lang="en-US" dirty="0" err="1"/>
              <a:t>vyslaný</a:t>
            </a:r>
            <a:r>
              <a:rPr lang="en-US" dirty="0"/>
              <a:t> so </a:t>
            </a:r>
            <a:r>
              <a:rPr lang="en-US" dirty="0" err="1"/>
              <a:t>sonaru</a:t>
            </a:r>
            <a:r>
              <a:rPr lang="en-US" dirty="0"/>
              <a:t> </a:t>
            </a:r>
            <a:r>
              <a:rPr lang="en-US" dirty="0" err="1"/>
              <a:t>odrazil</a:t>
            </a:r>
            <a:r>
              <a:rPr lang="en-US" dirty="0"/>
              <a:t> od </a:t>
            </a:r>
            <a:r>
              <a:rPr lang="en-US" dirty="0" err="1"/>
              <a:t>skaly</a:t>
            </a:r>
            <a:r>
              <a:rPr lang="en-US" dirty="0"/>
              <a:t> </a:t>
            </a:r>
            <a:r>
              <a:rPr lang="en-US" dirty="0" err="1"/>
              <a:t>alebo</a:t>
            </a:r>
            <a:r>
              <a:rPr lang="en-US" dirty="0"/>
              <a:t> od </a:t>
            </a:r>
            <a:r>
              <a:rPr lang="en-US" dirty="0" err="1"/>
              <a:t>míny</a:t>
            </a:r>
            <a:endParaRPr lang="en-US" dirty="0"/>
          </a:p>
          <a:p>
            <a:r>
              <a:rPr lang="en-US" dirty="0"/>
              <a:t>Dataset 208 </a:t>
            </a:r>
            <a:r>
              <a:rPr lang="en-US" dirty="0" err="1"/>
              <a:t>vzorov</a:t>
            </a:r>
            <a:r>
              <a:rPr lang="en-US" dirty="0"/>
              <a:t> </a:t>
            </a:r>
            <a:r>
              <a:rPr lang="en-US" dirty="0" err="1"/>
              <a:t>ktoré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pod </a:t>
            </a:r>
            <a:r>
              <a:rPr lang="en-US" dirty="0" err="1"/>
              <a:t>rôznymi</a:t>
            </a:r>
            <a:r>
              <a:rPr lang="en-US" dirty="0"/>
              <a:t> </a:t>
            </a:r>
            <a:r>
              <a:rPr lang="en-US" dirty="0" err="1"/>
              <a:t>uhlami</a:t>
            </a:r>
            <a:r>
              <a:rPr lang="en-US" dirty="0"/>
              <a:t> </a:t>
            </a:r>
            <a:r>
              <a:rPr lang="en-US" dirty="0" err="1"/>
              <a:t>odrážali</a:t>
            </a:r>
            <a:r>
              <a:rPr lang="en-US" dirty="0"/>
              <a:t> od </a:t>
            </a:r>
            <a:r>
              <a:rPr lang="en-US" dirty="0" err="1"/>
              <a:t>skál</a:t>
            </a:r>
            <a:r>
              <a:rPr lang="en-US" dirty="0"/>
              <a:t> a od </a:t>
            </a:r>
            <a:r>
              <a:rPr lang="en-US" dirty="0" err="1"/>
              <a:t>mín</a:t>
            </a:r>
            <a:endParaRPr lang="en-US" dirty="0"/>
          </a:p>
          <a:p>
            <a:r>
              <a:rPr lang="en-US" dirty="0" err="1"/>
              <a:t>Binárny</a:t>
            </a:r>
            <a:r>
              <a:rPr lang="en-US" dirty="0"/>
              <a:t> </a:t>
            </a:r>
            <a:r>
              <a:rPr lang="en-US" dirty="0" err="1"/>
              <a:t>klasifikačný</a:t>
            </a:r>
            <a:r>
              <a:rPr lang="en-US" dirty="0"/>
              <a:t> </a:t>
            </a:r>
            <a:r>
              <a:rPr lang="en-US" dirty="0" err="1"/>
              <a:t>problém</a:t>
            </a:r>
            <a:r>
              <a:rPr lang="en-US" dirty="0"/>
              <a:t> – </a:t>
            </a:r>
            <a:r>
              <a:rPr lang="en-US" dirty="0" err="1"/>
              <a:t>jednovrstvový</a:t>
            </a:r>
            <a:r>
              <a:rPr lang="en-US" dirty="0"/>
              <a:t> perceptron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Obrázok 4" descr="Obrázok, na ktorom je objekt&#10;&#10;Popis vygenerovaný s veľmi vysokou spoľahlivosťou">
            <a:extLst>
              <a:ext uri="{FF2B5EF4-FFF2-40B4-BE49-F238E27FC236}">
                <a16:creationId xmlns:a16="http://schemas.microsoft.com/office/drawing/2014/main" id="{F0D4263C-FE7C-4908-91B9-B62A2B6EF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4191000"/>
            <a:ext cx="3731684" cy="848467"/>
          </a:xfrm>
          <a:prstGeom prst="rect">
            <a:avLst/>
          </a:prstGeom>
        </p:spPr>
      </p:pic>
      <p:pic>
        <p:nvPicPr>
          <p:cNvPr id="7" name="Obrázok 6" descr="Obrázok, na ktorom je objekt, hodiny&#10;&#10;Popis vygenerovaný s vysokou spoľahlivosťou">
            <a:extLst>
              <a:ext uri="{FF2B5EF4-FFF2-40B4-BE49-F238E27FC236}">
                <a16:creationId xmlns:a16="http://schemas.microsoft.com/office/drawing/2014/main" id="{DB8F6F15-F48F-40E0-85A2-4170D5942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5257800"/>
            <a:ext cx="1173344" cy="1019908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9B31F959-116D-45AD-BA8C-D895045C5685}"/>
              </a:ext>
            </a:extLst>
          </p:cNvPr>
          <p:cNvSpPr txBox="1"/>
          <p:nvPr/>
        </p:nvSpPr>
        <p:spPr>
          <a:xfrm>
            <a:off x="2653084" y="4292067"/>
            <a:ext cx="5018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x-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vstupných</a:t>
            </a:r>
            <a:r>
              <a:rPr lang="en-US" dirty="0"/>
              <a:t> </a:t>
            </a:r>
            <a:r>
              <a:rPr lang="en-US" dirty="0" err="1"/>
              <a:t>dát</a:t>
            </a:r>
            <a:endParaRPr lang="en-US" dirty="0"/>
          </a:p>
          <a:p>
            <a:pPr algn="r"/>
            <a:r>
              <a:rPr lang="en-US" dirty="0"/>
              <a:t>f(x)-</a:t>
            </a:r>
            <a:r>
              <a:rPr lang="en-US" dirty="0" err="1"/>
              <a:t>výstup</a:t>
            </a:r>
            <a:r>
              <a:rPr lang="en-US" dirty="0"/>
              <a:t> </a:t>
            </a:r>
            <a:r>
              <a:rPr lang="en-US" dirty="0" err="1"/>
              <a:t>vstupných</a:t>
            </a:r>
            <a:r>
              <a:rPr lang="en-US" dirty="0"/>
              <a:t> </a:t>
            </a:r>
            <a:r>
              <a:rPr lang="en-US" dirty="0" err="1"/>
              <a:t>dát</a:t>
            </a:r>
            <a:r>
              <a:rPr lang="en-US" dirty="0"/>
              <a:t> </a:t>
            </a:r>
            <a:r>
              <a:rPr lang="en-US" dirty="0" err="1"/>
              <a:t>uprevených</a:t>
            </a:r>
            <a:r>
              <a:rPr lang="en-US" dirty="0"/>
              <a:t> o </a:t>
            </a:r>
            <a:r>
              <a:rPr lang="en-US" dirty="0" err="1"/>
              <a:t>váhy</a:t>
            </a:r>
            <a:r>
              <a:rPr lang="en-US" dirty="0"/>
              <a:t> a bias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8BC9B3F9-28E0-4022-8011-570C3BD29C03}"/>
              </a:ext>
            </a:extLst>
          </p:cNvPr>
          <p:cNvSpPr txBox="1"/>
          <p:nvPr/>
        </p:nvSpPr>
        <p:spPr>
          <a:xfrm>
            <a:off x="5240779" y="5502423"/>
            <a:ext cx="2430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w-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váh</a:t>
            </a:r>
            <a:endParaRPr lang="en-US" dirty="0"/>
          </a:p>
          <a:p>
            <a:pPr algn="r"/>
            <a:r>
              <a:rPr lang="en-US" dirty="0"/>
              <a:t>m- </a:t>
            </a:r>
            <a:r>
              <a:rPr lang="en-US" dirty="0" err="1"/>
              <a:t>počet</a:t>
            </a:r>
            <a:r>
              <a:rPr lang="en-US" dirty="0"/>
              <a:t> </a:t>
            </a:r>
            <a:r>
              <a:rPr lang="en-US" dirty="0" err="1"/>
              <a:t>vstupných</a:t>
            </a:r>
            <a:r>
              <a:rPr lang="en-US" dirty="0"/>
              <a:t> </a:t>
            </a:r>
            <a:r>
              <a:rPr lang="en-US" dirty="0" err="1"/>
              <a:t>dát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4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D88D47-052B-47B0-9920-6473D253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EA14F50-BF0C-4B17-B62F-961387B1D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208 </a:t>
            </a:r>
            <a:r>
              <a:rPr lang="en-US" dirty="0" err="1"/>
              <a:t>vzorov</a:t>
            </a:r>
            <a:endParaRPr lang="en-US" dirty="0"/>
          </a:p>
          <a:p>
            <a:r>
              <a:rPr lang="en-US" dirty="0"/>
              <a:t>60 </a:t>
            </a:r>
            <a:r>
              <a:rPr lang="en-US" dirty="0" err="1"/>
              <a:t>vstupných</a:t>
            </a:r>
            <a:r>
              <a:rPr lang="en-US" dirty="0"/>
              <a:t> </a:t>
            </a:r>
            <a:r>
              <a:rPr lang="en-US" dirty="0" err="1"/>
              <a:t>premenných</a:t>
            </a:r>
            <a:r>
              <a:rPr lang="en-US" dirty="0"/>
              <a:t> – data,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signal </a:t>
            </a:r>
            <a:r>
              <a:rPr lang="en-US" dirty="0" err="1"/>
              <a:t>odrážal</a:t>
            </a:r>
            <a:r>
              <a:rPr lang="en-US" dirty="0"/>
              <a:t> </a:t>
            </a:r>
            <a:r>
              <a:rPr lang="en-US" dirty="0" err="1"/>
              <a:t>späť</a:t>
            </a:r>
            <a:r>
              <a:rPr lang="en-US" dirty="0"/>
              <a:t> k </a:t>
            </a:r>
            <a:r>
              <a:rPr lang="en-US" dirty="0" err="1"/>
              <a:t>sonaru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výstupná</a:t>
            </a:r>
            <a:r>
              <a:rPr lang="en-US" dirty="0"/>
              <a:t> </a:t>
            </a:r>
            <a:r>
              <a:rPr lang="en-US" dirty="0" err="1"/>
              <a:t>premenná</a:t>
            </a:r>
            <a:r>
              <a:rPr lang="en-US" dirty="0"/>
              <a:t> – M pre </a:t>
            </a:r>
            <a:r>
              <a:rPr lang="en-US" dirty="0" err="1"/>
              <a:t>kov</a:t>
            </a:r>
            <a:r>
              <a:rPr lang="en-US" dirty="0"/>
              <a:t>, R pre </a:t>
            </a:r>
            <a:r>
              <a:rPr lang="en-US" dirty="0" err="1"/>
              <a:t>skalu</a:t>
            </a:r>
            <a:endParaRPr lang="en-US" dirty="0"/>
          </a:p>
        </p:txBody>
      </p:sp>
      <p:pic>
        <p:nvPicPr>
          <p:cNvPr id="5" name="Obrázok 4" descr="Obrázok, na ktorom je snímka obrazovky&#10;&#10;Popis vygenerovaný s veľmi vysokou spoľahlivosťou">
            <a:extLst>
              <a:ext uri="{FF2B5EF4-FFF2-40B4-BE49-F238E27FC236}">
                <a16:creationId xmlns:a16="http://schemas.microsoft.com/office/drawing/2014/main" id="{03729B05-EDFE-4E6B-9DB1-CD93700A6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4" y="3657600"/>
            <a:ext cx="1166689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9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4D9C40-0947-4FC1-B67C-8D247587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Príprava</a:t>
            </a:r>
            <a:r>
              <a:rPr lang="en-US" dirty="0"/>
              <a:t> </a:t>
            </a:r>
            <a:r>
              <a:rPr lang="en-US" dirty="0" err="1"/>
              <a:t>Datasetu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F682E7D-BE6E-4FD2-87A4-72086FC4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Načítanie</a:t>
            </a:r>
            <a:r>
              <a:rPr lang="en-US" dirty="0"/>
              <a:t> </a:t>
            </a:r>
            <a:r>
              <a:rPr lang="en-US" dirty="0" err="1"/>
              <a:t>Datasetu</a:t>
            </a:r>
            <a:r>
              <a:rPr lang="en-US" dirty="0"/>
              <a:t> </a:t>
            </a:r>
            <a:r>
              <a:rPr lang="en-US" dirty="0" err="1"/>
              <a:t>pomocou</a:t>
            </a:r>
            <a:r>
              <a:rPr lang="en-US" dirty="0"/>
              <a:t> </a:t>
            </a:r>
            <a:r>
              <a:rPr lang="en-US" dirty="0" err="1"/>
              <a:t>kniznice</a:t>
            </a:r>
            <a:r>
              <a:rPr lang="en-US" dirty="0"/>
              <a:t> Pandas</a:t>
            </a:r>
          </a:p>
          <a:p>
            <a:r>
              <a:rPr lang="en-US" dirty="0" err="1"/>
              <a:t>Rozdelenie</a:t>
            </a:r>
            <a:r>
              <a:rPr lang="en-US" dirty="0"/>
              <a:t> </a:t>
            </a:r>
            <a:r>
              <a:rPr lang="en-US" dirty="0" err="1"/>
              <a:t>vstupnych</a:t>
            </a:r>
            <a:r>
              <a:rPr lang="en-US" dirty="0"/>
              <a:t> </a:t>
            </a:r>
            <a:r>
              <a:rPr lang="en-US" dirty="0" err="1"/>
              <a:t>premenných</a:t>
            </a:r>
            <a:r>
              <a:rPr lang="en-US" dirty="0"/>
              <a:t> (X) a </a:t>
            </a:r>
            <a:r>
              <a:rPr lang="en-US" dirty="0" err="1"/>
              <a:t>vystupnej</a:t>
            </a:r>
            <a:r>
              <a:rPr lang="en-US" dirty="0"/>
              <a:t> (y)</a:t>
            </a:r>
          </a:p>
          <a:p>
            <a:endParaRPr lang="en-US" dirty="0"/>
          </a:p>
          <a:p>
            <a:r>
              <a:rPr lang="en-US" dirty="0" err="1"/>
              <a:t>Zmena</a:t>
            </a:r>
            <a:r>
              <a:rPr lang="en-US" dirty="0"/>
              <a:t> </a:t>
            </a:r>
            <a:r>
              <a:rPr lang="en-US" dirty="0" err="1"/>
              <a:t>výstupných</a:t>
            </a:r>
            <a:r>
              <a:rPr lang="en-US" dirty="0"/>
              <a:t> </a:t>
            </a:r>
            <a:r>
              <a:rPr lang="en-US" dirty="0" err="1"/>
              <a:t>dát</a:t>
            </a:r>
            <a:r>
              <a:rPr lang="en-US" dirty="0"/>
              <a:t> zo </a:t>
            </a:r>
            <a:r>
              <a:rPr lang="en-US" dirty="0" err="1"/>
              <a:t>stringu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integer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Tokenizácia</a:t>
            </a:r>
            <a:r>
              <a:rPr lang="en-US" dirty="0"/>
              <a:t> </a:t>
            </a:r>
            <a:r>
              <a:rPr lang="en-US" dirty="0" err="1"/>
              <a:t>pomocou</a:t>
            </a:r>
            <a:r>
              <a:rPr lang="en-US" dirty="0"/>
              <a:t> </a:t>
            </a:r>
            <a:r>
              <a:rPr lang="en-US" dirty="0" err="1"/>
              <a:t>funkcie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one_hot_encode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Obrázok 7" descr="Obrázok, na ktorom je snímka obrazovky&#10;&#10;Popis vygenerovaný s veľmi vysokou spoľahlivosťou">
            <a:extLst>
              <a:ext uri="{FF2B5EF4-FFF2-40B4-BE49-F238E27FC236}">
                <a16:creationId xmlns:a16="http://schemas.microsoft.com/office/drawing/2014/main" id="{84C02150-2A20-48E9-AEAE-B31A2FFF4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2" y="1752600"/>
            <a:ext cx="7370734" cy="1199754"/>
          </a:xfrm>
          <a:prstGeom prst="rect">
            <a:avLst/>
          </a:prstGeom>
        </p:spPr>
      </p:pic>
      <p:pic>
        <p:nvPicPr>
          <p:cNvPr id="10" name="Obrázok 9" descr="Obrázok, na ktorom je snímka obrazovky&#10;&#10;Popis vygenerovaný s veľmi vysokou spoľahlivosťou">
            <a:extLst>
              <a:ext uri="{FF2B5EF4-FFF2-40B4-BE49-F238E27FC236}">
                <a16:creationId xmlns:a16="http://schemas.microsoft.com/office/drawing/2014/main" id="{51D341B0-06CA-49AF-954D-FAA2812A3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595560"/>
            <a:ext cx="5484224" cy="1137714"/>
          </a:xfrm>
          <a:prstGeom prst="rect">
            <a:avLst/>
          </a:prstGeom>
        </p:spPr>
      </p:pic>
      <p:pic>
        <p:nvPicPr>
          <p:cNvPr id="12" name="Obrázok 11" descr="Obrázok, na ktorom je snímka obrazovky&#10;&#10;Popis vygenerovaný s veľmi vysokou spoľahlivosťou">
            <a:extLst>
              <a:ext uri="{FF2B5EF4-FFF2-40B4-BE49-F238E27FC236}">
                <a16:creationId xmlns:a16="http://schemas.microsoft.com/office/drawing/2014/main" id="{6EF41DC9-FCA4-41AE-8793-5D2A73AAE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2" y="5142722"/>
            <a:ext cx="6248400" cy="156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48CEE3-10FD-4EA5-A1C4-C8413471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Príprava</a:t>
            </a:r>
            <a:r>
              <a:rPr lang="en-US" dirty="0"/>
              <a:t> </a:t>
            </a:r>
            <a:r>
              <a:rPr lang="en-US" dirty="0" err="1"/>
              <a:t>dát</a:t>
            </a:r>
            <a:r>
              <a:rPr lang="en-US" dirty="0"/>
              <a:t>, </a:t>
            </a:r>
            <a:r>
              <a:rPr lang="en-US" dirty="0" err="1"/>
              <a:t>rozdelenie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5AEE33B-742B-4F15-A7E9-A9FED4DB9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Rozdelenie</a:t>
            </a:r>
            <a:r>
              <a:rPr lang="en-US" dirty="0"/>
              <a:t> </a:t>
            </a:r>
            <a:r>
              <a:rPr lang="en-US" dirty="0" err="1"/>
              <a:t>dát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testovacie</a:t>
            </a:r>
            <a:r>
              <a:rPr lang="en-US" dirty="0"/>
              <a:t> a </a:t>
            </a:r>
            <a:r>
              <a:rPr lang="en-US" dirty="0" err="1"/>
              <a:t>trénovacie</a:t>
            </a:r>
            <a:r>
              <a:rPr lang="en-US" dirty="0"/>
              <a:t> </a:t>
            </a:r>
            <a:r>
              <a:rPr lang="en-US" dirty="0" err="1"/>
              <a:t>pomocou</a:t>
            </a:r>
            <a:r>
              <a:rPr lang="en-US" dirty="0"/>
              <a:t> </a:t>
            </a:r>
            <a:r>
              <a:rPr lang="en-US" dirty="0" err="1"/>
              <a:t>funkcie</a:t>
            </a:r>
            <a:br>
              <a:rPr lang="en-US" dirty="0"/>
            </a:br>
            <a:r>
              <a:rPr lang="en-US" dirty="0" err="1"/>
              <a:t>train_test_split</a:t>
            </a:r>
            <a:r>
              <a:rPr lang="en-US" dirty="0"/>
              <a:t> z </a:t>
            </a:r>
            <a:r>
              <a:rPr lang="en-US" dirty="0" err="1"/>
              <a:t>knižnice</a:t>
            </a:r>
            <a:r>
              <a:rPr lang="en-US" dirty="0"/>
              <a:t> </a:t>
            </a:r>
            <a:r>
              <a:rPr lang="en-US" dirty="0" err="1"/>
              <a:t>sklearn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Trénovacie</a:t>
            </a:r>
            <a:r>
              <a:rPr lang="en-US" dirty="0"/>
              <a:t> data </a:t>
            </a:r>
            <a:r>
              <a:rPr lang="en-US" dirty="0" err="1"/>
              <a:t>tvoria</a:t>
            </a:r>
            <a:r>
              <a:rPr lang="en-US" dirty="0"/>
              <a:t> 80% z </a:t>
            </a:r>
            <a:r>
              <a:rPr lang="en-US" dirty="0" err="1"/>
              <a:t>celého</a:t>
            </a:r>
            <a:r>
              <a:rPr lang="en-US" dirty="0"/>
              <a:t> </a:t>
            </a:r>
            <a:r>
              <a:rPr lang="en-US" dirty="0" err="1"/>
              <a:t>datasetu</a:t>
            </a:r>
            <a:endParaRPr lang="en-US" dirty="0"/>
          </a:p>
          <a:p>
            <a:r>
              <a:rPr lang="en-US" dirty="0" err="1"/>
              <a:t>Testovacie</a:t>
            </a:r>
            <a:r>
              <a:rPr lang="en-US" dirty="0"/>
              <a:t> data </a:t>
            </a:r>
            <a:r>
              <a:rPr lang="en-US" dirty="0" err="1"/>
              <a:t>tvoria</a:t>
            </a:r>
            <a:r>
              <a:rPr lang="en-US" dirty="0"/>
              <a:t> 20% z </a:t>
            </a:r>
            <a:r>
              <a:rPr lang="en-US" dirty="0" err="1"/>
              <a:t>celého</a:t>
            </a:r>
            <a:r>
              <a:rPr lang="en-US" dirty="0"/>
              <a:t> </a:t>
            </a:r>
            <a:r>
              <a:rPr lang="en-US" dirty="0" err="1"/>
              <a:t>datasetu</a:t>
            </a:r>
            <a:endParaRPr lang="en-US" dirty="0"/>
          </a:p>
          <a:p>
            <a:endParaRPr lang="en-US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D0EECD4F-9483-4C58-9DF7-73A08458D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2819400"/>
            <a:ext cx="11305802" cy="98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0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BB46B7-CBE1-4E0C-8620-823BC844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Definovanie</a:t>
            </a:r>
            <a:r>
              <a:rPr lang="en-US" dirty="0"/>
              <a:t> </a:t>
            </a:r>
            <a:r>
              <a:rPr lang="en-US" dirty="0" err="1"/>
              <a:t>premenných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DDB049E-5071-4F73-9AEC-DFC96472C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12" y="1905000"/>
            <a:ext cx="6781799" cy="4114801"/>
          </a:xfrm>
        </p:spPr>
        <p:txBody>
          <a:bodyPr/>
          <a:lstStyle/>
          <a:p>
            <a:r>
              <a:rPr lang="en-US" b="1" dirty="0"/>
              <a:t>Learning Rate:</a:t>
            </a:r>
            <a:r>
              <a:rPr lang="en-US" dirty="0"/>
              <a:t> </a:t>
            </a:r>
            <a:r>
              <a:rPr lang="en-US" dirty="0" err="1"/>
              <a:t>hodnota</a:t>
            </a:r>
            <a:r>
              <a:rPr lang="en-US" dirty="0"/>
              <a:t> o </a:t>
            </a:r>
            <a:r>
              <a:rPr lang="en-US" dirty="0" err="1"/>
              <a:t>ktorú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budú</a:t>
            </a:r>
            <a:r>
              <a:rPr lang="en-US" dirty="0"/>
              <a:t> </a:t>
            </a:r>
            <a:r>
              <a:rPr lang="en-US" dirty="0" err="1"/>
              <a:t>upravovať</a:t>
            </a:r>
            <a:r>
              <a:rPr lang="en-US" dirty="0"/>
              <a:t> </a:t>
            </a:r>
            <a:r>
              <a:rPr lang="en-US" dirty="0" err="1"/>
              <a:t>váhy</a:t>
            </a:r>
            <a:endParaRPr lang="en-US" dirty="0"/>
          </a:p>
          <a:p>
            <a:r>
              <a:rPr lang="en-US" b="1" dirty="0"/>
              <a:t>Training Epochs:</a:t>
            </a:r>
            <a:r>
              <a:rPr lang="en-US" dirty="0"/>
              <a:t> </a:t>
            </a:r>
            <a:r>
              <a:rPr lang="en-US" dirty="0" err="1"/>
              <a:t>počet</a:t>
            </a:r>
            <a:r>
              <a:rPr lang="en-US" dirty="0"/>
              <a:t> </a:t>
            </a:r>
            <a:r>
              <a:rPr lang="en-US" dirty="0" err="1"/>
              <a:t>iterácií</a:t>
            </a:r>
            <a:endParaRPr lang="en-US" dirty="0"/>
          </a:p>
          <a:p>
            <a:r>
              <a:rPr lang="en-US" b="1" dirty="0"/>
              <a:t>Loss History:</a:t>
            </a:r>
            <a:r>
              <a:rPr lang="en-US" dirty="0"/>
              <a:t> pole </a:t>
            </a:r>
            <a:r>
              <a:rPr lang="en-US" dirty="0" err="1"/>
              <a:t>ktoré</a:t>
            </a:r>
            <a:r>
              <a:rPr lang="en-US" dirty="0"/>
              <a:t> </a:t>
            </a:r>
            <a:r>
              <a:rPr lang="en-US" dirty="0" err="1"/>
              <a:t>uchováva</a:t>
            </a:r>
            <a:r>
              <a:rPr lang="en-US" dirty="0"/>
              <a:t> </a:t>
            </a:r>
            <a:r>
              <a:rPr lang="en-US" dirty="0" err="1"/>
              <a:t>stratu</a:t>
            </a:r>
            <a:r>
              <a:rPr lang="en-US" dirty="0"/>
              <a:t> po </a:t>
            </a:r>
            <a:r>
              <a:rPr lang="en-US" dirty="0" err="1"/>
              <a:t>každej</a:t>
            </a:r>
            <a:r>
              <a:rPr lang="en-US" dirty="0"/>
              <a:t> </a:t>
            </a:r>
            <a:r>
              <a:rPr lang="en-US" dirty="0" err="1"/>
              <a:t>iterácii</a:t>
            </a:r>
            <a:endParaRPr lang="en-US" dirty="0"/>
          </a:p>
          <a:p>
            <a:r>
              <a:rPr lang="en-US" b="1" dirty="0"/>
              <a:t>Weight: </a:t>
            </a:r>
            <a:r>
              <a:rPr lang="en-US" dirty="0" err="1"/>
              <a:t>premenná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uchovávanie</a:t>
            </a:r>
            <a:r>
              <a:rPr lang="en-US" dirty="0"/>
              <a:t> </a:t>
            </a:r>
            <a:r>
              <a:rPr lang="en-US" dirty="0" err="1"/>
              <a:t>hodnoty</a:t>
            </a:r>
            <a:r>
              <a:rPr lang="en-US" dirty="0"/>
              <a:t> </a:t>
            </a:r>
            <a:r>
              <a:rPr lang="en-US" dirty="0" err="1"/>
              <a:t>váh</a:t>
            </a:r>
            <a:endParaRPr lang="en-US" dirty="0"/>
          </a:p>
          <a:p>
            <a:r>
              <a:rPr lang="en-US" b="1" dirty="0"/>
              <a:t>Bias: </a:t>
            </a:r>
            <a:r>
              <a:rPr lang="en-US" dirty="0" err="1"/>
              <a:t>premenná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ukladanie</a:t>
            </a:r>
            <a:r>
              <a:rPr lang="en-US" dirty="0"/>
              <a:t> </a:t>
            </a:r>
            <a:r>
              <a:rPr lang="en-US" dirty="0" err="1"/>
              <a:t>hodnôt</a:t>
            </a:r>
            <a:r>
              <a:rPr lang="en-US" dirty="0"/>
              <a:t> </a:t>
            </a:r>
            <a:r>
              <a:rPr lang="en-US" dirty="0" err="1"/>
              <a:t>vychýlenia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7" name="Obrázok 6" descr="Obrázok, na ktorom je snímka obrazovky&#10;&#10;Popis vygenerovaný s veľmi vysokou spoľahlivosťou">
            <a:extLst>
              <a:ext uri="{FF2B5EF4-FFF2-40B4-BE49-F238E27FC236}">
                <a16:creationId xmlns:a16="http://schemas.microsoft.com/office/drawing/2014/main" id="{F042834E-1AE6-461C-A189-426A5970D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905000"/>
            <a:ext cx="520293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1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FED05F-926E-4192-938F-92F3511A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Výpočet</a:t>
            </a:r>
            <a:r>
              <a:rPr lang="en-US" dirty="0"/>
              <a:t> </a:t>
            </a:r>
            <a:r>
              <a:rPr lang="en-US" dirty="0" err="1"/>
              <a:t>výstupu</a:t>
            </a:r>
            <a:r>
              <a:rPr lang="en-US" dirty="0"/>
              <a:t> a </a:t>
            </a:r>
            <a:r>
              <a:rPr lang="en-US" dirty="0" err="1"/>
              <a:t>chybovosti</a:t>
            </a:r>
            <a:r>
              <a:rPr lang="en-US" dirty="0"/>
              <a:t>, </a:t>
            </a:r>
            <a:r>
              <a:rPr lang="en-US" dirty="0" err="1"/>
              <a:t>minimalizovanie</a:t>
            </a:r>
            <a:r>
              <a:rPr lang="en-US" dirty="0"/>
              <a:t> </a:t>
            </a:r>
            <a:r>
              <a:rPr lang="en-US" dirty="0" err="1"/>
              <a:t>chýb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2700E25-17CA-403F-A780-F108C34CE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Aktivačná</a:t>
            </a:r>
            <a:r>
              <a:rPr lang="en-US" dirty="0"/>
              <a:t> </a:t>
            </a:r>
            <a:r>
              <a:rPr lang="en-US" dirty="0" err="1"/>
              <a:t>funkcia</a:t>
            </a:r>
            <a:r>
              <a:rPr lang="en-US" dirty="0"/>
              <a:t> </a:t>
            </a:r>
            <a:r>
              <a:rPr lang="en-US" dirty="0" err="1"/>
              <a:t>softmax</a:t>
            </a:r>
            <a:r>
              <a:rPr lang="en-US" dirty="0"/>
              <a:t>, v </a:t>
            </a:r>
            <a:r>
              <a:rPr lang="en-US" dirty="0" err="1"/>
              <a:t>ktorej</a:t>
            </a:r>
            <a:r>
              <a:rPr lang="en-US" dirty="0"/>
              <a:t> </a:t>
            </a:r>
            <a:r>
              <a:rPr lang="en-US" dirty="0" err="1"/>
              <a:t>násobím</a:t>
            </a:r>
            <a:r>
              <a:rPr lang="en-US" dirty="0"/>
              <a:t> </a:t>
            </a:r>
            <a:r>
              <a:rPr lang="en-US" dirty="0" err="1"/>
              <a:t>vstupné</a:t>
            </a:r>
            <a:r>
              <a:rPr lang="en-US" dirty="0"/>
              <a:t> </a:t>
            </a:r>
            <a:r>
              <a:rPr lang="en-US" dirty="0" err="1"/>
              <a:t>premenné</a:t>
            </a:r>
            <a:r>
              <a:rPr lang="en-US" dirty="0"/>
              <a:t> s </a:t>
            </a:r>
            <a:r>
              <a:rPr lang="en-US" dirty="0" err="1"/>
              <a:t>váhami</a:t>
            </a:r>
            <a:r>
              <a:rPr lang="en-US" dirty="0"/>
              <a:t> a </a:t>
            </a:r>
            <a:r>
              <a:rPr lang="en-US" dirty="0" err="1"/>
              <a:t>pripočítavam</a:t>
            </a:r>
            <a:r>
              <a:rPr lang="en-US" dirty="0"/>
              <a:t> bias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loss_function</a:t>
            </a:r>
            <a:r>
              <a:rPr lang="en-US" dirty="0"/>
              <a:t> – </a:t>
            </a:r>
            <a:r>
              <a:rPr lang="en-US" dirty="0" err="1"/>
              <a:t>výpočet</a:t>
            </a:r>
            <a:r>
              <a:rPr lang="en-US" dirty="0"/>
              <a:t> </a:t>
            </a:r>
            <a:r>
              <a:rPr lang="en-US" dirty="0" err="1"/>
              <a:t>chybovosti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základe</a:t>
            </a:r>
            <a:r>
              <a:rPr lang="en-US" dirty="0"/>
              <a:t> </a:t>
            </a:r>
            <a:r>
              <a:rPr lang="en-US" dirty="0" err="1"/>
              <a:t>výstupu</a:t>
            </a:r>
            <a:r>
              <a:rPr lang="en-US" dirty="0"/>
              <a:t> z </a:t>
            </a:r>
            <a:r>
              <a:rPr lang="en-US" dirty="0" err="1"/>
              <a:t>perceptronu</a:t>
            </a:r>
            <a:r>
              <a:rPr lang="en-US" dirty="0"/>
              <a:t> v </a:t>
            </a:r>
            <a:r>
              <a:rPr lang="en-US" dirty="0" err="1"/>
              <a:t>porovnaní</a:t>
            </a:r>
            <a:r>
              <a:rPr lang="en-US" dirty="0"/>
              <a:t> s </a:t>
            </a:r>
            <a:r>
              <a:rPr lang="en-US" dirty="0" err="1"/>
              <a:t>očakávaným</a:t>
            </a:r>
            <a:r>
              <a:rPr lang="en-US" dirty="0"/>
              <a:t> </a:t>
            </a:r>
            <a:r>
              <a:rPr lang="en-US" dirty="0" err="1"/>
              <a:t>výstupom</a:t>
            </a:r>
            <a:r>
              <a:rPr lang="en-US" dirty="0"/>
              <a:t> z </a:t>
            </a:r>
            <a:r>
              <a:rPr lang="en-US" dirty="0" err="1"/>
              <a:t>datasetu</a:t>
            </a:r>
            <a:endParaRPr lang="en-US" dirty="0"/>
          </a:p>
          <a:p>
            <a:r>
              <a:rPr lang="en-US" dirty="0" err="1"/>
              <a:t>training_step</a:t>
            </a:r>
            <a:r>
              <a:rPr lang="en-US" dirty="0"/>
              <a:t> je </a:t>
            </a:r>
            <a:r>
              <a:rPr lang="en-US" dirty="0" err="1"/>
              <a:t>optimalizačná</a:t>
            </a:r>
            <a:r>
              <a:rPr lang="en-US" dirty="0"/>
              <a:t> </a:t>
            </a:r>
            <a:r>
              <a:rPr lang="en-US" dirty="0" err="1"/>
              <a:t>funkcia</a:t>
            </a:r>
            <a:r>
              <a:rPr lang="en-US" dirty="0"/>
              <a:t>, </a:t>
            </a:r>
            <a:r>
              <a:rPr lang="en-US" dirty="0" err="1"/>
              <a:t>ktorá</a:t>
            </a:r>
            <a:r>
              <a:rPr lang="en-US" dirty="0"/>
              <a:t> v </a:t>
            </a:r>
            <a:r>
              <a:rPr lang="en-US" dirty="0" err="1"/>
              <a:t>každom</a:t>
            </a:r>
            <a:r>
              <a:rPr lang="en-US" dirty="0"/>
              <a:t> </a:t>
            </a:r>
            <a:r>
              <a:rPr lang="en-US" dirty="0" err="1"/>
              <a:t>epochu</a:t>
            </a:r>
            <a:r>
              <a:rPr lang="en-US" dirty="0"/>
              <a:t> </a:t>
            </a:r>
            <a:r>
              <a:rPr lang="en-US" dirty="0" err="1"/>
              <a:t>mení</a:t>
            </a:r>
            <a:r>
              <a:rPr lang="en-US" dirty="0"/>
              <a:t> </a:t>
            </a:r>
            <a:r>
              <a:rPr lang="en-US" dirty="0" err="1"/>
              <a:t>váhy</a:t>
            </a:r>
            <a:r>
              <a:rPr lang="en-US" dirty="0"/>
              <a:t> a bias aby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minimalizovala</a:t>
            </a:r>
            <a:r>
              <a:rPr lang="en-US" dirty="0"/>
              <a:t> strata 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75154B9-48C5-47C6-88EB-708B2AD2D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2" y="2743200"/>
            <a:ext cx="12029679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3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30BA76-6484-448A-B484-BE7B5CDE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Trénovanie</a:t>
            </a:r>
            <a:r>
              <a:rPr lang="en-US" dirty="0"/>
              <a:t> </a:t>
            </a:r>
            <a:r>
              <a:rPr lang="en-US" dirty="0" err="1"/>
              <a:t>siete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3F766C4-B113-4615-8B1D-711CBFBBA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 </a:t>
            </a:r>
            <a:r>
              <a:rPr lang="en-US" dirty="0" err="1"/>
              <a:t>každom</a:t>
            </a:r>
            <a:r>
              <a:rPr lang="en-US" dirty="0"/>
              <a:t> </a:t>
            </a:r>
            <a:r>
              <a:rPr lang="en-US" dirty="0" err="1"/>
              <a:t>epochu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vypočíta</a:t>
            </a:r>
            <a:r>
              <a:rPr lang="en-US" dirty="0"/>
              <a:t> strata </a:t>
            </a:r>
            <a:r>
              <a:rPr lang="en-US" dirty="0" err="1"/>
              <a:t>ana</a:t>
            </a:r>
            <a:r>
              <a:rPr lang="en-US" dirty="0"/>
              <a:t> </a:t>
            </a:r>
            <a:r>
              <a:rPr lang="en-US" dirty="0" err="1"/>
              <a:t>jej</a:t>
            </a:r>
            <a:r>
              <a:rPr lang="en-US" dirty="0"/>
              <a:t> </a:t>
            </a:r>
            <a:r>
              <a:rPr lang="en-US" dirty="0" err="1"/>
              <a:t>základe</a:t>
            </a:r>
            <a:r>
              <a:rPr lang="en-US" dirty="0"/>
              <a:t> </a:t>
            </a:r>
            <a:r>
              <a:rPr lang="en-US" dirty="0" err="1"/>
              <a:t>optimalizačná</a:t>
            </a:r>
            <a:r>
              <a:rPr lang="en-US" dirty="0"/>
              <a:t> </a:t>
            </a:r>
            <a:r>
              <a:rPr lang="en-US" dirty="0" err="1"/>
              <a:t>funkcia</a:t>
            </a:r>
            <a:r>
              <a:rPr lang="en-US" dirty="0"/>
              <a:t> </a:t>
            </a:r>
            <a:r>
              <a:rPr lang="en-US" dirty="0" err="1"/>
              <a:t>upraví</a:t>
            </a:r>
            <a:r>
              <a:rPr lang="en-US" dirty="0"/>
              <a:t> </a:t>
            </a:r>
            <a:r>
              <a:rPr lang="en-US" dirty="0" err="1"/>
              <a:t>hodnotý</a:t>
            </a:r>
            <a:r>
              <a:rPr lang="en-US" dirty="0"/>
              <a:t> </a:t>
            </a:r>
            <a:r>
              <a:rPr lang="en-US" dirty="0" err="1"/>
              <a:t>váh</a:t>
            </a:r>
            <a:r>
              <a:rPr lang="en-US" dirty="0"/>
              <a:t> a </a:t>
            </a:r>
            <a:r>
              <a:rPr lang="en-US" dirty="0" err="1"/>
              <a:t>biasu</a:t>
            </a:r>
            <a:r>
              <a:rPr lang="en-US" dirty="0"/>
              <a:t> aby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minimalizovala</a:t>
            </a:r>
            <a:r>
              <a:rPr lang="en-US" dirty="0"/>
              <a:t> </a:t>
            </a:r>
            <a:r>
              <a:rPr lang="en-US" dirty="0" err="1"/>
              <a:t>chyba</a:t>
            </a:r>
            <a:endParaRPr lang="en-US" dirty="0"/>
          </a:p>
        </p:txBody>
      </p:sp>
      <p:pic>
        <p:nvPicPr>
          <p:cNvPr id="7" name="Obrázok 6" descr="Obrázok, na ktorom je snímka obrazovky&#10;&#10;Popis vygenerovaný s vysokou spoľahlivosťou">
            <a:extLst>
              <a:ext uri="{FF2B5EF4-FFF2-40B4-BE49-F238E27FC236}">
                <a16:creationId xmlns:a16="http://schemas.microsoft.com/office/drawing/2014/main" id="{75FF2E1E-FF51-4515-B048-6A1790D95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00" y="2819400"/>
            <a:ext cx="8732616" cy="185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7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CE452C-DFE7-4C55-A2C5-7541BCC3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Priebeh</a:t>
            </a:r>
            <a:r>
              <a:rPr lang="en-US" dirty="0"/>
              <a:t> </a:t>
            </a:r>
            <a:r>
              <a:rPr lang="en-US" dirty="0" err="1"/>
              <a:t>učenia</a:t>
            </a:r>
            <a:endParaRPr lang="en-US" dirty="0"/>
          </a:p>
        </p:txBody>
      </p:sp>
      <p:pic>
        <p:nvPicPr>
          <p:cNvPr id="5" name="Zástupný objekt pre obsah 4" descr="Obrázok, na ktorom je text&#10;&#10;Popis vygenerovaný s vysokou spoľahlivosťou">
            <a:extLst>
              <a:ext uri="{FF2B5EF4-FFF2-40B4-BE49-F238E27FC236}">
                <a16:creationId xmlns:a16="http://schemas.microsoft.com/office/drawing/2014/main" id="{9D13B00A-AA92-403A-B779-17ABB8ED2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1752600"/>
            <a:ext cx="3886200" cy="4828531"/>
          </a:xfrm>
        </p:spPr>
      </p:pic>
      <p:pic>
        <p:nvPicPr>
          <p:cNvPr id="7" name="Obrázok 6" descr="Obrázok, na ktorom je text&#10;&#10;Popis vygenerovaný s veľmi vysokou spoľahlivosťou">
            <a:extLst>
              <a:ext uri="{FF2B5EF4-FFF2-40B4-BE49-F238E27FC236}">
                <a16:creationId xmlns:a16="http://schemas.microsoft.com/office/drawing/2014/main" id="{D227ECFC-6084-44B6-894E-D6E816397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1747111"/>
            <a:ext cx="4162423" cy="483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6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unel v digitálnej modrej 16: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98_TF02895261_TF02895261" id="{1994C4D2-FD51-489D-8318-9BD012210839}" vid="{6262B997-90DC-42A6-9EC7-9085C04CBFDC}"/>
    </a:ext>
  </a:extLst>
</a:theme>
</file>

<file path=ppt/theme/theme2.xml><?xml version="1.0" encoding="utf-8"?>
<a:theme xmlns:a="http://schemas.openxmlformats.org/drawingml/2006/main" name="Motív balíka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balíka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Obchodná prezentácia s modrým digitálnym tunelom (širokouhlý formát)</Template>
  <TotalTime>0</TotalTime>
  <Words>281</Words>
  <Application>Microsoft Office PowerPoint</Application>
  <PresentationFormat>Vlastná</PresentationFormat>
  <Paragraphs>52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5" baseType="lpstr">
      <vt:lpstr>Arial</vt:lpstr>
      <vt:lpstr>Corbel</vt:lpstr>
      <vt:lpstr>Tunel v digitálnej modrej 16:9</vt:lpstr>
      <vt:lpstr>Neurónové siete</vt:lpstr>
      <vt:lpstr>Úvod</vt:lpstr>
      <vt:lpstr>DATASET</vt:lpstr>
      <vt:lpstr>Príprava Datasetu</vt:lpstr>
      <vt:lpstr>Príprava dát, rozdelenie</vt:lpstr>
      <vt:lpstr>Definovanie premenných</vt:lpstr>
      <vt:lpstr>Výpočet výstupu a chybovosti, minimalizovanie chýb</vt:lpstr>
      <vt:lpstr>Trénovanie siete</vt:lpstr>
      <vt:lpstr>Priebeh učenia</vt:lpstr>
      <vt:lpstr>Výpočet presnosti modelu</vt:lpstr>
      <vt:lpstr>Priebeh strát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2019-05-10T06:15:30Z</dcterms:created>
  <dcterms:modified xsi:type="dcterms:W3CDTF">2019-05-10T09:18:48Z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