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10" r:id="rId2"/>
    <p:sldId id="300" r:id="rId3"/>
    <p:sldId id="301" r:id="rId4"/>
    <p:sldId id="302" r:id="rId5"/>
    <p:sldId id="306" r:id="rId6"/>
    <p:sldId id="303" r:id="rId7"/>
    <p:sldId id="305" r:id="rId8"/>
    <p:sldId id="308" r:id="rId9"/>
    <p:sldId id="307" r:id="rId10"/>
    <p:sldId id="309" r:id="rId11"/>
    <p:sldId id="257" r:id="rId12"/>
    <p:sldId id="258" r:id="rId13"/>
    <p:sldId id="259" r:id="rId14"/>
    <p:sldId id="260" r:id="rId15"/>
    <p:sldId id="261" r:id="rId16"/>
    <p:sldId id="265" r:id="rId17"/>
    <p:sldId id="262" r:id="rId18"/>
    <p:sldId id="263" r:id="rId19"/>
    <p:sldId id="26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827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A70B3D-F607-4028-942A-15EFC5FE0841}" type="doc">
      <dgm:prSet loTypeId="urn:microsoft.com/office/officeart/2005/8/layout/hierarchy1" loCatId="hierarchy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55075DC1-62D3-4FCB-AB38-5F90E73C862A}">
      <dgm:prSet/>
      <dgm:spPr/>
      <dgm:t>
        <a:bodyPr/>
        <a:lstStyle/>
        <a:p>
          <a:r>
            <a:rPr lang="en-US" b="1"/>
            <a:t>What are the GET and POST Methods?</a:t>
          </a:r>
          <a:endParaRPr lang="en-US"/>
        </a:p>
      </dgm:t>
    </dgm:pt>
    <dgm:pt modelId="{5738CA8C-1165-47AB-87C3-E8F1195FEBAA}" type="parTrans" cxnId="{49B2E578-4203-45B7-9A87-ED4C2288F2F8}">
      <dgm:prSet/>
      <dgm:spPr/>
      <dgm:t>
        <a:bodyPr/>
        <a:lstStyle/>
        <a:p>
          <a:endParaRPr lang="en-US"/>
        </a:p>
      </dgm:t>
    </dgm:pt>
    <dgm:pt modelId="{C8765950-93CE-4019-93DF-6B56DCA03AC4}" type="sibTrans" cxnId="{49B2E578-4203-45B7-9A87-ED4C2288F2F8}">
      <dgm:prSet/>
      <dgm:spPr/>
      <dgm:t>
        <a:bodyPr/>
        <a:lstStyle/>
        <a:p>
          <a:endParaRPr lang="en-US"/>
        </a:p>
      </dgm:t>
    </dgm:pt>
    <dgm:pt modelId="{8ECA72C4-2044-4037-91D6-807C717DCFA4}">
      <dgm:prSet/>
      <dgm:spPr/>
      <dgm:t>
        <a:bodyPr/>
        <a:lstStyle/>
        <a:p>
          <a:r>
            <a:rPr lang="en-US"/>
            <a:t>Forms can use either the </a:t>
          </a:r>
          <a:r>
            <a:rPr lang="en-US" b="1"/>
            <a:t>GET</a:t>
          </a:r>
          <a:r>
            <a:rPr lang="en-US"/>
            <a:t> or </a:t>
          </a:r>
          <a:r>
            <a:rPr lang="en-US" b="1"/>
            <a:t>POST</a:t>
          </a:r>
          <a:r>
            <a:rPr lang="en-US"/>
            <a:t> method to send data to a server. The choice of method determines how data is sent and how secure the submission is.</a:t>
          </a:r>
        </a:p>
      </dgm:t>
    </dgm:pt>
    <dgm:pt modelId="{96865803-5ACB-482B-96E1-7EA7A9B2D6D1}" type="parTrans" cxnId="{8FFC533F-72A7-45AE-A58C-C4A20DA69087}">
      <dgm:prSet/>
      <dgm:spPr/>
      <dgm:t>
        <a:bodyPr/>
        <a:lstStyle/>
        <a:p>
          <a:endParaRPr lang="en-US"/>
        </a:p>
      </dgm:t>
    </dgm:pt>
    <dgm:pt modelId="{2657E044-4CF2-4E28-B477-9215B17C1E14}" type="sibTrans" cxnId="{8FFC533F-72A7-45AE-A58C-C4A20DA69087}">
      <dgm:prSet/>
      <dgm:spPr/>
      <dgm:t>
        <a:bodyPr/>
        <a:lstStyle/>
        <a:p>
          <a:endParaRPr lang="en-US"/>
        </a:p>
      </dgm:t>
    </dgm:pt>
    <dgm:pt modelId="{E6EA563D-1D27-46C9-8308-AEF720F433A1}" type="pres">
      <dgm:prSet presAssocID="{E3A70B3D-F607-4028-942A-15EFC5FE084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3F785A2-871C-4486-A3B7-FC2F2B1F7BB8}" type="pres">
      <dgm:prSet presAssocID="{55075DC1-62D3-4FCB-AB38-5F90E73C862A}" presName="hierRoot1" presStyleCnt="0"/>
      <dgm:spPr/>
    </dgm:pt>
    <dgm:pt modelId="{C1EAE714-3C7F-4661-8B98-FD06AFD86124}" type="pres">
      <dgm:prSet presAssocID="{55075DC1-62D3-4FCB-AB38-5F90E73C862A}" presName="composite" presStyleCnt="0"/>
      <dgm:spPr/>
    </dgm:pt>
    <dgm:pt modelId="{CE5F4F51-DFC7-4F0B-89F4-13B8E14AFC87}" type="pres">
      <dgm:prSet presAssocID="{55075DC1-62D3-4FCB-AB38-5F90E73C862A}" presName="background" presStyleLbl="node0" presStyleIdx="0" presStyleCnt="2"/>
      <dgm:spPr/>
    </dgm:pt>
    <dgm:pt modelId="{E4C10AEF-0C2A-4FB8-9641-81C08EEF61B4}" type="pres">
      <dgm:prSet presAssocID="{55075DC1-62D3-4FCB-AB38-5F90E73C862A}" presName="text" presStyleLbl="fgAcc0" presStyleIdx="0" presStyleCnt="2">
        <dgm:presLayoutVars>
          <dgm:chPref val="3"/>
        </dgm:presLayoutVars>
      </dgm:prSet>
      <dgm:spPr/>
    </dgm:pt>
    <dgm:pt modelId="{229F2962-16D0-49D7-88CA-2A0F5A3BFBA4}" type="pres">
      <dgm:prSet presAssocID="{55075DC1-62D3-4FCB-AB38-5F90E73C862A}" presName="hierChild2" presStyleCnt="0"/>
      <dgm:spPr/>
    </dgm:pt>
    <dgm:pt modelId="{FA8132B2-EB06-48B3-9755-E80C17EAC486}" type="pres">
      <dgm:prSet presAssocID="{8ECA72C4-2044-4037-91D6-807C717DCFA4}" presName="hierRoot1" presStyleCnt="0"/>
      <dgm:spPr/>
    </dgm:pt>
    <dgm:pt modelId="{92F15D1E-E10D-4A79-AF3B-28874492A946}" type="pres">
      <dgm:prSet presAssocID="{8ECA72C4-2044-4037-91D6-807C717DCFA4}" presName="composite" presStyleCnt="0"/>
      <dgm:spPr/>
    </dgm:pt>
    <dgm:pt modelId="{F0180C30-4DDE-473F-9EF6-1A184C85C1A0}" type="pres">
      <dgm:prSet presAssocID="{8ECA72C4-2044-4037-91D6-807C717DCFA4}" presName="background" presStyleLbl="node0" presStyleIdx="1" presStyleCnt="2"/>
      <dgm:spPr/>
    </dgm:pt>
    <dgm:pt modelId="{4242520A-6299-4DC0-A045-AE965012FAED}" type="pres">
      <dgm:prSet presAssocID="{8ECA72C4-2044-4037-91D6-807C717DCFA4}" presName="text" presStyleLbl="fgAcc0" presStyleIdx="1" presStyleCnt="2">
        <dgm:presLayoutVars>
          <dgm:chPref val="3"/>
        </dgm:presLayoutVars>
      </dgm:prSet>
      <dgm:spPr/>
    </dgm:pt>
    <dgm:pt modelId="{4D73EC7D-ECEA-4CF9-8CD2-275473136046}" type="pres">
      <dgm:prSet presAssocID="{8ECA72C4-2044-4037-91D6-807C717DCFA4}" presName="hierChild2" presStyleCnt="0"/>
      <dgm:spPr/>
    </dgm:pt>
  </dgm:ptLst>
  <dgm:cxnLst>
    <dgm:cxn modelId="{8FFC533F-72A7-45AE-A58C-C4A20DA69087}" srcId="{E3A70B3D-F607-4028-942A-15EFC5FE0841}" destId="{8ECA72C4-2044-4037-91D6-807C717DCFA4}" srcOrd="1" destOrd="0" parTransId="{96865803-5ACB-482B-96E1-7EA7A9B2D6D1}" sibTransId="{2657E044-4CF2-4E28-B477-9215B17C1E14}"/>
    <dgm:cxn modelId="{7C2E0848-B723-4631-9CB0-825F0A02C674}" type="presOf" srcId="{55075DC1-62D3-4FCB-AB38-5F90E73C862A}" destId="{E4C10AEF-0C2A-4FB8-9641-81C08EEF61B4}" srcOrd="0" destOrd="0" presId="urn:microsoft.com/office/officeart/2005/8/layout/hierarchy1"/>
    <dgm:cxn modelId="{49B2E578-4203-45B7-9A87-ED4C2288F2F8}" srcId="{E3A70B3D-F607-4028-942A-15EFC5FE0841}" destId="{55075DC1-62D3-4FCB-AB38-5F90E73C862A}" srcOrd="0" destOrd="0" parTransId="{5738CA8C-1165-47AB-87C3-E8F1195FEBAA}" sibTransId="{C8765950-93CE-4019-93DF-6B56DCA03AC4}"/>
    <dgm:cxn modelId="{095F6CB2-9A04-4ED3-B344-805F133C69AC}" type="presOf" srcId="{E3A70B3D-F607-4028-942A-15EFC5FE0841}" destId="{E6EA563D-1D27-46C9-8308-AEF720F433A1}" srcOrd="0" destOrd="0" presId="urn:microsoft.com/office/officeart/2005/8/layout/hierarchy1"/>
    <dgm:cxn modelId="{DD913AE0-25E7-41A6-9883-6FB653C1F913}" type="presOf" srcId="{8ECA72C4-2044-4037-91D6-807C717DCFA4}" destId="{4242520A-6299-4DC0-A045-AE965012FAED}" srcOrd="0" destOrd="0" presId="urn:microsoft.com/office/officeart/2005/8/layout/hierarchy1"/>
    <dgm:cxn modelId="{0A19CEC9-388F-4157-BDFE-7FB52C16FDB4}" type="presParOf" srcId="{E6EA563D-1D27-46C9-8308-AEF720F433A1}" destId="{93F785A2-871C-4486-A3B7-FC2F2B1F7BB8}" srcOrd="0" destOrd="0" presId="urn:microsoft.com/office/officeart/2005/8/layout/hierarchy1"/>
    <dgm:cxn modelId="{67A2FEC9-4DF6-456C-9FCA-00EA02D0207C}" type="presParOf" srcId="{93F785A2-871C-4486-A3B7-FC2F2B1F7BB8}" destId="{C1EAE714-3C7F-4661-8B98-FD06AFD86124}" srcOrd="0" destOrd="0" presId="urn:microsoft.com/office/officeart/2005/8/layout/hierarchy1"/>
    <dgm:cxn modelId="{AC16DE29-7C08-411D-AB0B-0B92B418C20A}" type="presParOf" srcId="{C1EAE714-3C7F-4661-8B98-FD06AFD86124}" destId="{CE5F4F51-DFC7-4F0B-89F4-13B8E14AFC87}" srcOrd="0" destOrd="0" presId="urn:microsoft.com/office/officeart/2005/8/layout/hierarchy1"/>
    <dgm:cxn modelId="{11CBC030-8162-45A8-ACC0-C16250E5BE0D}" type="presParOf" srcId="{C1EAE714-3C7F-4661-8B98-FD06AFD86124}" destId="{E4C10AEF-0C2A-4FB8-9641-81C08EEF61B4}" srcOrd="1" destOrd="0" presId="urn:microsoft.com/office/officeart/2005/8/layout/hierarchy1"/>
    <dgm:cxn modelId="{A64C8E6D-305C-46DD-A401-B9E63C424BBE}" type="presParOf" srcId="{93F785A2-871C-4486-A3B7-FC2F2B1F7BB8}" destId="{229F2962-16D0-49D7-88CA-2A0F5A3BFBA4}" srcOrd="1" destOrd="0" presId="urn:microsoft.com/office/officeart/2005/8/layout/hierarchy1"/>
    <dgm:cxn modelId="{8A6E7D64-E761-41F7-B522-40F171967522}" type="presParOf" srcId="{E6EA563D-1D27-46C9-8308-AEF720F433A1}" destId="{FA8132B2-EB06-48B3-9755-E80C17EAC486}" srcOrd="1" destOrd="0" presId="urn:microsoft.com/office/officeart/2005/8/layout/hierarchy1"/>
    <dgm:cxn modelId="{5FD492CE-EA6D-4AFB-94DE-80202F65079B}" type="presParOf" srcId="{FA8132B2-EB06-48B3-9755-E80C17EAC486}" destId="{92F15D1E-E10D-4A79-AF3B-28874492A946}" srcOrd="0" destOrd="0" presId="urn:microsoft.com/office/officeart/2005/8/layout/hierarchy1"/>
    <dgm:cxn modelId="{CF5DE5DF-253A-46EC-B053-F47BBFC168FB}" type="presParOf" srcId="{92F15D1E-E10D-4A79-AF3B-28874492A946}" destId="{F0180C30-4DDE-473F-9EF6-1A184C85C1A0}" srcOrd="0" destOrd="0" presId="urn:microsoft.com/office/officeart/2005/8/layout/hierarchy1"/>
    <dgm:cxn modelId="{C2ED8C73-0325-455B-A206-F777F9AB053D}" type="presParOf" srcId="{92F15D1E-E10D-4A79-AF3B-28874492A946}" destId="{4242520A-6299-4DC0-A045-AE965012FAED}" srcOrd="1" destOrd="0" presId="urn:microsoft.com/office/officeart/2005/8/layout/hierarchy1"/>
    <dgm:cxn modelId="{27DA6585-E37A-443A-9E25-962C6DB60B3C}" type="presParOf" srcId="{FA8132B2-EB06-48B3-9755-E80C17EAC486}" destId="{4D73EC7D-ECEA-4CF9-8CD2-27547313604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5F4F51-DFC7-4F0B-89F4-13B8E14AFC87}">
      <dsp:nvSpPr>
        <dsp:cNvPr id="0" name=""/>
        <dsp:cNvSpPr/>
      </dsp:nvSpPr>
      <dsp:spPr>
        <a:xfrm>
          <a:off x="1283" y="507350"/>
          <a:ext cx="4505585" cy="28610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4C10AEF-0C2A-4FB8-9641-81C08EEF61B4}">
      <dsp:nvSpPr>
        <dsp:cNvPr id="0" name=""/>
        <dsp:cNvSpPr/>
      </dsp:nvSpPr>
      <dsp:spPr>
        <a:xfrm>
          <a:off x="501904" y="982940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What are the GET and POST Methods?</a:t>
          </a:r>
          <a:endParaRPr lang="en-US" sz="2600" kern="1200"/>
        </a:p>
      </dsp:txBody>
      <dsp:txXfrm>
        <a:off x="585701" y="1066737"/>
        <a:ext cx="4337991" cy="2693452"/>
      </dsp:txXfrm>
    </dsp:sp>
    <dsp:sp modelId="{F0180C30-4DDE-473F-9EF6-1A184C85C1A0}">
      <dsp:nvSpPr>
        <dsp:cNvPr id="0" name=""/>
        <dsp:cNvSpPr/>
      </dsp:nvSpPr>
      <dsp:spPr>
        <a:xfrm>
          <a:off x="5508110" y="507350"/>
          <a:ext cx="4505585" cy="28610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42520A-6299-4DC0-A045-AE965012FAED}">
      <dsp:nvSpPr>
        <dsp:cNvPr id="0" name=""/>
        <dsp:cNvSpPr/>
      </dsp:nvSpPr>
      <dsp:spPr>
        <a:xfrm>
          <a:off x="6008730" y="982940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Forms can use either the </a:t>
          </a:r>
          <a:r>
            <a:rPr lang="en-US" sz="2600" b="1" kern="1200"/>
            <a:t>GET</a:t>
          </a:r>
          <a:r>
            <a:rPr lang="en-US" sz="2600" kern="1200"/>
            <a:t> or </a:t>
          </a:r>
          <a:r>
            <a:rPr lang="en-US" sz="2600" b="1" kern="1200"/>
            <a:t>POST</a:t>
          </a:r>
          <a:r>
            <a:rPr lang="en-US" sz="2600" kern="1200"/>
            <a:t> method to send data to a server. The choice of method determines how data is sent and how secure the submission is.</a:t>
          </a:r>
        </a:p>
      </dsp:txBody>
      <dsp:txXfrm>
        <a:off x="6092527" y="1066737"/>
        <a:ext cx="4337991" cy="2693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F05045-6CBC-477C-83A1-4059CAD85855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099F5-B4FE-4D12-A83D-16334F00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25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9B7B6-E5CE-458E-4AEC-5875C89088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2A7A2-E6DE-4968-65A2-AC08F1D8D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74DD4-2C06-5B3C-174A-EE88319601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BD3DBF-2B8C-4CC6-8ABA-E4662BBECEEB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53384-4BE8-88B7-7D1E-67DDB60BC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464C4-31FB-712C-9E42-FF441B53B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56D7-5C6F-46A6-AD79-D80AAAF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48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A7BFA-64AC-0156-49E4-1E86EAF50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C5C754-BFB2-6FD7-E74E-4AE9167DD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D6172-045E-904C-B0A2-C2577666B7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BD3DBF-2B8C-4CC6-8ABA-E4662BBECEEB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7E8C-C2B3-A339-FCCD-54D02C24D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9C00D-ED58-230F-B38B-373FD09BC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56D7-5C6F-46A6-AD79-D80AAAF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79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A62BAE-D94C-53B7-EE07-0CDB522AC4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F30805-110E-C390-2994-5667B4357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7C4EE-653E-1EDF-D5A6-2F87285720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BD3DBF-2B8C-4CC6-8ABA-E4662BBECEEB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2A353-976B-A0D0-07C4-01996C31F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3932F-4D0B-A031-1B00-832A3F6F3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56D7-5C6F-46A6-AD79-D80AAAF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52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/>
          <p:nvPr/>
        </p:nvSpPr>
        <p:spPr>
          <a:xfrm>
            <a:off x="0" y="-2151"/>
            <a:ext cx="12192000" cy="6858000"/>
          </a:xfrm>
          <a:prstGeom prst="rect">
            <a:avLst/>
          </a:prstGeom>
          <a:gradFill>
            <a:gsLst>
              <a:gs pos="0">
                <a:srgbClr val="3C133C">
                  <a:alpha val="84705"/>
                </a:srgbClr>
              </a:gs>
              <a:gs pos="100000">
                <a:srgbClr val="0000EC">
                  <a:alpha val="8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p12"/>
          <p:cNvSpPr txBox="1">
            <a:spLocks noGrp="1"/>
          </p:cNvSpPr>
          <p:nvPr>
            <p:ph type="ctrTitle"/>
          </p:nvPr>
        </p:nvSpPr>
        <p:spPr>
          <a:xfrm>
            <a:off x="1812757" y="2522759"/>
            <a:ext cx="88072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Open Sans"/>
              <a:buNone/>
              <a:defRPr sz="5467"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subTitle" idx="1"/>
          </p:nvPr>
        </p:nvSpPr>
        <p:spPr>
          <a:xfrm>
            <a:off x="1812757" y="5257227"/>
            <a:ext cx="9144000" cy="13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3067" b="1" i="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3pPr>
            <a:lvl4pPr lvl="3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87" name="Google Shape;87;p12"/>
          <p:cNvSpPr/>
          <p:nvPr/>
        </p:nvSpPr>
        <p:spPr>
          <a:xfrm>
            <a:off x="1379621" y="3438000"/>
            <a:ext cx="144000" cy="342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8" name="Google Shape;88;p12"/>
          <p:cNvCxnSpPr/>
          <p:nvPr/>
        </p:nvCxnSpPr>
        <p:spPr>
          <a:xfrm>
            <a:off x="1957137" y="5102179"/>
            <a:ext cx="930400" cy="0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9" name="Google Shape;89;p12"/>
          <p:cNvCxnSpPr/>
          <p:nvPr/>
        </p:nvCxnSpPr>
        <p:spPr>
          <a:xfrm rot="-5400000">
            <a:off x="10391275" y="685801"/>
            <a:ext cx="1371600" cy="0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90" name="Google Shape;90;p12" descr="A group of orange hexagons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427809" y="-3226217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2" descr="A picture containing fireworks, darkness, nigh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3100970">
            <a:off x="6882063" y="3042423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2" descr="A white text on a black background&#10;&#10;Description automatically generated with medium confidenc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911733" y="386577"/>
            <a:ext cx="2045028" cy="10482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2"/>
          <p:cNvSpPr/>
          <p:nvPr/>
        </p:nvSpPr>
        <p:spPr>
          <a:xfrm>
            <a:off x="0" y="-2151"/>
            <a:ext cx="12192000" cy="6858000"/>
          </a:xfrm>
          <a:prstGeom prst="rect">
            <a:avLst/>
          </a:prstGeom>
          <a:gradFill>
            <a:gsLst>
              <a:gs pos="0">
                <a:srgbClr val="3C133C">
                  <a:alpha val="84705"/>
                </a:srgbClr>
              </a:gs>
              <a:gs pos="100000">
                <a:srgbClr val="0000EC">
                  <a:alpha val="8470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" name="Google Shape;94;p12"/>
          <p:cNvSpPr/>
          <p:nvPr/>
        </p:nvSpPr>
        <p:spPr>
          <a:xfrm>
            <a:off x="1379621" y="3438000"/>
            <a:ext cx="144000" cy="342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5" name="Google Shape;95;p12"/>
          <p:cNvCxnSpPr/>
          <p:nvPr/>
        </p:nvCxnSpPr>
        <p:spPr>
          <a:xfrm>
            <a:off x="1957137" y="5102179"/>
            <a:ext cx="930400" cy="0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6" name="Google Shape;96;p12"/>
          <p:cNvCxnSpPr/>
          <p:nvPr/>
        </p:nvCxnSpPr>
        <p:spPr>
          <a:xfrm rot="-5400000">
            <a:off x="10391275" y="685801"/>
            <a:ext cx="1371600" cy="0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97" name="Google Shape;97;p12" descr="A group of orange hexagons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427809" y="-3226217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2" descr="A picture containing fireworks, darkness, nigh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3100970">
            <a:off x="6882063" y="3042423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2" descr="A white text on a black background&#10;&#10;Description automatically generated with medium confidenc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911733" y="386577"/>
            <a:ext cx="2045028" cy="10482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991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61461-64B1-2346-6861-A1493AAB6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FD36F-0EB2-ED2D-3CDB-87B398A73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BA079-0920-80F8-7B6E-BD900E3215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BD3DBF-2B8C-4CC6-8ABA-E4662BBECEEB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AD348-242C-300B-1906-41B2562E4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FC88F-1BF3-C22A-DBF5-3564C6A75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56D7-5C6F-46A6-AD79-D80AAAF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13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027D4-EA28-EB19-DEF8-ED756371A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5C63C-6BEE-80DE-2C49-5EE458827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AD9D7-6649-C908-B54D-9628345929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BD3DBF-2B8C-4CC6-8ABA-E4662BBECEEB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55CBE-DB7D-08F0-648D-1BA5C1DB8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F9FAC-B883-3A17-6130-A55312395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56D7-5C6F-46A6-AD79-D80AAAF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65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AB26F-35D5-A4AF-8ADD-D12CDB112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59EAA-7565-C789-2B83-70D8A893E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424AA1-21F4-DD7F-310F-CF0969F96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E2408-7B27-5B7A-8072-38313F8A6E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BD3DBF-2B8C-4CC6-8ABA-E4662BBECEEB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2CBD7A-BDA1-0332-EF21-095476496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2887F-BB6C-D056-782B-772C3D1ED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56D7-5C6F-46A6-AD79-D80AAAF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17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95FC1-AFF1-0577-40DE-FBEF67FB3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BBA19-3515-B64E-64BB-761E3C890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FAF5DC-AF8E-D8A1-8046-F1D030CC3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E07780-D78D-5559-8ACC-F8FC48AA05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A616DA-BC55-6FCC-DB64-714391D880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A85D1D-509A-582C-4469-798DC8640B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BD3DBF-2B8C-4CC6-8ABA-E4662BBECEEB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AD81A4-7265-E735-8B3D-76521786F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33C47-E639-21D5-7048-16F53321B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56D7-5C6F-46A6-AD79-D80AAAF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38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49CDE-9BE1-8840-8981-5EBBB2A60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215E33-B3B8-7FB2-AFEE-6F11F94A82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BD3DBF-2B8C-4CC6-8ABA-E4662BBECEEB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5C0CB5-C80F-A0ED-B2B8-CAE1D02C6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35D356-C0EF-FC0B-0F97-61D6B7A9C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56D7-5C6F-46A6-AD79-D80AAAF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22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224782-1FB2-D43F-15E4-F94C7D6F7A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BD3DBF-2B8C-4CC6-8ABA-E4662BBECEEB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007137-6269-4A84-710B-0BFE75723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982E0-41D6-30F7-624E-A31B6B9A8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56D7-5C6F-46A6-AD79-D80AAAF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9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C9FCE-4BF4-006A-EB3B-64F660C1D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F905A-89F1-7019-FFE2-18DD5C15C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6253D-125B-488E-8A16-E2DCAE929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DA0C7B-0BB3-F7FF-8883-347B28FAAC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BD3DBF-2B8C-4CC6-8ABA-E4662BBECEEB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0D395-7BA1-2649-8CE2-EB270ED24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8A9F3-0778-488A-1AA4-C0AB56057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56D7-5C6F-46A6-AD79-D80AAAF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809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97FD2-B61E-2BC4-AA78-425AFB0B8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8DC8CC-EFA3-884A-C6A0-8467BC04FA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4A59E-E929-FAE0-0F0E-4E04C94F5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042E7-DD6F-9D3B-0F8A-92C739451E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BD3DBF-2B8C-4CC6-8ABA-E4662BBECEEB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9901D-604C-B218-6602-4367851F0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293C05-CA77-A7C7-4C2A-BA224BE93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56D7-5C6F-46A6-AD79-D80AAAF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9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D1FAF5-0B2A-273D-739E-FE10DD41B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C8FCF-9DC1-F875-50A7-88880E197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FB681-CF0F-0615-82C3-5C965F3A15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21616" y="6356350"/>
            <a:ext cx="7321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7F56D7-5C6F-46A6-AD79-D80AAAFB971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oogle Shape;33;p4">
            <a:extLst>
              <a:ext uri="{FF2B5EF4-FFF2-40B4-BE49-F238E27FC236}">
                <a16:creationId xmlns:a16="http://schemas.microsoft.com/office/drawing/2014/main" id="{62D977C9-FF02-2CA5-741B-DCC95CD2697E}"/>
              </a:ext>
            </a:extLst>
          </p:cNvPr>
          <p:cNvPicPr preferRelativeResize="0"/>
          <p:nvPr userDrawn="1"/>
        </p:nvPicPr>
        <p:blipFill rotWithShape="1">
          <a:blip r:embed="rId14">
            <a:alphaModFix/>
          </a:blip>
          <a:srcRect l="89" r="89"/>
          <a:stretch/>
        </p:blipFill>
        <p:spPr>
          <a:xfrm>
            <a:off x="533400" y="6362296"/>
            <a:ext cx="1312932" cy="35323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32;p4">
            <a:extLst>
              <a:ext uri="{FF2B5EF4-FFF2-40B4-BE49-F238E27FC236}">
                <a16:creationId xmlns:a16="http://schemas.microsoft.com/office/drawing/2014/main" id="{62CD1EA6-AB52-5090-4F91-70E6FDB844CD}"/>
              </a:ext>
            </a:extLst>
          </p:cNvPr>
          <p:cNvSpPr txBox="1"/>
          <p:nvPr userDrawn="1"/>
        </p:nvSpPr>
        <p:spPr>
          <a:xfrm>
            <a:off x="2271404" y="6371535"/>
            <a:ext cx="7397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2025 | Proprietary Information of Bravo Family Foundation</a:t>
            </a:r>
            <a:endParaRPr sz="12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" name="Google Shape;27;p4">
            <a:extLst>
              <a:ext uri="{FF2B5EF4-FFF2-40B4-BE49-F238E27FC236}">
                <a16:creationId xmlns:a16="http://schemas.microsoft.com/office/drawing/2014/main" id="{2C29160E-A682-1BE2-27D2-9B9642932B21}"/>
              </a:ext>
            </a:extLst>
          </p:cNvPr>
          <p:cNvCxnSpPr/>
          <p:nvPr userDrawn="1"/>
        </p:nvCxnSpPr>
        <p:spPr>
          <a:xfrm>
            <a:off x="2271404" y="6311900"/>
            <a:ext cx="7397400" cy="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286170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5"/>
          <p:cNvSpPr txBox="1">
            <a:spLocks noGrp="1"/>
          </p:cNvSpPr>
          <p:nvPr>
            <p:ph type="ctrTitle"/>
          </p:nvPr>
        </p:nvSpPr>
        <p:spPr>
          <a:xfrm>
            <a:off x="1812756" y="2522759"/>
            <a:ext cx="9318443" cy="2387600"/>
          </a:xfrm>
        </p:spPr>
        <p:txBody>
          <a:bodyPr spcFirstLastPara="1" vert="horz" wrap="square" lIns="121900" tIns="121900" rIns="121900" bIns="121900" rtlCol="0" anchor="b" anchorCtr="0">
            <a:normAutofit/>
          </a:bodyPr>
          <a:lstStyle/>
          <a:p>
            <a:r>
              <a:rPr lang="en-US" sz="5400" dirty="0"/>
              <a:t>Session 1: Advanced HTML Topics</a:t>
            </a:r>
            <a:endParaRPr lang="en-US" sz="5067" dirty="0"/>
          </a:p>
        </p:txBody>
      </p:sp>
      <p:sp>
        <p:nvSpPr>
          <p:cNvPr id="260" name="Google Shape;260;p25"/>
          <p:cNvSpPr txBox="1">
            <a:spLocks noGrp="1"/>
          </p:cNvSpPr>
          <p:nvPr>
            <p:ph type="subTitle" idx="1"/>
          </p:nvPr>
        </p:nvSpPr>
        <p:spPr>
          <a:xfrm>
            <a:off x="1812757" y="5257227"/>
            <a:ext cx="9144000" cy="1398000"/>
          </a:xfr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spcBef>
                <a:spcPts val="0"/>
              </a:spcBef>
              <a:spcAft>
                <a:spcPts val="800"/>
              </a:spcAft>
            </a:pPr>
            <a:r>
              <a:rPr lang="en-US" dirty="0"/>
              <a:t>Front-End Web Development Bootcamp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2EF90-8615-1657-1BD3-9493E60DA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b="1" dirty="0"/>
              <a:t>Basic &lt;input&gt; Types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E76268-339E-B008-7F6B-3AB3E4576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89" y="2340120"/>
            <a:ext cx="5925879" cy="2177759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AB186-C76B-2605-F80A-D4B23E009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40465"/>
            <a:ext cx="5181600" cy="49364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/>
              <a:t>Text Input (&lt;input type="text"&gt;)</a:t>
            </a:r>
          </a:p>
          <a:p>
            <a:r>
              <a:rPr lang="en-US" sz="1400" dirty="0"/>
              <a:t>Used to allow users to enter single-line text.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Password Input (&lt;input type="password"&gt;)</a:t>
            </a:r>
          </a:p>
          <a:p>
            <a:r>
              <a:rPr lang="en-US" sz="1400" dirty="0"/>
              <a:t>Used for entering sensitive information, such as passwords. The text entered is masked.</a:t>
            </a:r>
          </a:p>
          <a:p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Submit Button (&lt;input type="submit"&gt;)</a:t>
            </a:r>
          </a:p>
          <a:p>
            <a:r>
              <a:rPr lang="en-US" sz="1400" dirty="0"/>
              <a:t>Used to submit the form data to the server.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Checkbox Input (&lt;input type="checkbox"&gt;)</a:t>
            </a:r>
          </a:p>
          <a:p>
            <a:r>
              <a:rPr lang="en-US" sz="1400" dirty="0"/>
              <a:t>Used to allow users to select one or more options from a set of choices.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 err="1"/>
              <a:t>Textarea</a:t>
            </a:r>
            <a:r>
              <a:rPr lang="en-US" sz="1400" b="1" dirty="0"/>
              <a:t> (&lt;</a:t>
            </a:r>
            <a:r>
              <a:rPr lang="en-US" sz="1400" b="1" dirty="0" err="1"/>
              <a:t>textarea</a:t>
            </a:r>
            <a:r>
              <a:rPr lang="en-US" sz="1400" b="1" dirty="0"/>
              <a:t>&gt;)</a:t>
            </a:r>
          </a:p>
          <a:p>
            <a:r>
              <a:rPr lang="en-US" sz="1400" dirty="0"/>
              <a:t>Used for multi-line text input (e.g., comments, descriptions).</a:t>
            </a:r>
          </a:p>
        </p:txBody>
      </p:sp>
    </p:spTree>
    <p:extLst>
      <p:ext uri="{BB962C8B-B14F-4D97-AF65-F5344CB8AC3E}">
        <p14:creationId xmlns:p14="http://schemas.microsoft.com/office/powerpoint/2010/main" val="3917566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CF22F-6DA5-6960-5E3C-FF4FF6592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/>
          <a:p>
            <a:r>
              <a:rPr lang="en-US" b="1" dirty="0"/>
              <a:t>HTML Formatting Elements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A03210-A355-C725-167F-194ECFA38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8" y="1811049"/>
            <a:ext cx="6172200" cy="3226376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4C88A-7A3E-F2DE-CF08-2E6D989BB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HTML Formatting Elements</a:t>
            </a:r>
            <a:r>
              <a:rPr lang="en-US" sz="2000" dirty="0"/>
              <a:t>: These are elements that change the presentation of content on the page without altering its structure.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dirty="0"/>
              <a:t>&lt;b&gt;: </a:t>
            </a:r>
            <a:r>
              <a:rPr lang="en-US" sz="2000" dirty="0"/>
              <a:t>Bold text.</a:t>
            </a:r>
          </a:p>
          <a:p>
            <a:r>
              <a:rPr lang="en-US" sz="2000" b="1" dirty="0"/>
              <a:t>&lt;i&gt;: </a:t>
            </a:r>
            <a:r>
              <a:rPr lang="en-US" sz="2000" dirty="0"/>
              <a:t>Italic text.</a:t>
            </a:r>
          </a:p>
          <a:p>
            <a:r>
              <a:rPr lang="en-US" sz="2000" b="1" dirty="0"/>
              <a:t>&lt;u&gt;: </a:t>
            </a:r>
            <a:r>
              <a:rPr lang="en-US" sz="2000" dirty="0"/>
              <a:t>Underlined text.</a:t>
            </a:r>
          </a:p>
          <a:p>
            <a:r>
              <a:rPr lang="en-US" sz="2000" b="1" dirty="0"/>
              <a:t>&lt;mark&gt;: </a:t>
            </a:r>
            <a:r>
              <a:rPr lang="en-US" sz="2000" dirty="0"/>
              <a:t>Highlighted text.</a:t>
            </a:r>
          </a:p>
          <a:p>
            <a:r>
              <a:rPr lang="en-US" sz="2000" b="1" dirty="0"/>
              <a:t>&lt;small&gt;: </a:t>
            </a:r>
            <a:r>
              <a:rPr lang="en-US" sz="2000" dirty="0"/>
              <a:t>Smaller text.</a:t>
            </a:r>
          </a:p>
        </p:txBody>
      </p:sp>
    </p:spTree>
    <p:extLst>
      <p:ext uri="{BB962C8B-B14F-4D97-AF65-F5344CB8AC3E}">
        <p14:creationId xmlns:p14="http://schemas.microsoft.com/office/powerpoint/2010/main" val="514855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B95FF6-83DB-175C-DFB3-B49085673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378377F-472E-A606-BA2E-DE0CA09C6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316" y="4948430"/>
            <a:ext cx="10074513" cy="8535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725AC2-A4BD-458C-A90D-65612A5C8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Styles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9A63A-FC72-D0B6-B4AE-32AB49F67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372" y="145060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Are HTML Styles?</a:t>
            </a:r>
          </a:p>
          <a:p>
            <a:r>
              <a:rPr lang="en-US" dirty="0"/>
              <a:t>Inline Styles allow you to apply CSS directly within an HTML element.</a:t>
            </a:r>
          </a:p>
          <a:p>
            <a:r>
              <a:rPr lang="en-US" dirty="0"/>
              <a:t>Styles are added using the style attribute inside HTML tags.</a:t>
            </a:r>
          </a:p>
          <a:p>
            <a:endParaRPr lang="en-US" dirty="0"/>
          </a:p>
          <a:p>
            <a:r>
              <a:rPr lang="en-US" dirty="0"/>
              <a:t>While inline styles are convenient for quick changes, it’s best practice to use external or internal stylesheets for better maintainability.</a:t>
            </a:r>
          </a:p>
        </p:txBody>
      </p:sp>
    </p:spTree>
    <p:extLst>
      <p:ext uri="{BB962C8B-B14F-4D97-AF65-F5344CB8AC3E}">
        <p14:creationId xmlns:p14="http://schemas.microsoft.com/office/powerpoint/2010/main" val="1437344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1925AD-3E69-2D2B-6A3A-1460B2F63F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BA2F3-3315-D3C1-F5D3-27C56467D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/>
          <a:p>
            <a:r>
              <a:rPr lang="en-US" b="1" dirty="0"/>
              <a:t>HTML Text Formatting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B06842-D221-F996-E8B4-B07E3A4A7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8" y="2359533"/>
            <a:ext cx="6172200" cy="2129408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6B36D-EE41-9452-B7F4-551595018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343400" cy="3811588"/>
          </a:xfrm>
        </p:spPr>
        <p:txBody>
          <a:bodyPr>
            <a:normAutofit/>
          </a:bodyPr>
          <a:lstStyle/>
          <a:p>
            <a:r>
              <a:rPr lang="en-US" sz="2000" dirty="0"/>
              <a:t>HTML Text Formatting: Formatting elements affect how text appears on the page, making it bold, italic, or underlined.</a:t>
            </a:r>
          </a:p>
          <a:p>
            <a:pPr marL="0" indent="0">
              <a:buNone/>
            </a:pPr>
            <a:r>
              <a:rPr lang="en-US" sz="2000" b="1" dirty="0"/>
              <a:t>&lt;strong&gt;: </a:t>
            </a:r>
            <a:r>
              <a:rPr lang="en-US" sz="2000" dirty="0"/>
              <a:t>Strong emphasis, typically bolded.</a:t>
            </a:r>
          </a:p>
          <a:p>
            <a:pPr marL="0" indent="0">
              <a:buNone/>
            </a:pPr>
            <a:r>
              <a:rPr lang="en-US" sz="2000" b="1" dirty="0"/>
              <a:t>&lt;</a:t>
            </a:r>
            <a:r>
              <a:rPr lang="en-US" sz="2000" b="1" dirty="0" err="1"/>
              <a:t>em</a:t>
            </a:r>
            <a:r>
              <a:rPr lang="en-US" sz="2000" b="1" dirty="0"/>
              <a:t>&gt;: </a:t>
            </a:r>
            <a:r>
              <a:rPr lang="en-US" sz="2000" dirty="0"/>
              <a:t>Emphasized text, typically italicized.</a:t>
            </a:r>
          </a:p>
          <a:p>
            <a:pPr marL="0" indent="0">
              <a:buNone/>
            </a:pPr>
            <a:r>
              <a:rPr lang="en-US" sz="2000" b="1" dirty="0"/>
              <a:t>&lt;del&gt;: </a:t>
            </a:r>
            <a:r>
              <a:rPr lang="en-US" sz="2000" dirty="0"/>
              <a:t>Deleted text (strikethrough).</a:t>
            </a:r>
          </a:p>
          <a:p>
            <a:pPr marL="0" indent="0">
              <a:buNone/>
            </a:pPr>
            <a:r>
              <a:rPr lang="en-US" sz="2000" b="1" dirty="0"/>
              <a:t>&lt;ins&gt;: </a:t>
            </a:r>
            <a:r>
              <a:rPr lang="en-US" sz="2000" dirty="0"/>
              <a:t>Inserted text (underlined).</a:t>
            </a:r>
          </a:p>
        </p:txBody>
      </p:sp>
    </p:spTree>
    <p:extLst>
      <p:ext uri="{BB962C8B-B14F-4D97-AF65-F5344CB8AC3E}">
        <p14:creationId xmlns:p14="http://schemas.microsoft.com/office/powerpoint/2010/main" val="1924617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1D769F-67A3-463A-DE9E-D4A3ED4F5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EFB07-7A73-DA45-E4CC-D665B3B51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vs. Inline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5236A-75C1-25A4-C511-BD69CBEB4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Block Elements:</a:t>
            </a:r>
          </a:p>
          <a:p>
            <a:pPr marL="0" indent="0">
              <a:buNone/>
            </a:pPr>
            <a:r>
              <a:rPr lang="en-US" dirty="0"/>
              <a:t>Block elements take up the full width available and start on a new line.</a:t>
            </a:r>
          </a:p>
          <a:p>
            <a:pPr marL="0" indent="0">
              <a:buNone/>
            </a:pPr>
            <a:r>
              <a:rPr lang="en-US" dirty="0"/>
              <a:t>Common block elements: &lt;div&gt;, &lt;p&gt;, &lt;h1&gt;, &lt;</a:t>
            </a:r>
            <a:r>
              <a:rPr lang="en-US" dirty="0" err="1"/>
              <a:t>ul</a:t>
            </a:r>
            <a:r>
              <a:rPr lang="en-US" dirty="0"/>
              <a:t>&gt;, &lt;li&gt;.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7DFD65-6487-1F6C-8BD0-CEA5C3D55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557" y="4349286"/>
            <a:ext cx="7696867" cy="11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70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3611D8-CC75-241C-6A1F-849B64EED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709D2-CB63-91A3-A0A6-CF426FB04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vs. Inline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5BCA4-E73E-E2CA-7AA1-2585044F0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268" y="135779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Inline Elements: </a:t>
            </a:r>
          </a:p>
          <a:p>
            <a:pPr marL="0" indent="0">
              <a:buNone/>
            </a:pPr>
            <a:r>
              <a:rPr lang="en-US" dirty="0"/>
              <a:t>Inline elements only take up as much width as their content requires and do not start on a new line.</a:t>
            </a:r>
          </a:p>
          <a:p>
            <a:pPr marL="0" indent="0">
              <a:buNone/>
            </a:pPr>
            <a:r>
              <a:rPr lang="en-US" dirty="0"/>
              <a:t>Common inline elements: &lt;span&gt;, &lt;a&gt;, &lt;strong&gt;, &lt;</a:t>
            </a:r>
            <a:r>
              <a:rPr lang="en-US" dirty="0" err="1"/>
              <a:t>em</a:t>
            </a:r>
            <a:r>
              <a:rPr lang="en-US" dirty="0"/>
              <a:t>&gt;.</a:t>
            </a:r>
          </a:p>
          <a:p>
            <a:pPr>
              <a:buNone/>
            </a:pPr>
            <a:r>
              <a:rPr lang="en-US" b="1" dirty="0"/>
              <a:t>Key Difference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Block elements take up full width and push subsequent content to a new line.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Inline elements fit inside block elements without disrupting the layout.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248716-A8E1-1D1A-911F-7822BE6BF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650" y="5149011"/>
            <a:ext cx="6187976" cy="112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194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1111A7-0C34-D37B-DD52-D568096C7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88035-72F9-613B-E581-147E6FCF3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Activity 2: Use Inline Styles and Text Formatting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90CE2-38F0-8185-03B0-5A4C69C54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Objective</a:t>
            </a:r>
            <a:r>
              <a:rPr lang="en-US" dirty="0"/>
              <a:t>: Apply inline styles and text formatting to a paragraph.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Instructions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 a paragraph of text and apply different inline styles (e.g., change color, font size).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Apply HTML text formatting to certain parts of the paragraph (e.g., make one word bold, another italic, etc.).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719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72DA4E-0524-395E-D667-1C0D2E994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07820-B243-BC8B-68C9-66A34828D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Adding a Favicon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F0A62-EC9F-90CB-1612-366EB3B51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What is a Favicon?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favicon</a:t>
            </a:r>
            <a:r>
              <a:rPr lang="en-US" dirty="0"/>
              <a:t> is a small icon that appears in the browser tab when visiting a website, often used to brand the site.</a:t>
            </a:r>
          </a:p>
          <a:p>
            <a:r>
              <a:rPr lang="en-US" dirty="0"/>
              <a:t>To add a favicon, link it in the &lt;head&gt; section using the &lt;link&gt; tag: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07DEF6-AD2A-6013-23BE-332CFAC7E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040" y="4122711"/>
            <a:ext cx="7978831" cy="1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646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52DA07-CBB9-9C59-86CC-FEEE457D4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828A8-C412-8965-011C-C87E27E61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/>
          <a:p>
            <a:r>
              <a:rPr lang="en-US" b="1" dirty="0"/>
              <a:t>Font Awesome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D356A2-0AC4-A29B-DC56-CDD7FDEBF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7706" y="2424223"/>
            <a:ext cx="7296684" cy="1732963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8F165-EE04-B12B-2C97-2746C1163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2076" y="2066260"/>
            <a:ext cx="3932237" cy="3811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Using Font Awesome Icons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Font Awesome is a popular library of vector icons that can be used on webpages.</a:t>
            </a:r>
          </a:p>
          <a:p>
            <a:pPr marL="0" indent="0">
              <a:buNone/>
            </a:pPr>
            <a:r>
              <a:rPr lang="en-US" sz="2000" b="1" dirty="0"/>
              <a:t>To use Font Awesome:</a:t>
            </a:r>
          </a:p>
          <a:p>
            <a:r>
              <a:rPr lang="en-US" sz="2000" dirty="0"/>
              <a:t>Include the Font Awesome CDN link in the &lt;head&gt; of your HTML document.</a:t>
            </a:r>
          </a:p>
          <a:p>
            <a:r>
              <a:rPr lang="en-US" sz="2000" dirty="0"/>
              <a:t>Use the &lt;i&gt; tag with the corresponding class to display an icon.</a:t>
            </a:r>
          </a:p>
        </p:txBody>
      </p:sp>
    </p:spTree>
    <p:extLst>
      <p:ext uri="{BB962C8B-B14F-4D97-AF65-F5344CB8AC3E}">
        <p14:creationId xmlns:p14="http://schemas.microsoft.com/office/powerpoint/2010/main" val="3877933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BBE7F3-54E2-92B6-A9BD-D038CB8FF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A0ECA-D785-0D4E-B6EC-2A4F6043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3: Add a Favicon and Font Awesome Icon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2D839-6536-50DD-E845-C1BC9F98F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Practice adding a favicon and using Font Awesome icons.</a:t>
            </a:r>
          </a:p>
          <a:p>
            <a:pPr marL="0" indent="0">
              <a:buNone/>
            </a:pPr>
            <a:r>
              <a:rPr lang="en-US" dirty="0"/>
              <a:t>Instructions:</a:t>
            </a:r>
          </a:p>
          <a:p>
            <a:r>
              <a:rPr lang="en-US" dirty="0"/>
              <a:t>Add a favicon to your webpage by linking to an icon (use any .</a:t>
            </a:r>
            <a:r>
              <a:rPr lang="en-US" dirty="0" err="1"/>
              <a:t>ico</a:t>
            </a:r>
            <a:r>
              <a:rPr lang="en-US" dirty="0"/>
              <a:t> image or Font Awesome icon).</a:t>
            </a:r>
          </a:p>
          <a:p>
            <a:r>
              <a:rPr lang="en-US" dirty="0"/>
              <a:t>Add a Font Awesome icon (e.g., a heart or star) somewhere in your HTML content.</a:t>
            </a:r>
          </a:p>
        </p:txBody>
      </p:sp>
    </p:spTree>
    <p:extLst>
      <p:ext uri="{BB962C8B-B14F-4D97-AF65-F5344CB8AC3E}">
        <p14:creationId xmlns:p14="http://schemas.microsoft.com/office/powerpoint/2010/main" val="3612022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9ABF67A-0F36-66BC-5BD4-F5E9C795B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688" y="2693582"/>
            <a:ext cx="6843462" cy="1762192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4A539C-0386-5400-F31D-2ABC86C0B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Embedding Multimedia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CB949-1F52-ED82-27A2-C276900BAC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/>
              <a:t>What is Multimedia in HTML?</a:t>
            </a:r>
            <a:endParaRPr lang="en-US" sz="2000"/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HTML allows embedding </a:t>
            </a:r>
            <a:r>
              <a:rPr lang="en-US" sz="2000" b="1"/>
              <a:t>audio</a:t>
            </a:r>
            <a:r>
              <a:rPr lang="en-US" sz="2000"/>
              <a:t> and </a:t>
            </a:r>
            <a:r>
              <a:rPr lang="en-US" sz="2000" b="1"/>
              <a:t>video</a:t>
            </a:r>
            <a:r>
              <a:rPr lang="en-US" sz="2000"/>
              <a:t> files, which are essential for creating interactive and rich media websites.</a:t>
            </a:r>
          </a:p>
          <a:p>
            <a:r>
              <a:rPr lang="en-US" sz="2000"/>
              <a:t>Embedding Audio (&lt;audio&gt;):</a:t>
            </a:r>
          </a:p>
          <a:p>
            <a:pPr lvl="1"/>
            <a:r>
              <a:rPr lang="en-US" sz="2000"/>
              <a:t>The &lt;audio&gt; tag is used to embed sound files like MP3, Ogg, or WAV.</a:t>
            </a:r>
          </a:p>
          <a:p>
            <a:r>
              <a:rPr lang="en-US" sz="2000"/>
              <a:t>Attributes:</a:t>
            </a:r>
          </a:p>
          <a:p>
            <a:pPr lvl="1"/>
            <a:r>
              <a:rPr lang="en-US" sz="2000"/>
              <a:t>controls: Adds play, pause, and volume control buttons.</a:t>
            </a:r>
          </a:p>
          <a:p>
            <a:pPr lvl="1"/>
            <a:r>
              <a:rPr lang="en-US" sz="2000"/>
              <a:t>autoplay: Starts playing automatically.</a:t>
            </a:r>
          </a:p>
          <a:p>
            <a:pPr lvl="1"/>
            <a:r>
              <a:rPr lang="en-US" sz="2000"/>
              <a:t>loop: Loops the audio once it finishes.</a:t>
            </a:r>
          </a:p>
        </p:txBody>
      </p:sp>
    </p:spTree>
    <p:extLst>
      <p:ext uri="{BB962C8B-B14F-4D97-AF65-F5344CB8AC3E}">
        <p14:creationId xmlns:p14="http://schemas.microsoft.com/office/powerpoint/2010/main" val="3672798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D5283-396D-FEA8-2DCA-F15B57627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Embedding Multimedia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2CBC8E-28D5-B405-60B3-D6DCBEC9F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" y="2934586"/>
            <a:ext cx="6937099" cy="1838331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ABB0C-3C5D-72A0-649C-858432C7F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Embedding Video (&lt;video&gt;):</a:t>
            </a:r>
          </a:p>
          <a:p>
            <a:r>
              <a:rPr lang="en-US" sz="2400"/>
              <a:t>The &lt;video&gt; tag is used to embed video files like MP4, </a:t>
            </a:r>
            <a:r>
              <a:rPr lang="en-US" sz="2400" err="1"/>
              <a:t>WebM</a:t>
            </a:r>
            <a:r>
              <a:rPr lang="en-US" sz="2400"/>
              <a:t>, or Ogg.</a:t>
            </a:r>
          </a:p>
          <a:p>
            <a:endParaRPr lang="en-US" sz="2400"/>
          </a:p>
          <a:p>
            <a:r>
              <a:rPr lang="en-US" sz="2400"/>
              <a:t>Attributes:</a:t>
            </a:r>
          </a:p>
          <a:p>
            <a:pPr lvl="1"/>
            <a:r>
              <a:rPr lang="en-US"/>
              <a:t>controls</a:t>
            </a:r>
            <a:r>
              <a:rPr lang="en-US" dirty="0"/>
              <a:t>: Adds play, pause, and volume control buttons.</a:t>
            </a:r>
          </a:p>
          <a:p>
            <a:pPr lvl="1"/>
            <a:r>
              <a:rPr lang="en-US" dirty="0"/>
              <a:t>autoplay: Automatically starts playing the video.</a:t>
            </a:r>
          </a:p>
          <a:p>
            <a:pPr lvl="1"/>
            <a:r>
              <a:rPr lang="en-US" dirty="0"/>
              <a:t>muted: Starts the video with no sound.</a:t>
            </a:r>
          </a:p>
        </p:txBody>
      </p:sp>
    </p:spTree>
    <p:extLst>
      <p:ext uri="{BB962C8B-B14F-4D97-AF65-F5344CB8AC3E}">
        <p14:creationId xmlns:p14="http://schemas.microsoft.com/office/powerpoint/2010/main" val="1594977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42579-05BA-4E22-D8FE-18059FE53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1: Embed an Audio and video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EDFAB-4FF4-4A5C-9F6B-734D1E0D1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Objective: </a:t>
            </a:r>
          </a:p>
          <a:p>
            <a:pPr marL="0" indent="0">
              <a:buNone/>
            </a:pPr>
            <a:r>
              <a:rPr lang="en-US" dirty="0"/>
              <a:t>Practice using the &lt;audio&gt; and &lt;video&gt; tag to embed a file.</a:t>
            </a:r>
          </a:p>
          <a:p>
            <a:r>
              <a:rPr lang="en-US" dirty="0"/>
              <a:t>Instructions:</a:t>
            </a:r>
          </a:p>
          <a:p>
            <a:r>
              <a:rPr lang="en-US" dirty="0"/>
              <a:t>use an MP3 audio file and a MP4 video file.</a:t>
            </a:r>
          </a:p>
          <a:p>
            <a:r>
              <a:rPr lang="en-US" dirty="0"/>
              <a:t>Embed the audio using the &lt;audio&gt; tag.</a:t>
            </a:r>
          </a:p>
          <a:p>
            <a:r>
              <a:rPr lang="en-US" dirty="0"/>
              <a:t>Embed the video using the &lt;video&gt; tag.</a:t>
            </a:r>
          </a:p>
          <a:p>
            <a:r>
              <a:rPr lang="en-US" dirty="0"/>
              <a:t>Add the controls attribute to allow users to play, pause, and control the volume. Optionally, add the autoplay attribute and set it to true to play the audio automatically.</a:t>
            </a:r>
          </a:p>
        </p:txBody>
      </p:sp>
    </p:spTree>
    <p:extLst>
      <p:ext uri="{BB962C8B-B14F-4D97-AF65-F5344CB8AC3E}">
        <p14:creationId xmlns:p14="http://schemas.microsoft.com/office/powerpoint/2010/main" val="4020332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D18BD-1826-B845-E476-705FBD7C1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HTML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58EA2-4565-A148-990E-0927B4214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400"/>
              <a:t>Tables (&lt;table&gt;):</a:t>
            </a:r>
          </a:p>
          <a:p>
            <a:r>
              <a:rPr lang="en-US" sz="2400"/>
              <a:t>Used to display tabular data (rows and columns).</a:t>
            </a:r>
          </a:p>
          <a:p>
            <a:r>
              <a:rPr lang="en-US" sz="2400"/>
              <a:t>Table Elements: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th</a:t>
            </a:r>
            <a:r>
              <a:rPr lang="en-US" dirty="0"/>
              <a:t>&gt;: Table header (bold and centered).</a:t>
            </a:r>
          </a:p>
          <a:p>
            <a:pPr lvl="1"/>
            <a:r>
              <a:rPr lang="en-US" dirty="0"/>
              <a:t>&lt;td&gt;: Table data (standard table cell).</a:t>
            </a:r>
          </a:p>
          <a:p>
            <a:pPr lvl="1"/>
            <a:r>
              <a:rPr lang="en-US" dirty="0"/>
              <a:t>&lt;tr&gt;: Table row.</a:t>
            </a:r>
          </a:p>
          <a:p>
            <a:pPr lvl="1"/>
            <a:r>
              <a:rPr lang="en-US" dirty="0"/>
              <a:t>&lt;caption&gt;: Table title or description.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B6EF2D-E7BF-5885-3CBD-B5C09B10B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376" y="1825625"/>
            <a:ext cx="2839247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26708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7A5CE-17F2-63F2-A5F9-4E85C7610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/>
          <a:p>
            <a:r>
              <a:rPr lang="en-US" dirty="0"/>
              <a:t>HTML Forms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A7CD9E-52B9-F513-D036-4CB974A72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237" y="1871330"/>
            <a:ext cx="6775857" cy="213439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AFBE8-02A3-8F9F-EB8C-F232C75AD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/>
              <a:t>Form Elements</a:t>
            </a:r>
            <a:r>
              <a:rPr lang="en-US" sz="24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Forms are used to collect user input.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Forms contain different input fields like text, password, checkboxes, etc.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5794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7755A-F64A-94A3-BC7F-748CF7284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Form Method - GET vs POST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14A367-54CB-77EE-440B-C17854D865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318021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0052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44250-D5A4-F10F-81C2-8FA3EE495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/>
          <a:p>
            <a:r>
              <a:rPr lang="en-US" dirty="0"/>
              <a:t>Form Method - GET vs POST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498FD4-855B-31FD-9DFF-849E72BAA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114" y="2057400"/>
            <a:ext cx="7170498" cy="2312485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D1639-C600-1B43-7EC6-320CE9A0B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800" b="1" dirty="0"/>
              <a:t>GET Method: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Purpose</a:t>
            </a:r>
            <a:r>
              <a:rPr lang="en-US" sz="1800" dirty="0"/>
              <a:t>: The GET method appends form data to the URL, making it visible in the browser's address bar.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Usage</a:t>
            </a:r>
            <a:r>
              <a:rPr lang="en-US" sz="1800" dirty="0"/>
              <a:t>: It is typically used for </a:t>
            </a:r>
            <a:r>
              <a:rPr lang="en-US" sz="1800" b="1" dirty="0"/>
              <a:t>search forms</a:t>
            </a:r>
            <a:r>
              <a:rPr lang="en-US" sz="1800" dirty="0"/>
              <a:t> or actions where data does not need to be kept secret.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Characteristics</a:t>
            </a:r>
            <a:r>
              <a:rPr lang="en-US" sz="18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Data is visible in the URL.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Limited amount of data can be sent (about 2000 characters).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Can be bookmarked or cached.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29658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10CABD-E924-14FD-5F89-53DD87C39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618" y="2644582"/>
            <a:ext cx="7719054" cy="2161335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E23202-59DD-BC86-E865-48EDCFF02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/>
          <a:p>
            <a:r>
              <a:rPr lang="en-US" dirty="0"/>
              <a:t>Form Method - GET vs POST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56870-244E-C0D0-1C61-25E06F151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2337" y="2073349"/>
            <a:ext cx="4185868" cy="381158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800" b="1" dirty="0"/>
              <a:t>POST Method: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Purpose</a:t>
            </a:r>
            <a:r>
              <a:rPr lang="en-US" sz="1800" dirty="0"/>
              <a:t>: The POST method sends data in the body of the request, making it </a:t>
            </a:r>
            <a:r>
              <a:rPr lang="en-US" sz="1800" b="1" dirty="0"/>
              <a:t>invisible</a:t>
            </a:r>
            <a:r>
              <a:rPr lang="en-US" sz="1800" dirty="0"/>
              <a:t> in the URL.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Usage</a:t>
            </a:r>
            <a:r>
              <a:rPr lang="en-US" sz="1800" dirty="0"/>
              <a:t>: Typically used for </a:t>
            </a:r>
            <a:r>
              <a:rPr lang="en-US" sz="1800" b="1" dirty="0"/>
              <a:t>sending sensitive data</a:t>
            </a:r>
            <a:r>
              <a:rPr lang="en-US" sz="1800" dirty="0"/>
              <a:t>, such as login credentials, personal information, or form submissions.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Characteristics</a:t>
            </a:r>
            <a:r>
              <a:rPr lang="en-US" sz="18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Data is hidden from the URL.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More data can be sent (no size limit).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/>
              <a:t>More secure</a:t>
            </a:r>
            <a:r>
              <a:rPr lang="en-US" sz="1800" dirty="0"/>
              <a:t> because data is not visible in the URL.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91456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1160</Words>
  <Application>Microsoft Office PowerPoint</Application>
  <PresentationFormat>Widescreen</PresentationFormat>
  <Paragraphs>125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Aptos</vt:lpstr>
      <vt:lpstr>Aptos Display</vt:lpstr>
      <vt:lpstr>Arial</vt:lpstr>
      <vt:lpstr>Open Sans</vt:lpstr>
      <vt:lpstr>Roboto</vt:lpstr>
      <vt:lpstr>Office Theme</vt:lpstr>
      <vt:lpstr>Session 1: Advanced HTML Topics</vt:lpstr>
      <vt:lpstr>Embedding Multimedia</vt:lpstr>
      <vt:lpstr>Embedding Multimedia</vt:lpstr>
      <vt:lpstr>Activity 1: Embed an Audio and video File</vt:lpstr>
      <vt:lpstr>HTML Tables</vt:lpstr>
      <vt:lpstr>HTML Forms</vt:lpstr>
      <vt:lpstr>Form Method - GET vs POST</vt:lpstr>
      <vt:lpstr>Form Method - GET vs POST</vt:lpstr>
      <vt:lpstr>Form Method - GET vs POST</vt:lpstr>
      <vt:lpstr>Basic &lt;input&gt; Types</vt:lpstr>
      <vt:lpstr>HTML Formatting Elements</vt:lpstr>
      <vt:lpstr>HTML Styles</vt:lpstr>
      <vt:lpstr>HTML Text Formatting</vt:lpstr>
      <vt:lpstr>Block vs. Inline Elements</vt:lpstr>
      <vt:lpstr>Block vs. Inline Elements</vt:lpstr>
      <vt:lpstr>Activity 2: Use Inline Styles and Text Formatting</vt:lpstr>
      <vt:lpstr>Adding a Favicon</vt:lpstr>
      <vt:lpstr>Font Awesome</vt:lpstr>
      <vt:lpstr>Activity 3: Add a Favicon and Font Awesome Icon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Roberto  Nieves Pinero</dc:creator>
  <cp:lastModifiedBy>Roberto  Nieves Pinero</cp:lastModifiedBy>
  <cp:revision>10</cp:revision>
  <dcterms:created xsi:type="dcterms:W3CDTF">2025-03-03T21:57:21Z</dcterms:created>
  <dcterms:modified xsi:type="dcterms:W3CDTF">2025-03-12T00:16:29Z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8623a7f-4aec-4980-abf7-42194908fdf7_Enabled">
    <vt:lpwstr>true</vt:lpwstr>
  </property>
  <property fmtid="{D5CDD505-2E9C-101B-9397-08002B2CF9AE}" pid="3" name="MSIP_Label_e8623a7f-4aec-4980-abf7-42194908fdf7_SetDate">
    <vt:lpwstr>2025-03-03T22:02:39Z</vt:lpwstr>
  </property>
  <property fmtid="{D5CDD505-2E9C-101B-9397-08002B2CF9AE}" pid="4" name="MSIP_Label_e8623a7f-4aec-4980-abf7-42194908fdf7_Method">
    <vt:lpwstr>Privileged</vt:lpwstr>
  </property>
  <property fmtid="{D5CDD505-2E9C-101B-9397-08002B2CF9AE}" pid="5" name="MSIP_Label_e8623a7f-4aec-4980-abf7-42194908fdf7_Name">
    <vt:lpwstr>e8623a7f-4aec-4980-abf7-42194908fdf7</vt:lpwstr>
  </property>
  <property fmtid="{D5CDD505-2E9C-101B-9397-08002B2CF9AE}" pid="6" name="MSIP_Label_e8623a7f-4aec-4980-abf7-42194908fdf7_SiteId">
    <vt:lpwstr>c82f2d55-67d0-4a4a-8820-2f84a18c1cdd</vt:lpwstr>
  </property>
  <property fmtid="{D5CDD505-2E9C-101B-9397-08002B2CF9AE}" pid="7" name="MSIP_Label_e8623a7f-4aec-4980-abf7-42194908fdf7_ActionId">
    <vt:lpwstr>34f4b7d9-07f7-4971-a726-33a6654d9441</vt:lpwstr>
  </property>
  <property fmtid="{D5CDD505-2E9C-101B-9397-08002B2CF9AE}" pid="8" name="MSIP_Label_e8623a7f-4aec-4980-abf7-42194908fdf7_ContentBits">
    <vt:lpwstr>0</vt:lpwstr>
  </property>
  <property fmtid="{D5CDD505-2E9C-101B-9397-08002B2CF9AE}" pid="9" name="MSIP_Label_e8623a7f-4aec-4980-abf7-42194908fdf7_Tag">
    <vt:lpwstr>10, 0, 1, 1</vt:lpwstr>
  </property>
</Properties>
</file>