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78" r:id="rId8"/>
    <p:sldId id="279" r:id="rId9"/>
    <p:sldId id="262" r:id="rId10"/>
    <p:sldId id="263" r:id="rId11"/>
    <p:sldId id="264" r:id="rId12"/>
    <p:sldId id="265" r:id="rId13"/>
    <p:sldId id="266" r:id="rId14"/>
    <p:sldId id="267" r:id="rId15"/>
    <p:sldId id="304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8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70583" autoAdjust="0"/>
  </p:normalViewPr>
  <p:slideViewPr>
    <p:cSldViewPr snapToGrid="0">
      <p:cViewPr varScale="1">
        <p:scale>
          <a:sx n="81" d="100"/>
          <a:sy n="81" d="100"/>
        </p:scale>
        <p:origin x="38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07703A-C845-4D71-805D-63A81DE1F180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0909DC39-C7BE-42E5-82FD-5E76126C1113}">
      <dgm:prSet/>
      <dgm:spPr/>
      <dgm:t>
        <a:bodyPr/>
        <a:lstStyle/>
        <a:p>
          <a:r>
            <a:rPr lang="en-US" b="1"/>
            <a:t>Role of JavaScript in Web Development:</a:t>
          </a:r>
          <a:endParaRPr lang="en-US"/>
        </a:p>
      </dgm:t>
    </dgm:pt>
    <dgm:pt modelId="{10DDF5A5-CCAA-4B57-84F9-32DE53E62B6A}" type="parTrans" cxnId="{8B064849-E34E-4F22-BAA2-7C46197C6866}">
      <dgm:prSet/>
      <dgm:spPr/>
      <dgm:t>
        <a:bodyPr/>
        <a:lstStyle/>
        <a:p>
          <a:endParaRPr lang="en-US"/>
        </a:p>
      </dgm:t>
    </dgm:pt>
    <dgm:pt modelId="{1E13D4DB-A3CF-49F7-8E8A-012562EEB5DB}" type="sibTrans" cxnId="{8B064849-E34E-4F22-BAA2-7C46197C6866}">
      <dgm:prSet/>
      <dgm:spPr/>
      <dgm:t>
        <a:bodyPr/>
        <a:lstStyle/>
        <a:p>
          <a:endParaRPr lang="en-US"/>
        </a:p>
      </dgm:t>
    </dgm:pt>
    <dgm:pt modelId="{0EDB1EFE-E0C6-4582-90F9-55397096F389}">
      <dgm:prSet/>
      <dgm:spPr/>
      <dgm:t>
        <a:bodyPr/>
        <a:lstStyle/>
        <a:p>
          <a:r>
            <a:rPr lang="en-US"/>
            <a:t>JavaScript is essential for client-side </a:t>
          </a:r>
          <a:r>
            <a:rPr lang="en-US" b="1"/>
            <a:t>programming</a:t>
          </a:r>
          <a:r>
            <a:rPr lang="en-US"/>
            <a:t> (running on the user's browser).</a:t>
          </a:r>
        </a:p>
      </dgm:t>
    </dgm:pt>
    <dgm:pt modelId="{D360B945-5F5C-4B6C-9E1F-B30B17BE4B4D}" type="parTrans" cxnId="{32D3D2DB-9E51-4E17-A7F4-A64372488A97}">
      <dgm:prSet/>
      <dgm:spPr/>
      <dgm:t>
        <a:bodyPr/>
        <a:lstStyle/>
        <a:p>
          <a:endParaRPr lang="en-US"/>
        </a:p>
      </dgm:t>
    </dgm:pt>
    <dgm:pt modelId="{F4714D10-F937-421A-BCBD-392BD1202DBD}" type="sibTrans" cxnId="{32D3D2DB-9E51-4E17-A7F4-A64372488A97}">
      <dgm:prSet/>
      <dgm:spPr/>
      <dgm:t>
        <a:bodyPr/>
        <a:lstStyle/>
        <a:p>
          <a:endParaRPr lang="en-US"/>
        </a:p>
      </dgm:t>
    </dgm:pt>
    <dgm:pt modelId="{859DB25F-EB8B-4779-A09A-6BF277A56277}">
      <dgm:prSet/>
      <dgm:spPr/>
      <dgm:t>
        <a:bodyPr/>
        <a:lstStyle/>
        <a:p>
          <a:r>
            <a:rPr lang="en-US"/>
            <a:t>It works with </a:t>
          </a:r>
          <a:r>
            <a:rPr lang="en-US" b="1"/>
            <a:t>HTML</a:t>
          </a:r>
          <a:r>
            <a:rPr lang="en-US"/>
            <a:t> (structure) and </a:t>
          </a:r>
          <a:r>
            <a:rPr lang="en-US" b="1"/>
            <a:t>CSS</a:t>
          </a:r>
          <a:r>
            <a:rPr lang="en-US"/>
            <a:t> (style) to create dynamic, interactive web applications.</a:t>
          </a:r>
        </a:p>
      </dgm:t>
    </dgm:pt>
    <dgm:pt modelId="{327C3221-5EEE-447E-B154-7A271C77EA6A}" type="parTrans" cxnId="{9A080FEA-881D-40A6-A6E1-FAF1B555A9E7}">
      <dgm:prSet/>
      <dgm:spPr/>
      <dgm:t>
        <a:bodyPr/>
        <a:lstStyle/>
        <a:p>
          <a:endParaRPr lang="en-US"/>
        </a:p>
      </dgm:t>
    </dgm:pt>
    <dgm:pt modelId="{C80B5243-B74C-47D4-82FD-04B10A5F2915}" type="sibTrans" cxnId="{9A080FEA-881D-40A6-A6E1-FAF1B555A9E7}">
      <dgm:prSet/>
      <dgm:spPr/>
      <dgm:t>
        <a:bodyPr/>
        <a:lstStyle/>
        <a:p>
          <a:endParaRPr lang="en-US"/>
        </a:p>
      </dgm:t>
    </dgm:pt>
    <dgm:pt modelId="{016FD326-86BA-473A-A347-1BA6CCD517EC}" type="pres">
      <dgm:prSet presAssocID="{9B07703A-C845-4D71-805D-63A81DE1F180}" presName="vert0" presStyleCnt="0">
        <dgm:presLayoutVars>
          <dgm:dir/>
          <dgm:animOne val="branch"/>
          <dgm:animLvl val="lvl"/>
        </dgm:presLayoutVars>
      </dgm:prSet>
      <dgm:spPr/>
    </dgm:pt>
    <dgm:pt modelId="{4B2C89AC-25BC-49EE-8789-A0BBF96121C3}" type="pres">
      <dgm:prSet presAssocID="{0909DC39-C7BE-42E5-82FD-5E76126C1113}" presName="thickLine" presStyleLbl="alignNode1" presStyleIdx="0" presStyleCnt="3"/>
      <dgm:spPr/>
    </dgm:pt>
    <dgm:pt modelId="{660C5247-DB55-4A7C-B682-E533B386738B}" type="pres">
      <dgm:prSet presAssocID="{0909DC39-C7BE-42E5-82FD-5E76126C1113}" presName="horz1" presStyleCnt="0"/>
      <dgm:spPr/>
    </dgm:pt>
    <dgm:pt modelId="{CCE9D2CF-14FF-49A9-A7E8-BDA0C2F08B70}" type="pres">
      <dgm:prSet presAssocID="{0909DC39-C7BE-42E5-82FD-5E76126C1113}" presName="tx1" presStyleLbl="revTx" presStyleIdx="0" presStyleCnt="3"/>
      <dgm:spPr/>
    </dgm:pt>
    <dgm:pt modelId="{8B1CF46B-F4F4-46F0-AAAE-C0CD1F212083}" type="pres">
      <dgm:prSet presAssocID="{0909DC39-C7BE-42E5-82FD-5E76126C1113}" presName="vert1" presStyleCnt="0"/>
      <dgm:spPr/>
    </dgm:pt>
    <dgm:pt modelId="{86D0FDEE-B7A2-4867-B1FE-3372517C79AE}" type="pres">
      <dgm:prSet presAssocID="{0EDB1EFE-E0C6-4582-90F9-55397096F389}" presName="thickLine" presStyleLbl="alignNode1" presStyleIdx="1" presStyleCnt="3"/>
      <dgm:spPr/>
    </dgm:pt>
    <dgm:pt modelId="{461687D0-36CE-4D0B-B5F8-6D63D3AAA355}" type="pres">
      <dgm:prSet presAssocID="{0EDB1EFE-E0C6-4582-90F9-55397096F389}" presName="horz1" presStyleCnt="0"/>
      <dgm:spPr/>
    </dgm:pt>
    <dgm:pt modelId="{A027CF36-DFC3-45B9-94EC-DF97A0322818}" type="pres">
      <dgm:prSet presAssocID="{0EDB1EFE-E0C6-4582-90F9-55397096F389}" presName="tx1" presStyleLbl="revTx" presStyleIdx="1" presStyleCnt="3"/>
      <dgm:spPr/>
    </dgm:pt>
    <dgm:pt modelId="{1B341E27-5A6A-44FC-BB42-74DCFCDC9A7D}" type="pres">
      <dgm:prSet presAssocID="{0EDB1EFE-E0C6-4582-90F9-55397096F389}" presName="vert1" presStyleCnt="0"/>
      <dgm:spPr/>
    </dgm:pt>
    <dgm:pt modelId="{C7AC57FE-C95F-421A-8C75-BA449CF3CF21}" type="pres">
      <dgm:prSet presAssocID="{859DB25F-EB8B-4779-A09A-6BF277A56277}" presName="thickLine" presStyleLbl="alignNode1" presStyleIdx="2" presStyleCnt="3"/>
      <dgm:spPr/>
    </dgm:pt>
    <dgm:pt modelId="{0E208D22-0DB8-4B74-B220-D284C9FD7E41}" type="pres">
      <dgm:prSet presAssocID="{859DB25F-EB8B-4779-A09A-6BF277A56277}" presName="horz1" presStyleCnt="0"/>
      <dgm:spPr/>
    </dgm:pt>
    <dgm:pt modelId="{8E5B8C14-6D63-4805-A800-BB08B1BDDB21}" type="pres">
      <dgm:prSet presAssocID="{859DB25F-EB8B-4779-A09A-6BF277A56277}" presName="tx1" presStyleLbl="revTx" presStyleIdx="2" presStyleCnt="3"/>
      <dgm:spPr/>
    </dgm:pt>
    <dgm:pt modelId="{600DC7A2-8F24-4AE5-8623-DA9D2E30C303}" type="pres">
      <dgm:prSet presAssocID="{859DB25F-EB8B-4779-A09A-6BF277A56277}" presName="vert1" presStyleCnt="0"/>
      <dgm:spPr/>
    </dgm:pt>
  </dgm:ptLst>
  <dgm:cxnLst>
    <dgm:cxn modelId="{CB48201A-C43F-4BBC-A6D8-BB02A19ABBBD}" type="presOf" srcId="{859DB25F-EB8B-4779-A09A-6BF277A56277}" destId="{8E5B8C14-6D63-4805-A800-BB08B1BDDB21}" srcOrd="0" destOrd="0" presId="urn:microsoft.com/office/officeart/2008/layout/LinedList"/>
    <dgm:cxn modelId="{E2710047-0FF3-4706-84A3-DE7C10128212}" type="presOf" srcId="{9B07703A-C845-4D71-805D-63A81DE1F180}" destId="{016FD326-86BA-473A-A347-1BA6CCD517EC}" srcOrd="0" destOrd="0" presId="urn:microsoft.com/office/officeart/2008/layout/LinedList"/>
    <dgm:cxn modelId="{8B064849-E34E-4F22-BAA2-7C46197C6866}" srcId="{9B07703A-C845-4D71-805D-63A81DE1F180}" destId="{0909DC39-C7BE-42E5-82FD-5E76126C1113}" srcOrd="0" destOrd="0" parTransId="{10DDF5A5-CCAA-4B57-84F9-32DE53E62B6A}" sibTransId="{1E13D4DB-A3CF-49F7-8E8A-012562EEB5DB}"/>
    <dgm:cxn modelId="{623ECB57-58BD-4031-9159-7955926C9CCE}" type="presOf" srcId="{0EDB1EFE-E0C6-4582-90F9-55397096F389}" destId="{A027CF36-DFC3-45B9-94EC-DF97A0322818}" srcOrd="0" destOrd="0" presId="urn:microsoft.com/office/officeart/2008/layout/LinedList"/>
    <dgm:cxn modelId="{B971FBB3-4168-4CDB-A572-4C5660F2869F}" type="presOf" srcId="{0909DC39-C7BE-42E5-82FD-5E76126C1113}" destId="{CCE9D2CF-14FF-49A9-A7E8-BDA0C2F08B70}" srcOrd="0" destOrd="0" presId="urn:microsoft.com/office/officeart/2008/layout/LinedList"/>
    <dgm:cxn modelId="{32D3D2DB-9E51-4E17-A7F4-A64372488A97}" srcId="{9B07703A-C845-4D71-805D-63A81DE1F180}" destId="{0EDB1EFE-E0C6-4582-90F9-55397096F389}" srcOrd="1" destOrd="0" parTransId="{D360B945-5F5C-4B6C-9E1F-B30B17BE4B4D}" sibTransId="{F4714D10-F937-421A-BCBD-392BD1202DBD}"/>
    <dgm:cxn modelId="{9A080FEA-881D-40A6-A6E1-FAF1B555A9E7}" srcId="{9B07703A-C845-4D71-805D-63A81DE1F180}" destId="{859DB25F-EB8B-4779-A09A-6BF277A56277}" srcOrd="2" destOrd="0" parTransId="{327C3221-5EEE-447E-B154-7A271C77EA6A}" sibTransId="{C80B5243-B74C-47D4-82FD-04B10A5F2915}"/>
    <dgm:cxn modelId="{5C56E73E-EC0A-4CD4-9F5A-56815FD68633}" type="presParOf" srcId="{016FD326-86BA-473A-A347-1BA6CCD517EC}" destId="{4B2C89AC-25BC-49EE-8789-A0BBF96121C3}" srcOrd="0" destOrd="0" presId="urn:microsoft.com/office/officeart/2008/layout/LinedList"/>
    <dgm:cxn modelId="{7F299765-5521-445A-9260-A367A6000D3F}" type="presParOf" srcId="{016FD326-86BA-473A-A347-1BA6CCD517EC}" destId="{660C5247-DB55-4A7C-B682-E533B386738B}" srcOrd="1" destOrd="0" presId="urn:microsoft.com/office/officeart/2008/layout/LinedList"/>
    <dgm:cxn modelId="{EF6BA2F3-4361-4C33-B6F3-D04A1ADFB14B}" type="presParOf" srcId="{660C5247-DB55-4A7C-B682-E533B386738B}" destId="{CCE9D2CF-14FF-49A9-A7E8-BDA0C2F08B70}" srcOrd="0" destOrd="0" presId="urn:microsoft.com/office/officeart/2008/layout/LinedList"/>
    <dgm:cxn modelId="{E2158DB3-67A3-4AF9-AD93-126C1D861435}" type="presParOf" srcId="{660C5247-DB55-4A7C-B682-E533B386738B}" destId="{8B1CF46B-F4F4-46F0-AAAE-C0CD1F212083}" srcOrd="1" destOrd="0" presId="urn:microsoft.com/office/officeart/2008/layout/LinedList"/>
    <dgm:cxn modelId="{0435864C-9E76-4D03-8CE1-8AA1F5CD8366}" type="presParOf" srcId="{016FD326-86BA-473A-A347-1BA6CCD517EC}" destId="{86D0FDEE-B7A2-4867-B1FE-3372517C79AE}" srcOrd="2" destOrd="0" presId="urn:microsoft.com/office/officeart/2008/layout/LinedList"/>
    <dgm:cxn modelId="{45C42376-3904-4722-9079-7C7DA02FA9C5}" type="presParOf" srcId="{016FD326-86BA-473A-A347-1BA6CCD517EC}" destId="{461687D0-36CE-4D0B-B5F8-6D63D3AAA355}" srcOrd="3" destOrd="0" presId="urn:microsoft.com/office/officeart/2008/layout/LinedList"/>
    <dgm:cxn modelId="{8BC12EFA-E670-43BD-8C40-A9154F873177}" type="presParOf" srcId="{461687D0-36CE-4D0B-B5F8-6D63D3AAA355}" destId="{A027CF36-DFC3-45B9-94EC-DF97A0322818}" srcOrd="0" destOrd="0" presId="urn:microsoft.com/office/officeart/2008/layout/LinedList"/>
    <dgm:cxn modelId="{79E9D073-840F-4F30-AD75-938C659F1CC8}" type="presParOf" srcId="{461687D0-36CE-4D0B-B5F8-6D63D3AAA355}" destId="{1B341E27-5A6A-44FC-BB42-74DCFCDC9A7D}" srcOrd="1" destOrd="0" presId="urn:microsoft.com/office/officeart/2008/layout/LinedList"/>
    <dgm:cxn modelId="{FA7AD6AA-A79C-47AF-8A3D-4B38F2D2238E}" type="presParOf" srcId="{016FD326-86BA-473A-A347-1BA6CCD517EC}" destId="{C7AC57FE-C95F-421A-8C75-BA449CF3CF21}" srcOrd="4" destOrd="0" presId="urn:microsoft.com/office/officeart/2008/layout/LinedList"/>
    <dgm:cxn modelId="{BF06AF1B-B73F-44D3-A3DA-A0123622DD3F}" type="presParOf" srcId="{016FD326-86BA-473A-A347-1BA6CCD517EC}" destId="{0E208D22-0DB8-4B74-B220-D284C9FD7E41}" srcOrd="5" destOrd="0" presId="urn:microsoft.com/office/officeart/2008/layout/LinedList"/>
    <dgm:cxn modelId="{BED50C4C-8F7C-4643-974C-B22114D60F1A}" type="presParOf" srcId="{0E208D22-0DB8-4B74-B220-D284C9FD7E41}" destId="{8E5B8C14-6D63-4805-A800-BB08B1BDDB21}" srcOrd="0" destOrd="0" presId="urn:microsoft.com/office/officeart/2008/layout/LinedList"/>
    <dgm:cxn modelId="{7FEA5DF3-64D0-46A8-AEE7-B5F8CE147ABE}" type="presParOf" srcId="{0E208D22-0DB8-4B74-B220-D284C9FD7E41}" destId="{600DC7A2-8F24-4AE5-8623-DA9D2E30C30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396B18-30C0-4185-AD96-2348981C28A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2F71237-1458-49DF-83C5-BB4DF5EC8C40}">
      <dgm:prSet/>
      <dgm:spPr/>
      <dgm:t>
        <a:bodyPr/>
        <a:lstStyle/>
        <a:p>
          <a:r>
            <a:rPr lang="en-US" b="1" i="0" baseline="0"/>
            <a:t>Using let, const, and var</a:t>
          </a:r>
          <a:endParaRPr lang="en-US"/>
        </a:p>
      </dgm:t>
    </dgm:pt>
    <dgm:pt modelId="{E191D8C3-50A9-43C4-9EC4-BDE040EA143E}" type="parTrans" cxnId="{A154C6D7-91BF-4C6C-A7E6-63B54AC4F1AE}">
      <dgm:prSet/>
      <dgm:spPr/>
      <dgm:t>
        <a:bodyPr/>
        <a:lstStyle/>
        <a:p>
          <a:endParaRPr lang="en-US"/>
        </a:p>
      </dgm:t>
    </dgm:pt>
    <dgm:pt modelId="{2D1D4A58-4EDC-4279-9CD2-D98F31D4E7B9}" type="sibTrans" cxnId="{A154C6D7-91BF-4C6C-A7E6-63B54AC4F1AE}">
      <dgm:prSet/>
      <dgm:spPr/>
      <dgm:t>
        <a:bodyPr/>
        <a:lstStyle/>
        <a:p>
          <a:endParaRPr lang="en-US"/>
        </a:p>
      </dgm:t>
    </dgm:pt>
    <dgm:pt modelId="{2BBA7FE1-9B15-4094-85A2-693967651EAC}">
      <dgm:prSet/>
      <dgm:spPr/>
      <dgm:t>
        <a:bodyPr/>
        <a:lstStyle/>
        <a:p>
          <a:r>
            <a:rPr lang="en-US" b="1" i="0" baseline="0"/>
            <a:t>let</a:t>
          </a:r>
          <a:r>
            <a:rPr lang="en-US" b="0" i="0" baseline="0"/>
            <a:t>: Used to declare a variable whose value can be changed later.</a:t>
          </a:r>
          <a:endParaRPr lang="en-US"/>
        </a:p>
      </dgm:t>
    </dgm:pt>
    <dgm:pt modelId="{0329ED80-1E00-4B41-93EF-8C2BBABF41B8}" type="parTrans" cxnId="{6076B5B0-E9A3-4359-8476-FEB1ED7E830A}">
      <dgm:prSet/>
      <dgm:spPr/>
      <dgm:t>
        <a:bodyPr/>
        <a:lstStyle/>
        <a:p>
          <a:endParaRPr lang="en-US"/>
        </a:p>
      </dgm:t>
    </dgm:pt>
    <dgm:pt modelId="{8438D88D-3466-469C-BA11-01FBA01EEBDA}" type="sibTrans" cxnId="{6076B5B0-E9A3-4359-8476-FEB1ED7E830A}">
      <dgm:prSet/>
      <dgm:spPr/>
      <dgm:t>
        <a:bodyPr/>
        <a:lstStyle/>
        <a:p>
          <a:endParaRPr lang="en-US"/>
        </a:p>
      </dgm:t>
    </dgm:pt>
    <dgm:pt modelId="{2BCB1095-A5B5-4D95-ADA2-62F295E48DB2}">
      <dgm:prSet/>
      <dgm:spPr/>
      <dgm:t>
        <a:bodyPr/>
        <a:lstStyle/>
        <a:p>
          <a:r>
            <a:rPr lang="en-US" b="1" i="0" baseline="0"/>
            <a:t>const</a:t>
          </a:r>
          <a:r>
            <a:rPr lang="en-US" b="0" i="0" baseline="0"/>
            <a:t>: Used to declare a constant variable whose value cannot be changed after initialization.</a:t>
          </a:r>
          <a:endParaRPr lang="en-US"/>
        </a:p>
      </dgm:t>
    </dgm:pt>
    <dgm:pt modelId="{73A9B081-8934-43C2-B622-E23AED4E7AC7}" type="parTrans" cxnId="{23871B22-41C1-42C7-BB53-6E97435A03A3}">
      <dgm:prSet/>
      <dgm:spPr/>
      <dgm:t>
        <a:bodyPr/>
        <a:lstStyle/>
        <a:p>
          <a:endParaRPr lang="en-US"/>
        </a:p>
      </dgm:t>
    </dgm:pt>
    <dgm:pt modelId="{E463ECC4-3CF2-4265-A212-B6F167D0220F}" type="sibTrans" cxnId="{23871B22-41C1-42C7-BB53-6E97435A03A3}">
      <dgm:prSet/>
      <dgm:spPr/>
      <dgm:t>
        <a:bodyPr/>
        <a:lstStyle/>
        <a:p>
          <a:endParaRPr lang="en-US"/>
        </a:p>
      </dgm:t>
    </dgm:pt>
    <dgm:pt modelId="{7E4C876E-3025-4EBB-854E-FF420E39ECB4}">
      <dgm:prSet/>
      <dgm:spPr/>
      <dgm:t>
        <a:bodyPr/>
        <a:lstStyle/>
        <a:p>
          <a:r>
            <a:rPr lang="en-US" b="1" i="0" baseline="0"/>
            <a:t>var</a:t>
          </a:r>
          <a:r>
            <a:rPr lang="en-US" b="0" i="0" baseline="0"/>
            <a:t>: Older syntax for declaring variables, but </a:t>
          </a:r>
          <a:r>
            <a:rPr lang="en-US" b="1" i="0" baseline="0"/>
            <a:t>less preferred</a:t>
          </a:r>
          <a:r>
            <a:rPr lang="en-US" b="0" i="0" baseline="0"/>
            <a:t> due to issues with scoping and hoisting.</a:t>
          </a:r>
          <a:endParaRPr lang="en-US"/>
        </a:p>
      </dgm:t>
    </dgm:pt>
    <dgm:pt modelId="{EF0B357A-5F63-45C9-920A-389CD683C7EA}" type="parTrans" cxnId="{B649AB6B-6AF4-492D-BF7B-236D435AD87D}">
      <dgm:prSet/>
      <dgm:spPr/>
      <dgm:t>
        <a:bodyPr/>
        <a:lstStyle/>
        <a:p>
          <a:endParaRPr lang="en-US"/>
        </a:p>
      </dgm:t>
    </dgm:pt>
    <dgm:pt modelId="{E5C51A9B-52F4-4B14-B3B7-74B5AFDDCB99}" type="sibTrans" cxnId="{B649AB6B-6AF4-492D-BF7B-236D435AD87D}">
      <dgm:prSet/>
      <dgm:spPr/>
      <dgm:t>
        <a:bodyPr/>
        <a:lstStyle/>
        <a:p>
          <a:endParaRPr lang="en-US"/>
        </a:p>
      </dgm:t>
    </dgm:pt>
    <dgm:pt modelId="{26CE2DBF-F704-45EC-9F76-1F12C00266F5}">
      <dgm:prSet/>
      <dgm:spPr/>
      <dgm:t>
        <a:bodyPr/>
        <a:lstStyle/>
        <a:p>
          <a:r>
            <a:rPr lang="en-US" b="0" i="0" baseline="0"/>
            <a:t>When to Use:</a:t>
          </a:r>
          <a:endParaRPr lang="en-US"/>
        </a:p>
      </dgm:t>
    </dgm:pt>
    <dgm:pt modelId="{44C56013-FD34-4A84-93B3-D23FBEED371A}" type="parTrans" cxnId="{B419FBBC-55FA-4CF0-8422-FF17B3E82A26}">
      <dgm:prSet/>
      <dgm:spPr/>
      <dgm:t>
        <a:bodyPr/>
        <a:lstStyle/>
        <a:p>
          <a:endParaRPr lang="en-US"/>
        </a:p>
      </dgm:t>
    </dgm:pt>
    <dgm:pt modelId="{C31A4DCF-1BC4-41E7-8D1A-7F12478AA659}" type="sibTrans" cxnId="{B419FBBC-55FA-4CF0-8422-FF17B3E82A26}">
      <dgm:prSet/>
      <dgm:spPr/>
      <dgm:t>
        <a:bodyPr/>
        <a:lstStyle/>
        <a:p>
          <a:endParaRPr lang="en-US"/>
        </a:p>
      </dgm:t>
    </dgm:pt>
    <dgm:pt modelId="{FE9DE637-FAE0-4F60-A36C-9D537F6F102B}">
      <dgm:prSet/>
      <dgm:spPr/>
      <dgm:t>
        <a:bodyPr/>
        <a:lstStyle/>
        <a:p>
          <a:r>
            <a:rPr lang="en-US" b="0" i="0" baseline="0"/>
            <a:t>Use let when you need a variable that can be reassigned.</a:t>
          </a:r>
          <a:endParaRPr lang="en-US"/>
        </a:p>
      </dgm:t>
    </dgm:pt>
    <dgm:pt modelId="{516A4B42-6BB3-4760-B6CE-873B65D5ABC5}" type="parTrans" cxnId="{BE61A248-8889-413F-B2EE-1D8AD4CDCDC1}">
      <dgm:prSet/>
      <dgm:spPr/>
      <dgm:t>
        <a:bodyPr/>
        <a:lstStyle/>
        <a:p>
          <a:endParaRPr lang="en-US"/>
        </a:p>
      </dgm:t>
    </dgm:pt>
    <dgm:pt modelId="{8065D8B2-9902-4167-ACAB-5BEB1D03FAE6}" type="sibTrans" cxnId="{BE61A248-8889-413F-B2EE-1D8AD4CDCDC1}">
      <dgm:prSet/>
      <dgm:spPr/>
      <dgm:t>
        <a:bodyPr/>
        <a:lstStyle/>
        <a:p>
          <a:endParaRPr lang="en-US"/>
        </a:p>
      </dgm:t>
    </dgm:pt>
    <dgm:pt modelId="{3D737FEF-5958-495C-865D-3D9EFA21AE6F}">
      <dgm:prSet/>
      <dgm:spPr/>
      <dgm:t>
        <a:bodyPr/>
        <a:lstStyle/>
        <a:p>
          <a:r>
            <a:rPr lang="en-US" b="0" i="0" baseline="0"/>
            <a:t>Use const when you want a variable to remain constant.</a:t>
          </a:r>
          <a:endParaRPr lang="en-US"/>
        </a:p>
      </dgm:t>
    </dgm:pt>
    <dgm:pt modelId="{54209CA6-EA2B-4A69-831A-04C9F4B84420}" type="parTrans" cxnId="{69FE8806-1223-45EF-82FB-7DF6E01D99C4}">
      <dgm:prSet/>
      <dgm:spPr/>
      <dgm:t>
        <a:bodyPr/>
        <a:lstStyle/>
        <a:p>
          <a:endParaRPr lang="en-US"/>
        </a:p>
      </dgm:t>
    </dgm:pt>
    <dgm:pt modelId="{F9E846BD-B54C-4744-892B-CCA94EE6F9A8}" type="sibTrans" cxnId="{69FE8806-1223-45EF-82FB-7DF6E01D99C4}">
      <dgm:prSet/>
      <dgm:spPr/>
      <dgm:t>
        <a:bodyPr/>
        <a:lstStyle/>
        <a:p>
          <a:endParaRPr lang="en-US"/>
        </a:p>
      </dgm:t>
    </dgm:pt>
    <dgm:pt modelId="{B64FC9CD-2DF2-4A13-8BC9-367CF8935845}">
      <dgm:prSet/>
      <dgm:spPr/>
      <dgm:t>
        <a:bodyPr/>
        <a:lstStyle/>
        <a:p>
          <a:r>
            <a:rPr lang="en-US" b="0" i="0" baseline="0"/>
            <a:t>Use var only if you are working with older code, as it is now largely outdated.</a:t>
          </a:r>
          <a:endParaRPr lang="en-US"/>
        </a:p>
      </dgm:t>
    </dgm:pt>
    <dgm:pt modelId="{B0ACBB9E-5604-46E7-9DF1-C7C41D080441}" type="parTrans" cxnId="{C9687122-AC91-4957-BA74-5965D2714524}">
      <dgm:prSet/>
      <dgm:spPr/>
      <dgm:t>
        <a:bodyPr/>
        <a:lstStyle/>
        <a:p>
          <a:endParaRPr lang="en-US"/>
        </a:p>
      </dgm:t>
    </dgm:pt>
    <dgm:pt modelId="{529C8A23-B82E-4B17-BE26-441B64E69DD3}" type="sibTrans" cxnId="{C9687122-AC91-4957-BA74-5965D2714524}">
      <dgm:prSet/>
      <dgm:spPr/>
      <dgm:t>
        <a:bodyPr/>
        <a:lstStyle/>
        <a:p>
          <a:endParaRPr lang="en-US"/>
        </a:p>
      </dgm:t>
    </dgm:pt>
    <dgm:pt modelId="{08BBFF5C-A6FB-4F09-AFEA-B46DBA951C44}" type="pres">
      <dgm:prSet presAssocID="{F6396B18-30C0-4185-AD96-2348981C28AC}" presName="linear" presStyleCnt="0">
        <dgm:presLayoutVars>
          <dgm:animLvl val="lvl"/>
          <dgm:resizeHandles val="exact"/>
        </dgm:presLayoutVars>
      </dgm:prSet>
      <dgm:spPr/>
    </dgm:pt>
    <dgm:pt modelId="{F12C2221-9B86-4FDD-AC6A-9D7BCE3439E2}" type="pres">
      <dgm:prSet presAssocID="{22F71237-1458-49DF-83C5-BB4DF5EC8C4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A76F54E-9ECF-4B10-BA00-573A2FD6D354}" type="pres">
      <dgm:prSet presAssocID="{2D1D4A58-4EDC-4279-9CD2-D98F31D4E7B9}" presName="spacer" presStyleCnt="0"/>
      <dgm:spPr/>
    </dgm:pt>
    <dgm:pt modelId="{EAF6D107-439A-4360-8AE1-579B7F8C150C}" type="pres">
      <dgm:prSet presAssocID="{2BBA7FE1-9B15-4094-85A2-693967651EA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F80050D-89E8-46ED-A37D-B9FE4617177C}" type="pres">
      <dgm:prSet presAssocID="{8438D88D-3466-469C-BA11-01FBA01EEBDA}" presName="spacer" presStyleCnt="0"/>
      <dgm:spPr/>
    </dgm:pt>
    <dgm:pt modelId="{46094360-824F-4B0E-B49B-16EEF599D4C0}" type="pres">
      <dgm:prSet presAssocID="{2BCB1095-A5B5-4D95-ADA2-62F295E48DB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CB73166-EAF0-4132-878B-650846A32899}" type="pres">
      <dgm:prSet presAssocID="{E463ECC4-3CF2-4265-A212-B6F167D0220F}" presName="spacer" presStyleCnt="0"/>
      <dgm:spPr/>
    </dgm:pt>
    <dgm:pt modelId="{E6523CD1-CB0A-420C-A151-239912B7BC94}" type="pres">
      <dgm:prSet presAssocID="{7E4C876E-3025-4EBB-854E-FF420E39ECB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06DEAB2-BCE2-4D24-87EE-E9F92D2F9617}" type="pres">
      <dgm:prSet presAssocID="{E5C51A9B-52F4-4B14-B3B7-74B5AFDDCB99}" presName="spacer" presStyleCnt="0"/>
      <dgm:spPr/>
    </dgm:pt>
    <dgm:pt modelId="{16F5A5BE-0495-4177-ABC2-6A7686711E7A}" type="pres">
      <dgm:prSet presAssocID="{26CE2DBF-F704-45EC-9F76-1F12C00266F5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CECB84D3-7510-499C-BCCE-A2549C140F50}" type="pres">
      <dgm:prSet presAssocID="{26CE2DBF-F704-45EC-9F76-1F12C00266F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603C4A06-5BC1-4795-AE56-3D6D8AA8D7F0}" type="presOf" srcId="{FE9DE637-FAE0-4F60-A36C-9D537F6F102B}" destId="{CECB84D3-7510-499C-BCCE-A2549C140F50}" srcOrd="0" destOrd="0" presId="urn:microsoft.com/office/officeart/2005/8/layout/vList2"/>
    <dgm:cxn modelId="{69FE8806-1223-45EF-82FB-7DF6E01D99C4}" srcId="{26CE2DBF-F704-45EC-9F76-1F12C00266F5}" destId="{3D737FEF-5958-495C-865D-3D9EFA21AE6F}" srcOrd="1" destOrd="0" parTransId="{54209CA6-EA2B-4A69-831A-04C9F4B84420}" sibTransId="{F9E846BD-B54C-4744-892B-CCA94EE6F9A8}"/>
    <dgm:cxn modelId="{BEE34720-0CB2-4217-AB52-150A859A829C}" type="presOf" srcId="{F6396B18-30C0-4185-AD96-2348981C28AC}" destId="{08BBFF5C-A6FB-4F09-AFEA-B46DBA951C44}" srcOrd="0" destOrd="0" presId="urn:microsoft.com/office/officeart/2005/8/layout/vList2"/>
    <dgm:cxn modelId="{23871B22-41C1-42C7-BB53-6E97435A03A3}" srcId="{F6396B18-30C0-4185-AD96-2348981C28AC}" destId="{2BCB1095-A5B5-4D95-ADA2-62F295E48DB2}" srcOrd="2" destOrd="0" parTransId="{73A9B081-8934-43C2-B622-E23AED4E7AC7}" sibTransId="{E463ECC4-3CF2-4265-A212-B6F167D0220F}"/>
    <dgm:cxn modelId="{C9687122-AC91-4957-BA74-5965D2714524}" srcId="{26CE2DBF-F704-45EC-9F76-1F12C00266F5}" destId="{B64FC9CD-2DF2-4A13-8BC9-367CF8935845}" srcOrd="2" destOrd="0" parTransId="{B0ACBB9E-5604-46E7-9DF1-C7C41D080441}" sibTransId="{529C8A23-B82E-4B17-BE26-441B64E69DD3}"/>
    <dgm:cxn modelId="{E856D43B-A344-4FAE-824C-19F11033A38A}" type="presOf" srcId="{3D737FEF-5958-495C-865D-3D9EFA21AE6F}" destId="{CECB84D3-7510-499C-BCCE-A2549C140F50}" srcOrd="0" destOrd="1" presId="urn:microsoft.com/office/officeart/2005/8/layout/vList2"/>
    <dgm:cxn modelId="{B0B31343-48E4-4993-BDD0-0CF0B1972FB5}" type="presOf" srcId="{2BCB1095-A5B5-4D95-ADA2-62F295E48DB2}" destId="{46094360-824F-4B0E-B49B-16EEF599D4C0}" srcOrd="0" destOrd="0" presId="urn:microsoft.com/office/officeart/2005/8/layout/vList2"/>
    <dgm:cxn modelId="{BE61A248-8889-413F-B2EE-1D8AD4CDCDC1}" srcId="{26CE2DBF-F704-45EC-9F76-1F12C00266F5}" destId="{FE9DE637-FAE0-4F60-A36C-9D537F6F102B}" srcOrd="0" destOrd="0" parTransId="{516A4B42-6BB3-4760-B6CE-873B65D5ABC5}" sibTransId="{8065D8B2-9902-4167-ACAB-5BEB1D03FAE6}"/>
    <dgm:cxn modelId="{B649AB6B-6AF4-492D-BF7B-236D435AD87D}" srcId="{F6396B18-30C0-4185-AD96-2348981C28AC}" destId="{7E4C876E-3025-4EBB-854E-FF420E39ECB4}" srcOrd="3" destOrd="0" parTransId="{EF0B357A-5F63-45C9-920A-389CD683C7EA}" sibTransId="{E5C51A9B-52F4-4B14-B3B7-74B5AFDDCB99}"/>
    <dgm:cxn modelId="{F9F1D086-A8BF-45B8-B479-AB49295A564E}" type="presOf" srcId="{22F71237-1458-49DF-83C5-BB4DF5EC8C40}" destId="{F12C2221-9B86-4FDD-AC6A-9D7BCE3439E2}" srcOrd="0" destOrd="0" presId="urn:microsoft.com/office/officeart/2005/8/layout/vList2"/>
    <dgm:cxn modelId="{73C1FB8A-817C-40C1-990F-F4D9C05FA6E7}" type="presOf" srcId="{B64FC9CD-2DF2-4A13-8BC9-367CF8935845}" destId="{CECB84D3-7510-499C-BCCE-A2549C140F50}" srcOrd="0" destOrd="2" presId="urn:microsoft.com/office/officeart/2005/8/layout/vList2"/>
    <dgm:cxn modelId="{6076B5B0-E9A3-4359-8476-FEB1ED7E830A}" srcId="{F6396B18-30C0-4185-AD96-2348981C28AC}" destId="{2BBA7FE1-9B15-4094-85A2-693967651EAC}" srcOrd="1" destOrd="0" parTransId="{0329ED80-1E00-4B41-93EF-8C2BBABF41B8}" sibTransId="{8438D88D-3466-469C-BA11-01FBA01EEBDA}"/>
    <dgm:cxn modelId="{9D5B3FB9-6210-452E-BA05-52C49A4426A6}" type="presOf" srcId="{2BBA7FE1-9B15-4094-85A2-693967651EAC}" destId="{EAF6D107-439A-4360-8AE1-579B7F8C150C}" srcOrd="0" destOrd="0" presId="urn:microsoft.com/office/officeart/2005/8/layout/vList2"/>
    <dgm:cxn modelId="{523C1ABB-02B3-4D8C-821B-F46BF4018CD4}" type="presOf" srcId="{26CE2DBF-F704-45EC-9F76-1F12C00266F5}" destId="{16F5A5BE-0495-4177-ABC2-6A7686711E7A}" srcOrd="0" destOrd="0" presId="urn:microsoft.com/office/officeart/2005/8/layout/vList2"/>
    <dgm:cxn modelId="{B419FBBC-55FA-4CF0-8422-FF17B3E82A26}" srcId="{F6396B18-30C0-4185-AD96-2348981C28AC}" destId="{26CE2DBF-F704-45EC-9F76-1F12C00266F5}" srcOrd="4" destOrd="0" parTransId="{44C56013-FD34-4A84-93B3-D23FBEED371A}" sibTransId="{C31A4DCF-1BC4-41E7-8D1A-7F12478AA659}"/>
    <dgm:cxn modelId="{A154C6D7-91BF-4C6C-A7E6-63B54AC4F1AE}" srcId="{F6396B18-30C0-4185-AD96-2348981C28AC}" destId="{22F71237-1458-49DF-83C5-BB4DF5EC8C40}" srcOrd="0" destOrd="0" parTransId="{E191D8C3-50A9-43C4-9EC4-BDE040EA143E}" sibTransId="{2D1D4A58-4EDC-4279-9CD2-D98F31D4E7B9}"/>
    <dgm:cxn modelId="{667D71D9-1C38-45CA-9D27-B998A290F259}" type="presOf" srcId="{7E4C876E-3025-4EBB-854E-FF420E39ECB4}" destId="{E6523CD1-CB0A-420C-A151-239912B7BC94}" srcOrd="0" destOrd="0" presId="urn:microsoft.com/office/officeart/2005/8/layout/vList2"/>
    <dgm:cxn modelId="{F4C74066-F85A-406E-944E-941EDD660469}" type="presParOf" srcId="{08BBFF5C-A6FB-4F09-AFEA-B46DBA951C44}" destId="{F12C2221-9B86-4FDD-AC6A-9D7BCE3439E2}" srcOrd="0" destOrd="0" presId="urn:microsoft.com/office/officeart/2005/8/layout/vList2"/>
    <dgm:cxn modelId="{6438673D-1B6D-48F0-B1B3-1DDAADA101FF}" type="presParOf" srcId="{08BBFF5C-A6FB-4F09-AFEA-B46DBA951C44}" destId="{DA76F54E-9ECF-4B10-BA00-573A2FD6D354}" srcOrd="1" destOrd="0" presId="urn:microsoft.com/office/officeart/2005/8/layout/vList2"/>
    <dgm:cxn modelId="{0D6B52BF-C22D-4E44-8D9A-C9296AA9EC2F}" type="presParOf" srcId="{08BBFF5C-A6FB-4F09-AFEA-B46DBA951C44}" destId="{EAF6D107-439A-4360-8AE1-579B7F8C150C}" srcOrd="2" destOrd="0" presId="urn:microsoft.com/office/officeart/2005/8/layout/vList2"/>
    <dgm:cxn modelId="{187655FC-6046-4631-9E2A-3E951C2224FA}" type="presParOf" srcId="{08BBFF5C-A6FB-4F09-AFEA-B46DBA951C44}" destId="{3F80050D-89E8-46ED-A37D-B9FE4617177C}" srcOrd="3" destOrd="0" presId="urn:microsoft.com/office/officeart/2005/8/layout/vList2"/>
    <dgm:cxn modelId="{DEE292E4-1323-41B1-8EB1-343882186AF9}" type="presParOf" srcId="{08BBFF5C-A6FB-4F09-AFEA-B46DBA951C44}" destId="{46094360-824F-4B0E-B49B-16EEF599D4C0}" srcOrd="4" destOrd="0" presId="urn:microsoft.com/office/officeart/2005/8/layout/vList2"/>
    <dgm:cxn modelId="{DDE86AF1-D5B2-42A3-BBCE-FD730D897B4C}" type="presParOf" srcId="{08BBFF5C-A6FB-4F09-AFEA-B46DBA951C44}" destId="{9CB73166-EAF0-4132-878B-650846A32899}" srcOrd="5" destOrd="0" presId="urn:microsoft.com/office/officeart/2005/8/layout/vList2"/>
    <dgm:cxn modelId="{65D680A6-D942-4DFD-B014-2EEDD736153D}" type="presParOf" srcId="{08BBFF5C-A6FB-4F09-AFEA-B46DBA951C44}" destId="{E6523CD1-CB0A-420C-A151-239912B7BC94}" srcOrd="6" destOrd="0" presId="urn:microsoft.com/office/officeart/2005/8/layout/vList2"/>
    <dgm:cxn modelId="{611EDCB8-9720-438A-895A-CA661A067988}" type="presParOf" srcId="{08BBFF5C-A6FB-4F09-AFEA-B46DBA951C44}" destId="{E06DEAB2-BCE2-4D24-87EE-E9F92D2F9617}" srcOrd="7" destOrd="0" presId="urn:microsoft.com/office/officeart/2005/8/layout/vList2"/>
    <dgm:cxn modelId="{CEFAEEAB-FD3F-4956-B1A0-D81E98EFC72F}" type="presParOf" srcId="{08BBFF5C-A6FB-4F09-AFEA-B46DBA951C44}" destId="{16F5A5BE-0495-4177-ABC2-6A7686711E7A}" srcOrd="8" destOrd="0" presId="urn:microsoft.com/office/officeart/2005/8/layout/vList2"/>
    <dgm:cxn modelId="{678B2C2D-1E4D-4A04-AFAB-A496E02BBF19}" type="presParOf" srcId="{08BBFF5C-A6FB-4F09-AFEA-B46DBA951C44}" destId="{CECB84D3-7510-499C-BCCE-A2549C140F50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2C89AC-25BC-49EE-8789-A0BBF96121C3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E9D2CF-14FF-49A9-A7E8-BDA0C2F08B70}">
      <dsp:nvSpPr>
        <dsp:cNvPr id="0" name=""/>
        <dsp:cNvSpPr/>
      </dsp:nvSpPr>
      <dsp:spPr>
        <a:xfrm>
          <a:off x="0" y="212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1" kern="1200"/>
            <a:t>Role of JavaScript in Web Development:</a:t>
          </a:r>
          <a:endParaRPr lang="en-US" sz="3900" kern="1200"/>
        </a:p>
      </dsp:txBody>
      <dsp:txXfrm>
        <a:off x="0" y="2124"/>
        <a:ext cx="10515600" cy="1449029"/>
      </dsp:txXfrm>
    </dsp:sp>
    <dsp:sp modelId="{86D0FDEE-B7A2-4867-B1FE-3372517C79AE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27CF36-DFC3-45B9-94EC-DF97A0322818}">
      <dsp:nvSpPr>
        <dsp:cNvPr id="0" name=""/>
        <dsp:cNvSpPr/>
      </dsp:nvSpPr>
      <dsp:spPr>
        <a:xfrm>
          <a:off x="0" y="145115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JavaScript is essential for client-side </a:t>
          </a:r>
          <a:r>
            <a:rPr lang="en-US" sz="3900" b="1" kern="1200"/>
            <a:t>programming</a:t>
          </a:r>
          <a:r>
            <a:rPr lang="en-US" sz="3900" kern="1200"/>
            <a:t> (running on the user's browser).</a:t>
          </a:r>
        </a:p>
      </dsp:txBody>
      <dsp:txXfrm>
        <a:off x="0" y="1451154"/>
        <a:ext cx="10515600" cy="1449029"/>
      </dsp:txXfrm>
    </dsp:sp>
    <dsp:sp modelId="{C7AC57FE-C95F-421A-8C75-BA449CF3CF21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5B8C14-6D63-4805-A800-BB08B1BDDB21}">
      <dsp:nvSpPr>
        <dsp:cNvPr id="0" name=""/>
        <dsp:cNvSpPr/>
      </dsp:nvSpPr>
      <dsp:spPr>
        <a:xfrm>
          <a:off x="0" y="2900183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It works with </a:t>
          </a:r>
          <a:r>
            <a:rPr lang="en-US" sz="3900" b="1" kern="1200"/>
            <a:t>HTML</a:t>
          </a:r>
          <a:r>
            <a:rPr lang="en-US" sz="3900" kern="1200"/>
            <a:t> (structure) and </a:t>
          </a:r>
          <a:r>
            <a:rPr lang="en-US" sz="3900" b="1" kern="1200"/>
            <a:t>CSS</a:t>
          </a:r>
          <a:r>
            <a:rPr lang="en-US" sz="3900" kern="1200"/>
            <a:t> (style) to create dynamic, interactive web applications.</a:t>
          </a:r>
        </a:p>
      </dsp:txBody>
      <dsp:txXfrm>
        <a:off x="0" y="2900183"/>
        <a:ext cx="10515600" cy="14490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2C2221-9B86-4FDD-AC6A-9D7BCE3439E2}">
      <dsp:nvSpPr>
        <dsp:cNvPr id="0" name=""/>
        <dsp:cNvSpPr/>
      </dsp:nvSpPr>
      <dsp:spPr>
        <a:xfrm>
          <a:off x="0" y="70701"/>
          <a:ext cx="6172199" cy="7186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Using let, const, and var</a:t>
          </a:r>
          <a:endParaRPr lang="en-US" sz="1800" kern="1200"/>
        </a:p>
      </dsp:txBody>
      <dsp:txXfrm>
        <a:off x="35083" y="105784"/>
        <a:ext cx="6102033" cy="648506"/>
      </dsp:txXfrm>
    </dsp:sp>
    <dsp:sp modelId="{EAF6D107-439A-4360-8AE1-579B7F8C150C}">
      <dsp:nvSpPr>
        <dsp:cNvPr id="0" name=""/>
        <dsp:cNvSpPr/>
      </dsp:nvSpPr>
      <dsp:spPr>
        <a:xfrm>
          <a:off x="0" y="841213"/>
          <a:ext cx="6172199" cy="7186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let</a:t>
          </a:r>
          <a:r>
            <a:rPr lang="en-US" sz="1800" b="0" i="0" kern="1200" baseline="0"/>
            <a:t>: Used to declare a variable whose value can be changed later.</a:t>
          </a:r>
          <a:endParaRPr lang="en-US" sz="1800" kern="1200"/>
        </a:p>
      </dsp:txBody>
      <dsp:txXfrm>
        <a:off x="35083" y="876296"/>
        <a:ext cx="6102033" cy="648506"/>
      </dsp:txXfrm>
    </dsp:sp>
    <dsp:sp modelId="{46094360-824F-4B0E-B49B-16EEF599D4C0}">
      <dsp:nvSpPr>
        <dsp:cNvPr id="0" name=""/>
        <dsp:cNvSpPr/>
      </dsp:nvSpPr>
      <dsp:spPr>
        <a:xfrm>
          <a:off x="0" y="1611726"/>
          <a:ext cx="6172199" cy="7186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const</a:t>
          </a:r>
          <a:r>
            <a:rPr lang="en-US" sz="1800" b="0" i="0" kern="1200" baseline="0"/>
            <a:t>: Used to declare a constant variable whose value cannot be changed after initialization.</a:t>
          </a:r>
          <a:endParaRPr lang="en-US" sz="1800" kern="1200"/>
        </a:p>
      </dsp:txBody>
      <dsp:txXfrm>
        <a:off x="35083" y="1646809"/>
        <a:ext cx="6102033" cy="648506"/>
      </dsp:txXfrm>
    </dsp:sp>
    <dsp:sp modelId="{E6523CD1-CB0A-420C-A151-239912B7BC94}">
      <dsp:nvSpPr>
        <dsp:cNvPr id="0" name=""/>
        <dsp:cNvSpPr/>
      </dsp:nvSpPr>
      <dsp:spPr>
        <a:xfrm>
          <a:off x="0" y="2382238"/>
          <a:ext cx="6172199" cy="7186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var</a:t>
          </a:r>
          <a:r>
            <a:rPr lang="en-US" sz="1800" b="0" i="0" kern="1200" baseline="0"/>
            <a:t>: Older syntax for declaring variables, but </a:t>
          </a:r>
          <a:r>
            <a:rPr lang="en-US" sz="1800" b="1" i="0" kern="1200" baseline="0"/>
            <a:t>less preferred</a:t>
          </a:r>
          <a:r>
            <a:rPr lang="en-US" sz="1800" b="0" i="0" kern="1200" baseline="0"/>
            <a:t> due to issues with scoping and hoisting.</a:t>
          </a:r>
          <a:endParaRPr lang="en-US" sz="1800" kern="1200"/>
        </a:p>
      </dsp:txBody>
      <dsp:txXfrm>
        <a:off x="35083" y="2417321"/>
        <a:ext cx="6102033" cy="648506"/>
      </dsp:txXfrm>
    </dsp:sp>
    <dsp:sp modelId="{16F5A5BE-0495-4177-ABC2-6A7686711E7A}">
      <dsp:nvSpPr>
        <dsp:cNvPr id="0" name=""/>
        <dsp:cNvSpPr/>
      </dsp:nvSpPr>
      <dsp:spPr>
        <a:xfrm>
          <a:off x="0" y="3152751"/>
          <a:ext cx="6172199" cy="7186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When to Use:</a:t>
          </a:r>
          <a:endParaRPr lang="en-US" sz="1800" kern="1200"/>
        </a:p>
      </dsp:txBody>
      <dsp:txXfrm>
        <a:off x="35083" y="3187834"/>
        <a:ext cx="6102033" cy="648506"/>
      </dsp:txXfrm>
    </dsp:sp>
    <dsp:sp modelId="{CECB84D3-7510-499C-BCCE-A2549C140F50}">
      <dsp:nvSpPr>
        <dsp:cNvPr id="0" name=""/>
        <dsp:cNvSpPr/>
      </dsp:nvSpPr>
      <dsp:spPr>
        <a:xfrm>
          <a:off x="0" y="3871423"/>
          <a:ext cx="6172199" cy="931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967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 baseline="0"/>
            <a:t>Use let when you need a variable that can be reassigned.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 baseline="0"/>
            <a:t>Use const when you want a variable to remain constant.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 baseline="0"/>
            <a:t>Use var only if you are working with older code, as it is now largely outdated.</a:t>
          </a:r>
          <a:endParaRPr lang="en-US" sz="1400" kern="1200"/>
        </a:p>
      </dsp:txBody>
      <dsp:txXfrm>
        <a:off x="0" y="3871423"/>
        <a:ext cx="6172199" cy="931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58995-2999-4C3E-8DB7-A5B10034304C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27D9E-9642-410C-B925-D97ACB43A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08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JavaScript can be used to validate form input, update content without refreshing, and create interactive features like image sliders.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27D9E-9642-410C-B925-D97ACB43AC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46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27D9E-9642-410C-B925-D97ACB43AC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86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CE9A5-5307-70AE-2A62-5C78B92EB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4BB0B4-5776-E825-1164-F7B937466B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9304F3-4FCE-5E87-678B-460B7A5AA5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6C45B-D9AC-0F78-55AB-C9EF63F961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27D9E-9642-410C-B925-D97ACB43AC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00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27D9E-9642-410C-B925-D97ACB43AC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50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9B7B6-E5CE-458E-4AEC-5875C8908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2A7A2-E6DE-4968-65A2-AC08F1D8D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74DD4-2C06-5B3C-174A-EE88319601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BD3DBF-2B8C-4CC6-8ABA-E4662BBECEEB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53384-4BE8-88B7-7D1E-67DDB60BC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464C4-31FB-712C-9E42-FF441B53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56D7-5C6F-46A6-AD79-D80AAAF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48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A7BFA-64AC-0156-49E4-1E86EAF50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C5C754-BFB2-6FD7-E74E-4AE9167DD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D6172-045E-904C-B0A2-C2577666B7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BD3DBF-2B8C-4CC6-8ABA-E4662BBECEEB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7E8C-C2B3-A339-FCCD-54D02C24D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9C00D-ED58-230F-B38B-373FD09BC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56D7-5C6F-46A6-AD79-D80AAAF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79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A62BAE-D94C-53B7-EE07-0CDB522AC4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30805-110E-C390-2994-5667B4357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7C4EE-653E-1EDF-D5A6-2F87285720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BD3DBF-2B8C-4CC6-8ABA-E4662BBECEEB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2A353-976B-A0D0-07C4-01996C31F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3932F-4D0B-A031-1B00-832A3F6F3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56D7-5C6F-46A6-AD79-D80AAAF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52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61461-64B1-2346-6861-A1493AAB6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FD36F-0EB2-ED2D-3CDB-87B398A73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BA079-0920-80F8-7B6E-BD900E3215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BD3DBF-2B8C-4CC6-8ABA-E4662BBECEEB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AD348-242C-300B-1906-41B2562E4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FC88F-1BF3-C22A-DBF5-3564C6A75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56D7-5C6F-46A6-AD79-D80AAAF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1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027D4-EA28-EB19-DEF8-ED756371A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5C63C-6BEE-80DE-2C49-5EE458827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AD9D7-6649-C908-B54D-96283459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BD3DBF-2B8C-4CC6-8ABA-E4662BBECEEB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55CBE-DB7D-08F0-648D-1BA5C1DB8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F9FAC-B883-3A17-6130-A55312395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56D7-5C6F-46A6-AD79-D80AAAF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6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AB26F-35D5-A4AF-8ADD-D12CDB112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59EAA-7565-C789-2B83-70D8A893E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24AA1-21F4-DD7F-310F-CF0969F96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E2408-7B27-5B7A-8072-38313F8A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BD3DBF-2B8C-4CC6-8ABA-E4662BBECEEB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CBD7A-BDA1-0332-EF21-095476496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2887F-BB6C-D056-782B-772C3D1ED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56D7-5C6F-46A6-AD79-D80AAAF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17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95FC1-AFF1-0577-40DE-FBEF67FB3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BBA19-3515-B64E-64BB-761E3C890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FAF5DC-AF8E-D8A1-8046-F1D030CC3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E07780-D78D-5559-8ACC-F8FC48AA05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A616DA-BC55-6FCC-DB64-714391D880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85D1D-509A-582C-4469-798DC8640B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BD3DBF-2B8C-4CC6-8ABA-E4662BBECEEB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AD81A4-7265-E735-8B3D-76521786F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33C47-E639-21D5-7048-16F53321B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56D7-5C6F-46A6-AD79-D80AAAF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38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49CDE-9BE1-8840-8981-5EBBB2A60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215E33-B3B8-7FB2-AFEE-6F11F94A82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BD3DBF-2B8C-4CC6-8ABA-E4662BBECEEB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5C0CB5-C80F-A0ED-B2B8-CAE1D02C6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35D356-C0EF-FC0B-0F97-61D6B7A9C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56D7-5C6F-46A6-AD79-D80AAAF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22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224782-1FB2-D43F-15E4-F94C7D6F7A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BD3DBF-2B8C-4CC6-8ABA-E4662BBECEEB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007137-6269-4A84-710B-0BFE75723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982E0-41D6-30F7-624E-A31B6B9A8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56D7-5C6F-46A6-AD79-D80AAAF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9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C9FCE-4BF4-006A-EB3B-64F660C1D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F905A-89F1-7019-FFE2-18DD5C15C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6253D-125B-488E-8A16-E2DCAE929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A0C7B-0BB3-F7FF-8883-347B28FAAC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BD3DBF-2B8C-4CC6-8ABA-E4662BBECEEB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0D395-7BA1-2649-8CE2-EB270ED24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8A9F3-0778-488A-1AA4-C0AB56057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56D7-5C6F-46A6-AD79-D80AAAF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09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97FD2-B61E-2BC4-AA78-425AFB0B8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8DC8CC-EFA3-884A-C6A0-8467BC04FA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4A59E-E929-FAE0-0F0E-4E04C94F5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042E7-DD6F-9D3B-0F8A-92C739451E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BD3DBF-2B8C-4CC6-8ABA-E4662BBECEEB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9901D-604C-B218-6602-4367851F0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93C05-CA77-A7C7-4C2A-BA224BE93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56D7-5C6F-46A6-AD79-D80AAAF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9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D1FAF5-0B2A-273D-739E-FE10DD41B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C8FCF-9DC1-F875-50A7-88880E197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FB681-CF0F-0615-82C3-5C965F3A15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1616" y="6356350"/>
            <a:ext cx="7321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7F56D7-5C6F-46A6-AD79-D80AAAFB971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oogle Shape;33;p4">
            <a:extLst>
              <a:ext uri="{FF2B5EF4-FFF2-40B4-BE49-F238E27FC236}">
                <a16:creationId xmlns:a16="http://schemas.microsoft.com/office/drawing/2014/main" id="{62D977C9-FF02-2CA5-741B-DCC95CD2697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 l="89" r="89"/>
          <a:stretch/>
        </p:blipFill>
        <p:spPr>
          <a:xfrm>
            <a:off x="533400" y="6362296"/>
            <a:ext cx="1312932" cy="35323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32;p4">
            <a:extLst>
              <a:ext uri="{FF2B5EF4-FFF2-40B4-BE49-F238E27FC236}">
                <a16:creationId xmlns:a16="http://schemas.microsoft.com/office/drawing/2014/main" id="{62CD1EA6-AB52-5090-4F91-70E6FDB844CD}"/>
              </a:ext>
            </a:extLst>
          </p:cNvPr>
          <p:cNvSpPr txBox="1"/>
          <p:nvPr userDrawn="1"/>
        </p:nvSpPr>
        <p:spPr>
          <a:xfrm>
            <a:off x="2271404" y="6371535"/>
            <a:ext cx="7397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2025 | Proprietary Information of Bravo Family Foundation</a:t>
            </a:r>
            <a:endParaRPr sz="12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" name="Google Shape;27;p4">
            <a:extLst>
              <a:ext uri="{FF2B5EF4-FFF2-40B4-BE49-F238E27FC236}">
                <a16:creationId xmlns:a16="http://schemas.microsoft.com/office/drawing/2014/main" id="{2C29160E-A682-1BE2-27D2-9B9642932B21}"/>
              </a:ext>
            </a:extLst>
          </p:cNvPr>
          <p:cNvCxnSpPr/>
          <p:nvPr userDrawn="1"/>
        </p:nvCxnSpPr>
        <p:spPr>
          <a:xfrm>
            <a:off x="2271404" y="6311900"/>
            <a:ext cx="7397400" cy="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28617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318BF-29A7-5274-EFFC-3ECFFFE07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/>
          <a:p>
            <a:r>
              <a:rPr lang="en-US" b="0">
                <a:effectLst/>
              </a:rPr>
              <a:t>JavaScript Basics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46231-5E71-2EAF-954D-A54F57108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/>
          <a:p>
            <a:r>
              <a:rPr lang="en-US">
                <a:effectLst/>
              </a:rPr>
              <a:t>JavaScript in web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610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016F0-5147-8553-BA88-5E12D4737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1D570-1213-475C-BC63-815E78538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3A86E-3CC2-FE53-CC1A-5E31FCD58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(age &gt;=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"You are an adult."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486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E288E-138C-04A3-E35C-A6490FF8B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74AD6-17F5-5F70-4289-DC50DEE46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5F231-9737-5B73-E2F8-1633CAC76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(age &gt;=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0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"You are an adult."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0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"You are a minor."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31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18F2A-BA89-9123-B892-6F31AF588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2A5D3-C508-F1B9-3CE0-D62783D8A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F5187-D6F8-FAE0-3D78-619131820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pPr>
              <a:lnSpc>
                <a:spcPct val="100000"/>
              </a:lnSpc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(age &lt;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0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"You are a minor."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(age ==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0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"You just became an adult!"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0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"You are an adult."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891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2D07C-30C5-6126-6BB9-99F304F1B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18CDA-BAED-19B6-BD11-08637A388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1E98D-B919-5531-7C8B-1B813A995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3703"/>
            <a:ext cx="10515600" cy="4593260"/>
          </a:xfrm>
        </p:spPr>
        <p:txBody>
          <a:bodyPr anchor="ctr">
            <a:normAutofit fontScale="77500" lnSpcReduction="20000"/>
          </a:bodyPr>
          <a:lstStyle/>
          <a:p>
            <a:pPr>
              <a:lnSpc>
                <a:spcPct val="100000"/>
              </a:lnSpc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day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"Friday"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(day) {</a:t>
            </a:r>
          </a:p>
          <a:p>
            <a:pPr>
              <a:lnSpc>
                <a:spcPct val="10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"Monday"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"Start of the week"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"Friday"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"End of the week"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"Midweek"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245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8D4FED-51B1-85BF-D7E0-D386DE35E0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909D6-0C70-909C-8AE0-02CE2A85B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Activity 1: Variable Declaration and Control Flow (if, else-if, else)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4A653-FD46-5B24-9033-7CFEA3E936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b="1" dirty="0"/>
              <a:t>Objective:</a:t>
            </a:r>
          </a:p>
          <a:p>
            <a:r>
              <a:rPr lang="en-US" dirty="0"/>
              <a:t>This activity will help you practice </a:t>
            </a:r>
            <a:r>
              <a:rPr lang="en-US" b="1" dirty="0"/>
              <a:t>variable declaration</a:t>
            </a:r>
            <a:r>
              <a:rPr lang="en-US" dirty="0"/>
              <a:t> in JavaScript, as well as control flow using </a:t>
            </a:r>
            <a:r>
              <a:rPr lang="en-US" b="1" dirty="0"/>
              <a:t>if, else-if, and else</a:t>
            </a:r>
            <a:r>
              <a:rPr lang="en-US" dirty="0"/>
              <a:t> statements. Later, you'll implement the same logic using a </a:t>
            </a:r>
            <a:r>
              <a:rPr lang="en-US" b="1" dirty="0"/>
              <a:t>switch case</a:t>
            </a:r>
            <a:r>
              <a:rPr lang="en-US" dirty="0"/>
              <a:t> statement to see how both can be used in different scenarios.</a:t>
            </a:r>
          </a:p>
          <a:p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9426628-12E6-597D-A0F4-A5B4C4CF6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825625"/>
            <a:ext cx="5181600" cy="43513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R="0" lv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Part1: Exam Grade Classification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228600" marR="0" lvl="0" indent="-2286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Declare a variable called grade and assign it a numeric value between 0 and 100.</a:t>
            </a:r>
          </a:p>
          <a:p>
            <a:pPr marL="228600" marR="0" lvl="0" indent="-2286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Write a JavaScript program that:</a:t>
            </a:r>
          </a:p>
          <a:p>
            <a:pPr marL="228600" marR="0" lvl="1" indent="-2286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If the grade is greater than or equal to 90, logs "A"</a:t>
            </a:r>
          </a:p>
          <a:p>
            <a:pPr marL="228600" marR="0" lvl="1" indent="-2286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If the grade is greater than or equal to 80 but less than 90, logs "B"</a:t>
            </a:r>
          </a:p>
          <a:p>
            <a:pPr marL="228600" marR="0" lvl="1" indent="-2286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If the grade is greater than or equal to 70 but less than 80, logs "C"</a:t>
            </a:r>
          </a:p>
          <a:p>
            <a:pPr marL="228600" marR="0" lvl="1" indent="-2286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If the grade is greater than or equal to 60 but less than 70, logs "D"</a:t>
            </a:r>
          </a:p>
          <a:p>
            <a:pPr marL="228600" marR="0" lvl="1" indent="-2286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If the grade is less than 60, logs "F"</a:t>
            </a:r>
          </a:p>
          <a:p>
            <a:pPr marL="228600" marR="0" lvl="0" indent="-2286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47250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0909E-593A-5F70-B3BA-18D4B9257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30CEDEC6-2C0D-8606-AB4E-053C0DE5D5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Activity 2:  Using switch-case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3DB17-9A7D-A6DB-8AF4-0735BE510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Rewrite the problem Exam Grade Classification using a switch statement</a:t>
            </a:r>
          </a:p>
        </p:txBody>
      </p:sp>
    </p:spTree>
    <p:extLst>
      <p:ext uri="{BB962C8B-B14F-4D97-AF65-F5344CB8AC3E}">
        <p14:creationId xmlns:p14="http://schemas.microsoft.com/office/powerpoint/2010/main" val="1396126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96E3B-1DDC-1ED2-76EE-3BBDBD9DD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D4EB4-0F81-F499-E7A4-170D20B67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in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83861-2943-6B68-E142-ED0E29713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lnSpc>
                <a:spcPts val="2400"/>
              </a:lnSpc>
              <a:buNone/>
            </a:pPr>
            <a:r>
              <a:rPr lang="en-US" b="1" i="0" dirty="0">
                <a:solidFill>
                  <a:srgbClr val="080808"/>
                </a:solidFill>
                <a:effectLst/>
                <a:latin typeface="Hind Siliguri" panose="020B0502040204020203" pitchFamily="2" charset="0"/>
              </a:rPr>
              <a:t>Loop Types</a:t>
            </a:r>
          </a:p>
          <a:p>
            <a:pPr algn="l" fontAlgn="base">
              <a:buNone/>
            </a:pPr>
            <a:r>
              <a:rPr lang="en-US" b="0" i="0" dirty="0">
                <a:solidFill>
                  <a:srgbClr val="080808"/>
                </a:solidFill>
                <a:effectLst/>
                <a:latin typeface="Hind Siliguri" panose="020B0502040204020203" pitchFamily="2" charset="0"/>
              </a:rPr>
              <a:t>Loops are structures that repeatedly execute a code block while a specific condition is true. In JavaScript, there are three types of loops: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63636"/>
                </a:solidFill>
                <a:effectLst/>
                <a:latin typeface="Hind Siliguri" panose="020B0502040204020203" pitchFamily="2" charset="0"/>
              </a:rPr>
              <a:t>while</a:t>
            </a:r>
            <a:r>
              <a:rPr lang="en-US" b="0" i="0" dirty="0">
                <a:solidFill>
                  <a:srgbClr val="080808"/>
                </a:solidFill>
                <a:effectLst/>
                <a:latin typeface="Hind Siliguri" panose="020B0502040204020203" pitchFamily="2" charset="0"/>
              </a:rPr>
              <a:t>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63636"/>
                </a:solidFill>
                <a:effectLst/>
                <a:latin typeface="Hind Siliguri" panose="020B0502040204020203" pitchFamily="2" charset="0"/>
              </a:rPr>
              <a:t>do-while</a:t>
            </a:r>
            <a:r>
              <a:rPr lang="en-US" b="0" i="0" dirty="0">
                <a:solidFill>
                  <a:srgbClr val="080808"/>
                </a:solidFill>
                <a:effectLst/>
                <a:latin typeface="Hind Siliguri" panose="020B0502040204020203" pitchFamily="2" charset="0"/>
              </a:rPr>
              <a:t>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63636"/>
                </a:solidFill>
                <a:effectLst/>
                <a:latin typeface="Hind Siliguri" panose="020B0502040204020203" pitchFamily="2" charset="0"/>
              </a:rPr>
              <a:t>for</a:t>
            </a:r>
            <a:r>
              <a:rPr lang="en-US" b="0" i="0" dirty="0">
                <a:solidFill>
                  <a:srgbClr val="080808"/>
                </a:solidFill>
                <a:effectLst/>
                <a:latin typeface="Hind Siliguri" panose="020B0502040204020203" pitchFamily="2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66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B0E90D-14D0-E217-4ED9-1C2CD176C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04C3A-64EB-2C0C-7C00-12D76CA82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Loops in JavaScript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169EA9-743D-B62A-E417-AF3A90B9CCF2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for Loop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Used for running a block of code a specific number of times.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CC9B2F-CAF1-4934-BDC6-06A655FB4BCF}"/>
              </a:ext>
            </a:extLst>
          </p:cNvPr>
          <p:cNvSpPr txBox="1"/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nn-NO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nn-NO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nn-NO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</a:t>
            </a:r>
            <a:r>
              <a:rPr lang="nn-NO" sz="2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 &lt; </a:t>
            </a:r>
            <a:r>
              <a:rPr lang="nn-NO" sz="2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n-NO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i++) {</a:t>
            </a:r>
          </a:p>
          <a:p>
            <a:pPr>
              <a:lnSpc>
                <a:spcPct val="150000"/>
              </a:lnSpc>
              <a:buNone/>
            </a:pPr>
            <a:r>
              <a:rPr lang="nn-NO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console.log(i); </a:t>
            </a:r>
            <a:r>
              <a:rPr lang="nn-NO" sz="2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Logs 0, 1, 2, 3, 4</a:t>
            </a:r>
            <a:endParaRPr lang="nn-NO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nn-NO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89656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E6E3C-5146-C613-A6A2-1D21107ECD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F0509-B215-B991-E319-B3727C89A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Loops in JavaScript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A0A353-1E33-B0FC-2EA7-56823380E56A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while Loop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Runs a block of code while a given condition is true.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9FAFF-25F6-D628-820F-CF27F40BBC59}"/>
              </a:ext>
            </a:extLst>
          </p:cNvPr>
          <p:cNvSpPr txBox="1"/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nn-NO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nn-NO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</a:t>
            </a:r>
            <a:r>
              <a:rPr lang="nn-NO" sz="2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  <a:buNone/>
            </a:pPr>
            <a:r>
              <a:rPr lang="nn-NO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nn-NO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(i &lt; </a:t>
            </a:r>
            <a:r>
              <a:rPr lang="nn-NO" sz="2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n-NO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  <a:buNone/>
            </a:pPr>
            <a:r>
              <a:rPr lang="nn-NO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console.log(i); </a:t>
            </a:r>
            <a:r>
              <a:rPr lang="nn-NO" sz="2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Logs 0, 1, 2, 3, 4</a:t>
            </a:r>
            <a:endParaRPr lang="nn-NO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nn-NO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i++;</a:t>
            </a:r>
          </a:p>
          <a:p>
            <a:pPr>
              <a:lnSpc>
                <a:spcPct val="150000"/>
              </a:lnSpc>
            </a:pPr>
            <a:r>
              <a:rPr lang="nn-NO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12963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BF920-40FE-3CAB-BF90-7C65983BD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BE5D4-4BCD-0644-8BCB-6C02DE131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Loops in JavaScript</a:t>
            </a:r>
            <a:endParaRPr lang="en-US" kern="1200">
              <a:latin typeface="+mj-lt"/>
              <a:ea typeface="+mj-ea"/>
              <a:cs typeface="+mj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D6B0A5A-364E-866B-F354-20BA309CAA37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do-while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 loop is a type of loop in JavaScript that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executes the code block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 at least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once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, and then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repeats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 the loop as long as the specified condition is true.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3D5D32-38FC-A9DA-11E2-A627EBB457FB}"/>
              </a:ext>
            </a:extLst>
          </p:cNvPr>
          <p:cNvSpPr txBox="1"/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B70633-C37B-0119-56BD-5C8AAD86E4FC}"/>
              </a:ext>
            </a:extLst>
          </p:cNvPr>
          <p:cNvSpPr txBox="1"/>
          <p:nvPr/>
        </p:nvSpPr>
        <p:spPr>
          <a:xfrm>
            <a:off x="6325386" y="1297600"/>
            <a:ext cx="4807670" cy="44710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 =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  <a:buNone/>
            </a:pPr>
            <a:b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console.log(count);</a:t>
            </a:r>
          </a:p>
          <a:p>
            <a:pPr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count++; </a:t>
            </a: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Increment the counter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(count &lt;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0134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37793-8608-7BDC-1762-9792BAA56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B526B-3D2A-4AC1-B165-D6DDB35BD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What is JavaScript?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JavaScript</a:t>
            </a:r>
            <a:r>
              <a:rPr lang="en-US" dirty="0"/>
              <a:t> is a </a:t>
            </a:r>
            <a:r>
              <a:rPr lang="en-US" b="1" dirty="0"/>
              <a:t>scripting language</a:t>
            </a:r>
            <a:r>
              <a:rPr lang="en-US" dirty="0"/>
              <a:t> that runs in the browser.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allows you to add </a:t>
            </a:r>
            <a:r>
              <a:rPr lang="en-US" b="1" dirty="0"/>
              <a:t>interactivity</a:t>
            </a:r>
            <a:r>
              <a:rPr lang="en-US" dirty="0"/>
              <a:t>, </a:t>
            </a:r>
            <a:r>
              <a:rPr lang="en-US" b="1" dirty="0"/>
              <a:t>dynamic content</a:t>
            </a:r>
            <a:r>
              <a:rPr lang="en-US" dirty="0"/>
              <a:t>, and </a:t>
            </a:r>
            <a:r>
              <a:rPr lang="en-US" b="1" dirty="0"/>
              <a:t>logic</a:t>
            </a:r>
            <a:r>
              <a:rPr lang="en-US" dirty="0"/>
              <a:t> to websites.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JavaScript makes websites </a:t>
            </a:r>
            <a:r>
              <a:rPr lang="en-US" b="1" dirty="0"/>
              <a:t>interactive</a:t>
            </a:r>
            <a:r>
              <a:rPr lang="en-US" dirty="0"/>
              <a:t>, allowing users to </a:t>
            </a:r>
            <a:r>
              <a:rPr lang="en-US" b="1" dirty="0"/>
              <a:t>respond to actions</a:t>
            </a:r>
            <a:r>
              <a:rPr lang="en-US" dirty="0"/>
              <a:t>, </a:t>
            </a:r>
            <a:r>
              <a:rPr lang="en-US" b="1" dirty="0"/>
              <a:t>validate forms</a:t>
            </a:r>
            <a:r>
              <a:rPr lang="en-US" dirty="0"/>
              <a:t>, and </a:t>
            </a:r>
            <a:r>
              <a:rPr lang="en-US" b="1" dirty="0"/>
              <a:t>manipulate the DOM</a:t>
            </a:r>
            <a:r>
              <a:rPr lang="en-US" dirty="0"/>
              <a:t> (Document Object Model).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339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35066-F621-F345-D4E1-4BA74F7FF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91142-EA35-FF23-9906-60FE788A2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 in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33EAF-F1CC-8947-1765-E4A98987A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996"/>
            <a:ext cx="10515600" cy="4630967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What is a Nested Loop?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nested loop</a:t>
            </a:r>
            <a:r>
              <a:rPr lang="en-US" dirty="0"/>
              <a:t> is a loop inside another loop. The outer loop runs first, and for each iteration of the outer loop, the inner loop runs completely.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Nested loops are useful when you need to iterate over multi-dimensional data structures (e.g., a 2D array) or when you need to perform repetitive tasks that depend on multiple variables.</a:t>
            </a:r>
          </a:p>
          <a:p>
            <a:pPr>
              <a:buNone/>
            </a:pPr>
            <a:r>
              <a:rPr lang="en-US" b="1" dirty="0"/>
              <a:t>When to Use Nested Loops: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Iterating through a 2D array</a:t>
            </a:r>
            <a:r>
              <a:rPr lang="en-US" dirty="0"/>
              <a:t> (like a matrix or grid).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Performing complex repetitive tasks</a:t>
            </a:r>
            <a:r>
              <a:rPr lang="en-US" dirty="0"/>
              <a:t>: If your task requires nested iterations, such as finding pairs of values or checking multiple conditions.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787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887FA-E818-2C45-371C-9C4798374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5431E-B7DD-4982-CA5B-33423BE5F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 in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E9A86-CB3C-629F-C217-71E19E3C6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00000"/>
              </a:lnSpc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 &lt;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i++) {</a:t>
            </a:r>
          </a:p>
          <a:p>
            <a:pPr>
              <a:lnSpc>
                <a:spcPct val="10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Outer loop runs 3 times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j &lt;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0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Inner loop runs 60 times for each outer loop iteration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"Outer: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i +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 Inner: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j);</a:t>
            </a:r>
          </a:p>
          <a:p>
            <a:pPr>
              <a:lnSpc>
                <a:spcPct val="10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18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33465-595A-839C-D369-8E151A140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8D01-08C7-927D-856B-7F4ABBEF6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Activity 3: Loop Activity – Drawing a Triangle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2FCC4D0-2683-BAAC-28B0-11A9F7B349DE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Instructions: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Write a JavaScript program that uses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for loop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to draw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right-angled triangle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made of * symbols.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The program should print the following pattern (with 5 rows):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B56D12-EF32-B272-58D0-9163D1492B46}"/>
              </a:ext>
            </a:extLst>
          </p:cNvPr>
          <p:cNvSpPr txBox="1"/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3">
              <a:lnSpc>
                <a:spcPct val="90000"/>
              </a:lnSpc>
              <a:spcBef>
                <a:spcPts val="1000"/>
              </a:spcBef>
            </a:pPr>
            <a:r>
              <a:rPr lang="en-US" sz="2800" dirty="0"/>
              <a:t>*</a:t>
            </a:r>
          </a:p>
          <a:p>
            <a:pPr lvl="3">
              <a:lnSpc>
                <a:spcPct val="90000"/>
              </a:lnSpc>
              <a:spcBef>
                <a:spcPts val="1000"/>
              </a:spcBef>
            </a:pPr>
            <a:r>
              <a:rPr lang="en-US" sz="2800" dirty="0"/>
              <a:t>**</a:t>
            </a:r>
          </a:p>
          <a:p>
            <a:pPr lvl="3">
              <a:lnSpc>
                <a:spcPct val="90000"/>
              </a:lnSpc>
              <a:spcBef>
                <a:spcPts val="1000"/>
              </a:spcBef>
            </a:pPr>
            <a:r>
              <a:rPr lang="en-US" sz="2800" dirty="0"/>
              <a:t>***</a:t>
            </a:r>
          </a:p>
          <a:p>
            <a:pPr lvl="3">
              <a:lnSpc>
                <a:spcPct val="90000"/>
              </a:lnSpc>
              <a:spcBef>
                <a:spcPts val="1000"/>
              </a:spcBef>
            </a:pPr>
            <a:r>
              <a:rPr lang="en-US" sz="2800" dirty="0"/>
              <a:t>****</a:t>
            </a:r>
          </a:p>
          <a:p>
            <a:pPr lvl="3">
              <a:lnSpc>
                <a:spcPct val="90000"/>
              </a:lnSpc>
              <a:spcBef>
                <a:spcPts val="1000"/>
              </a:spcBef>
            </a:pPr>
            <a:r>
              <a:rPr lang="en-US" sz="2800" dirty="0"/>
              <a:t>*****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65089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048042-53DB-2D29-318E-C5C3F01DE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FFD94-E066-C99B-E4D6-0EBDB3975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Activity 4: Loop Activity – Drawing a Reverse Triangle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9A9D242-039B-9870-9ED2-2466E9AAC1A7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Instructions: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Write a JavaScript program that uses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for loop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to draw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reverse right-angled triangle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made of * symbols.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The program should print the following pattern (with 5 rows):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markdown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8396ED-254D-1193-F95E-B1F43C3D9CEF}"/>
              </a:ext>
            </a:extLst>
          </p:cNvPr>
          <p:cNvSpPr txBox="1"/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2">
              <a:lnSpc>
                <a:spcPct val="90000"/>
              </a:lnSpc>
              <a:spcBef>
                <a:spcPts val="1000"/>
              </a:spcBef>
            </a:pPr>
            <a:r>
              <a:rPr lang="en-US" sz="2800" dirty="0"/>
              <a:t>*****</a:t>
            </a:r>
          </a:p>
          <a:p>
            <a:pPr lvl="2">
              <a:lnSpc>
                <a:spcPct val="90000"/>
              </a:lnSpc>
              <a:spcBef>
                <a:spcPts val="1000"/>
              </a:spcBef>
            </a:pPr>
            <a:r>
              <a:rPr lang="en-US" sz="2800" dirty="0"/>
              <a:t>****</a:t>
            </a:r>
          </a:p>
          <a:p>
            <a:pPr lvl="2">
              <a:lnSpc>
                <a:spcPct val="90000"/>
              </a:lnSpc>
              <a:spcBef>
                <a:spcPts val="1000"/>
              </a:spcBef>
            </a:pPr>
            <a:r>
              <a:rPr lang="en-US" sz="2800" dirty="0"/>
              <a:t>***</a:t>
            </a:r>
          </a:p>
          <a:p>
            <a:pPr lvl="2">
              <a:lnSpc>
                <a:spcPct val="90000"/>
              </a:lnSpc>
              <a:spcBef>
                <a:spcPts val="1000"/>
              </a:spcBef>
            </a:pPr>
            <a:r>
              <a:rPr lang="en-US" sz="2800" dirty="0"/>
              <a:t>**</a:t>
            </a:r>
          </a:p>
          <a:p>
            <a:pPr lvl="2">
              <a:lnSpc>
                <a:spcPct val="90000"/>
              </a:lnSpc>
              <a:spcBef>
                <a:spcPts val="1000"/>
              </a:spcBef>
            </a:pPr>
            <a:r>
              <a:rPr lang="en-US" sz="2800" dirty="0"/>
              <a:t>*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269072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7E5E09-C04D-4884-A0DC-D3E7C6C81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84F9E-B9A6-1654-D9F9-6629D627A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Inserting a script in HTML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47BC12B-8855-CA97-042A-1BC2CA4B6E92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effectLst/>
              </a:rPr>
              <a:t>How to Insert JavaScript in an HTML Document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</a:rPr>
              <a:t>JavaScript can be added to HTML documents in three main ways: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effectLst/>
              </a:rPr>
              <a:t>Inline JavaScript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</a:rPr>
              <a:t>: Directly within an HTML element (e.g., using onclick).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effectLst/>
              </a:rPr>
              <a:t>Internal JavaScript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</a:rPr>
              <a:t>: Within the HTML document using the &lt;script&gt; tag.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effectLst/>
              </a:rPr>
              <a:t>External JavaScript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</a:rPr>
              <a:t>: Linking an external .js file to the HTML document.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11267" name="Picture 3" descr="Amazingly Useful HTML, CSS and JavaScript Tools and Libraries | by Bradley  Nice | Level Up! | Medium">
            <a:extLst>
              <a:ext uri="{FF2B5EF4-FFF2-40B4-BE49-F238E27FC236}">
                <a16:creationId xmlns:a16="http://schemas.microsoft.com/office/drawing/2014/main" id="{4E90074A-BDF2-4794-0ABF-885FEE88E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2200" y="2563400"/>
            <a:ext cx="5181600" cy="2875788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2586233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5A3427-4A6A-BF23-F45D-8E41080D5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B281A-D114-303A-121F-AA257C431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&lt;script&gt; Tag (Internal JavaScript)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77411-C704-C9E2-3CE1-34FEB95FD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&lt;script&gt; Tag?</a:t>
            </a:r>
          </a:p>
          <a:p>
            <a:r>
              <a:rPr lang="en-US" dirty="0"/>
              <a:t>The &lt;script&gt; tag is used to include JavaScript within an HTML document.</a:t>
            </a:r>
          </a:p>
          <a:p>
            <a:r>
              <a:rPr lang="en-US" dirty="0"/>
              <a:t>It can be placed in the &lt;head&gt; or &lt;body&gt; section of the HTML, but it is more common to place it just before the closing &lt;/body&gt; tag to ensure the HTML content is fully loaded before the JavaScript runs.</a:t>
            </a:r>
          </a:p>
        </p:txBody>
      </p:sp>
    </p:spTree>
    <p:extLst>
      <p:ext uri="{BB962C8B-B14F-4D97-AF65-F5344CB8AC3E}">
        <p14:creationId xmlns:p14="http://schemas.microsoft.com/office/powerpoint/2010/main" val="6406392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F5B9C-B8C1-6F99-D515-C1F0B708E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5D2C-2F56-FEA4-51F8-9952F99B1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Simple Internal JavaScript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B76AC-B9A5-C164-B1F3-BCB67DF17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23"/>
            <a:ext cx="10515600" cy="462154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None/>
            </a:pP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Welcome to JavaScript!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paragraph.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None/>
            </a:pP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pPr>
              <a:lnSpc>
                <a:spcPct val="100000"/>
              </a:lnSpc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"Hello, JavaScript!"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	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57249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17B4A-306D-2CC6-070E-25B04694D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CE43A-F5F1-3562-65B8-4ADB2AA14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 to JavaScript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BBDA19-5FD9-1C86-3670-8A74A6A77C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24413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2438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3CF347-1333-3DC6-C336-C0678825F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2F454-CB75-3591-904A-8EB499F06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Importance of JavaScript in Web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EC188-5B70-A6D3-0224-3171E86C9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Why Use JavaScript?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Interactivity</a:t>
            </a:r>
            <a:r>
              <a:rPr lang="en-US" dirty="0"/>
              <a:t>: Enables dynamic actions such as form validation, event handling (e.g., click, hover), and animations.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Manipulation</a:t>
            </a:r>
            <a:r>
              <a:rPr lang="en-US" dirty="0"/>
              <a:t>: Allows dynamic manipulation of the webpage content (like adding/removing elements or changing styles).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Backend Communication</a:t>
            </a:r>
            <a:r>
              <a:rPr lang="en-US" dirty="0"/>
              <a:t>: Through </a:t>
            </a:r>
            <a:r>
              <a:rPr lang="en-US" b="1" dirty="0"/>
              <a:t>AJAX</a:t>
            </a:r>
            <a:r>
              <a:rPr lang="en-US" dirty="0"/>
              <a:t>, JavaScript can communicate with the server without reloading the page, making web applications faster and smoother.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022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EC298-408A-EA64-4CAF-70487DD74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1A87B-AEEC-FD01-E60B-A3A40FC0F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/>
          <a:p>
            <a:r>
              <a:rPr lang="en-US" dirty="0"/>
              <a:t>Declaring Variables in JavaScript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B642155-D865-FE2A-C011-2AB0D36EA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anchor="ctr">
            <a:norm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name = 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>
              <a:lnSpc>
                <a:spcPts val="1425"/>
              </a:lnSpc>
              <a:buNone/>
            </a:pP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city = 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"New York"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b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2400" dirty="0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87A83DE0-FC15-27E0-8AC8-B9E89CF731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4163317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9718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6C5007-A6B3-9FC9-C22C-02FBD2098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F1E30-E0F8-9C59-D178-A5D4AA595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Data Types in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F51E8-5190-3B9D-4688-D7342F3EF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600" b="1"/>
              <a:t>Strings</a:t>
            </a:r>
            <a:r>
              <a:rPr lang="en-US" sz="2600"/>
              <a:t>: Used to represent text.</a:t>
            </a:r>
          </a:p>
          <a:p>
            <a:r>
              <a:rPr lang="en-US" sz="2600" b="1"/>
              <a:t>Numbers</a:t>
            </a:r>
            <a:r>
              <a:rPr lang="en-US" sz="2600"/>
              <a:t>: Represent numeric values (integers or floats).</a:t>
            </a:r>
            <a:r>
              <a:rPr lang="en-US" sz="2600" b="1"/>
              <a:t> </a:t>
            </a:r>
          </a:p>
          <a:p>
            <a:r>
              <a:rPr lang="en-US" sz="2600" b="1"/>
              <a:t>Booleans</a:t>
            </a:r>
            <a:r>
              <a:rPr lang="en-US" sz="2600"/>
              <a:t>: Represent </a:t>
            </a:r>
            <a:r>
              <a:rPr lang="en-US" sz="2600" b="1"/>
              <a:t>true</a:t>
            </a:r>
            <a:r>
              <a:rPr lang="en-US" sz="2600"/>
              <a:t> or </a:t>
            </a:r>
            <a:r>
              <a:rPr lang="en-US" sz="2600" b="1"/>
              <a:t>false</a:t>
            </a:r>
            <a:r>
              <a:rPr lang="en-US" sz="2600"/>
              <a:t> values.</a:t>
            </a:r>
          </a:p>
          <a:p>
            <a:r>
              <a:rPr lang="en-US" sz="2600" b="1"/>
              <a:t>Null</a:t>
            </a:r>
            <a:r>
              <a:rPr lang="en-US" sz="2600"/>
              <a:t>: Represents an intentional absence of a value.</a:t>
            </a:r>
          </a:p>
          <a:p>
            <a:r>
              <a:rPr lang="en-US" sz="2600" b="1"/>
              <a:t>Undefined</a:t>
            </a:r>
            <a:r>
              <a:rPr lang="en-US" sz="2600"/>
              <a:t>: A variable declared but not initialized.</a:t>
            </a:r>
          </a:p>
          <a:p>
            <a:pPr marL="0"/>
            <a:r>
              <a:rPr lang="en-US" sz="260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4A2A27-37F6-2959-C26A-A70AD18EE522}"/>
              </a:ext>
            </a:extLst>
          </p:cNvPr>
          <p:cNvSpPr txBox="1"/>
          <p:nvPr/>
        </p:nvSpPr>
        <p:spPr>
          <a:xfrm>
            <a:off x="6019800" y="1495686"/>
            <a:ext cx="610856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greeting = </a:t>
            </a:r>
            <a:r>
              <a:rPr lang="en-US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Hello,World</a:t>
            </a:r>
            <a:r>
              <a:rPr lang="en-US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  <a:buNone/>
            </a:pPr>
            <a:r>
              <a:rPr lang="en-US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sz="2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  <a:buNone/>
            </a:pPr>
            <a:r>
              <a:rPr lang="en-US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temperature = </a:t>
            </a:r>
            <a:r>
              <a:rPr lang="en-US" sz="2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98.6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  <a:buNone/>
            </a:pPr>
            <a:r>
              <a:rPr lang="en-US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isActive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  <a:buNone/>
            </a:pPr>
            <a:r>
              <a:rPr lang="en-US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hasCompleted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  <a:buNone/>
            </a:pPr>
            <a:r>
              <a:rPr lang="en-US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nothing = </a:t>
            </a:r>
            <a:r>
              <a:rPr lang="en-US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uninitialized;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sz="28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21543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15E57-B617-50E6-FF3B-6ECAF97BB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0DE4D-F6DE-10EA-113F-E9B119DB5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JavaScript Arithmetic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A8D8C-7B39-D59C-4B56-374EA86F4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What Are Arithmetic Operators in JavaScript?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Arithmetic operators are used to perform mathematical calculations like addition, subtraction, multiplication, and division.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These operators work with </a:t>
            </a:r>
            <a:r>
              <a:rPr lang="en-US" b="1" dirty="0"/>
              <a:t>numbers</a:t>
            </a:r>
            <a:r>
              <a:rPr lang="en-US" dirty="0"/>
              <a:t> and can be used in various expressions.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BAE119-2CF8-98AD-5D64-8218F2181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226596"/>
            <a:ext cx="5181600" cy="35493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47111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ABFEE-EB37-1D91-06E5-58EB9E0C3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92554-DED9-714F-2B7C-A5D072200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2891F-0852-ECB5-F9F7-B16E927F1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313"/>
            <a:ext cx="5257800" cy="4800650"/>
          </a:xfrm>
        </p:spPr>
        <p:txBody>
          <a:bodyPr numCol="1" anchor="ctr">
            <a:normAutofit fontScale="92500" lnSpcReduction="10000"/>
          </a:bodyPr>
          <a:lstStyle/>
          <a:p>
            <a:pPr>
              <a:lnSpc>
                <a:spcPct val="100000"/>
              </a:lnSpc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>
              <a:lnSpc>
                <a:spcPct val="10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console.log(sum);</a:t>
            </a:r>
          </a:p>
          <a:p>
            <a:pPr>
              <a:lnSpc>
                <a:spcPct val="100000"/>
              </a:lnSpc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difference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>
              <a:lnSpc>
                <a:spcPct val="10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console.log(difference);</a:t>
            </a:r>
          </a:p>
          <a:p>
            <a:pPr>
              <a:lnSpc>
                <a:spcPct val="100000"/>
              </a:lnSpc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product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>
              <a:lnSpc>
                <a:spcPct val="10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console.log(product);</a:t>
            </a:r>
          </a:p>
          <a:p>
            <a:pPr>
              <a:lnSpc>
                <a:spcPct val="100000"/>
              </a:lnSpc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795AF7-731C-3949-55BE-9BC247B5B197}"/>
              </a:ext>
            </a:extLst>
          </p:cNvPr>
          <p:cNvSpPr txBox="1"/>
          <p:nvPr/>
        </p:nvSpPr>
        <p:spPr>
          <a:xfrm>
            <a:off x="6447935" y="1256169"/>
            <a:ext cx="55335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quotient = </a:t>
            </a:r>
            <a:r>
              <a:rPr lang="en-US" sz="2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2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>
              <a:lnSpc>
                <a:spcPct val="100000"/>
              </a:lnSpc>
              <a:buNone/>
            </a:pP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console.log(quotient);</a:t>
            </a:r>
          </a:p>
          <a:p>
            <a:pPr>
              <a:lnSpc>
                <a:spcPct val="100000"/>
              </a:lnSpc>
              <a:buNone/>
            </a:pPr>
            <a:b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remainder = </a:t>
            </a:r>
            <a:r>
              <a:rPr lang="en-US" sz="2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sz="2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console.log(remainder);</a:t>
            </a:r>
          </a:p>
          <a:p>
            <a:endParaRPr lang="en-US" sz="2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3C6DE8-42E5-CE65-3F82-FA6C04DC5291}"/>
              </a:ext>
            </a:extLst>
          </p:cNvPr>
          <p:cNvCxnSpPr>
            <a:cxnSpLocks/>
          </p:cNvCxnSpPr>
          <p:nvPr/>
        </p:nvCxnSpPr>
        <p:spPr>
          <a:xfrm flipH="1">
            <a:off x="5952635" y="659876"/>
            <a:ext cx="42812" cy="5250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225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E53E1-C6B0-6698-8448-31E2ACD7B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AFC1B-F0F4-0B4E-786A-A87893FD9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in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01BA6-57D8-3DE6-95B6-D82773AAE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Conditional Statements:</a:t>
            </a:r>
          </a:p>
          <a:p>
            <a:r>
              <a:rPr lang="en-US" b="1" dirty="0"/>
              <a:t>if statement: </a:t>
            </a:r>
            <a:r>
              <a:rPr lang="en-US" dirty="0"/>
              <a:t>Executes a block of code if the condition is true.</a:t>
            </a:r>
          </a:p>
          <a:p>
            <a:r>
              <a:rPr lang="en-US" b="1" dirty="0"/>
              <a:t>else statement: </a:t>
            </a:r>
            <a:r>
              <a:rPr lang="en-US" dirty="0"/>
              <a:t>Executes a block of code if the condition in the if statement is not met.</a:t>
            </a:r>
          </a:p>
          <a:p>
            <a:r>
              <a:rPr lang="en-US" b="1" dirty="0"/>
              <a:t>else if statement: </a:t>
            </a:r>
            <a:r>
              <a:rPr lang="en-US" dirty="0"/>
              <a:t>Specifies a new condition if the first if statement evaluates to false. </a:t>
            </a:r>
          </a:p>
          <a:p>
            <a:pPr lvl="1"/>
            <a:r>
              <a:rPr lang="en-US" dirty="0"/>
              <a:t>The else if is used when you have multiple possible conditions to check. If the first condition is false, JavaScript moves to the else if condition and checks it.</a:t>
            </a:r>
          </a:p>
          <a:p>
            <a:pPr lvl="1"/>
            <a:r>
              <a:rPr lang="en-US" dirty="0"/>
              <a:t>You can use else if as many times as needed, but else is optional and will only run if none of the conditions are true.</a:t>
            </a:r>
          </a:p>
          <a:p>
            <a:r>
              <a:rPr lang="en-US" b="1" dirty="0"/>
              <a:t>switch statement:</a:t>
            </a:r>
            <a:r>
              <a:rPr lang="en-US" dirty="0"/>
              <a:t> Used when you have multiple conditions, and you want to check for a specific value.</a:t>
            </a:r>
          </a:p>
          <a:p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714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1746</Words>
  <Application>Microsoft Office PowerPoint</Application>
  <PresentationFormat>Widescreen</PresentationFormat>
  <Paragraphs>202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Aptos</vt:lpstr>
      <vt:lpstr>Aptos Display</vt:lpstr>
      <vt:lpstr>Arial</vt:lpstr>
      <vt:lpstr>Consolas</vt:lpstr>
      <vt:lpstr>Hind Siliguri</vt:lpstr>
      <vt:lpstr>Roboto</vt:lpstr>
      <vt:lpstr>Office Theme</vt:lpstr>
      <vt:lpstr>JavaScript Basics</vt:lpstr>
      <vt:lpstr>Introduction to JavaScript</vt:lpstr>
      <vt:lpstr>Introduction to JavaScript</vt:lpstr>
      <vt:lpstr>The Importance of JavaScript in Web Development</vt:lpstr>
      <vt:lpstr>Declaring Variables in JavaScript</vt:lpstr>
      <vt:lpstr>Data Types in JavaScript</vt:lpstr>
      <vt:lpstr>JavaScript Arithmetic Operations</vt:lpstr>
      <vt:lpstr>Examples</vt:lpstr>
      <vt:lpstr>Control Flow in JavaScript</vt:lpstr>
      <vt:lpstr>IF</vt:lpstr>
      <vt:lpstr>else</vt:lpstr>
      <vt:lpstr>else if</vt:lpstr>
      <vt:lpstr>switch</vt:lpstr>
      <vt:lpstr>Activity 1: Variable Declaration and Control Flow (if, else-if, else)</vt:lpstr>
      <vt:lpstr>Activity 2:  Using switch-case Statement </vt:lpstr>
      <vt:lpstr>Loops in JavaScript</vt:lpstr>
      <vt:lpstr>Loops in JavaScript</vt:lpstr>
      <vt:lpstr>Loops in JavaScript</vt:lpstr>
      <vt:lpstr>Loops in JavaScript</vt:lpstr>
      <vt:lpstr>Nested Loops in JavaScript</vt:lpstr>
      <vt:lpstr>Nested Loops in JavaScript</vt:lpstr>
      <vt:lpstr>Activity 3: Loop Activity – Drawing a Triangle</vt:lpstr>
      <vt:lpstr>Activity 4: Loop Activity – Drawing a Reverse Triangle</vt:lpstr>
      <vt:lpstr>Inserting a script in HTML</vt:lpstr>
      <vt:lpstr>Using the &lt;script&gt; Tag (Internal JavaScript)</vt:lpstr>
      <vt:lpstr>Simple Internal JavaScript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Roberto  Nieves Pinero</dc:creator>
  <cp:lastModifiedBy>Roberto  Nieves Pinero</cp:lastModifiedBy>
  <cp:revision>7</cp:revision>
  <dcterms:created xsi:type="dcterms:W3CDTF">2025-03-03T21:57:21Z</dcterms:created>
  <dcterms:modified xsi:type="dcterms:W3CDTF">2025-03-27T23:16:12Z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623a7f-4aec-4980-abf7-42194908fdf7_Enabled">
    <vt:lpwstr>true</vt:lpwstr>
  </property>
  <property fmtid="{D5CDD505-2E9C-101B-9397-08002B2CF9AE}" pid="3" name="MSIP_Label_e8623a7f-4aec-4980-abf7-42194908fdf7_SetDate">
    <vt:lpwstr>2025-03-03T22:02:39Z</vt:lpwstr>
  </property>
  <property fmtid="{D5CDD505-2E9C-101B-9397-08002B2CF9AE}" pid="4" name="MSIP_Label_e8623a7f-4aec-4980-abf7-42194908fdf7_Method">
    <vt:lpwstr>Privileged</vt:lpwstr>
  </property>
  <property fmtid="{D5CDD505-2E9C-101B-9397-08002B2CF9AE}" pid="5" name="MSIP_Label_e8623a7f-4aec-4980-abf7-42194908fdf7_Name">
    <vt:lpwstr>e8623a7f-4aec-4980-abf7-42194908fdf7</vt:lpwstr>
  </property>
  <property fmtid="{D5CDD505-2E9C-101B-9397-08002B2CF9AE}" pid="6" name="MSIP_Label_e8623a7f-4aec-4980-abf7-42194908fdf7_SiteId">
    <vt:lpwstr>c82f2d55-67d0-4a4a-8820-2f84a18c1cdd</vt:lpwstr>
  </property>
  <property fmtid="{D5CDD505-2E9C-101B-9397-08002B2CF9AE}" pid="7" name="MSIP_Label_e8623a7f-4aec-4980-abf7-42194908fdf7_ActionId">
    <vt:lpwstr>34f4b7d9-07f7-4971-a726-33a6654d9441</vt:lpwstr>
  </property>
  <property fmtid="{D5CDD505-2E9C-101B-9397-08002B2CF9AE}" pid="8" name="MSIP_Label_e8623a7f-4aec-4980-abf7-42194908fdf7_ContentBits">
    <vt:lpwstr>0</vt:lpwstr>
  </property>
  <property fmtid="{D5CDD505-2E9C-101B-9397-08002B2CF9AE}" pid="9" name="MSIP_Label_e8623a7f-4aec-4980-abf7-42194908fdf7_Tag">
    <vt:lpwstr>10, 0, 1, 1</vt:lpwstr>
  </property>
</Properties>
</file>