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77" r:id="rId5"/>
    <p:sldId id="278" r:id="rId6"/>
    <p:sldId id="259" r:id="rId7"/>
    <p:sldId id="260" r:id="rId8"/>
    <p:sldId id="261" r:id="rId9"/>
    <p:sldId id="258" r:id="rId10"/>
    <p:sldId id="280" r:id="rId11"/>
    <p:sldId id="281" r:id="rId12"/>
    <p:sldId id="263" r:id="rId13"/>
    <p:sldId id="264" r:id="rId14"/>
    <p:sldId id="265" r:id="rId15"/>
    <p:sldId id="266" r:id="rId16"/>
    <p:sldId id="267" r:id="rId17"/>
    <p:sldId id="268" r:id="rId18"/>
    <p:sldId id="262" r:id="rId19"/>
    <p:sldId id="269" r:id="rId20"/>
    <p:sldId id="270" r:id="rId21"/>
    <p:sldId id="271" r:id="rId22"/>
    <p:sldId id="272" r:id="rId23"/>
    <p:sldId id="273" r:id="rId24"/>
    <p:sldId id="289" r:id="rId25"/>
    <p:sldId id="282" r:id="rId26"/>
    <p:sldId id="276" r:id="rId27"/>
    <p:sldId id="284" r:id="rId28"/>
    <p:sldId id="285" r:id="rId29"/>
    <p:sldId id="286" r:id="rId30"/>
    <p:sldId id="287" r:id="rId31"/>
    <p:sldId id="283" r:id="rId32"/>
    <p:sldId id="28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6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019237-D829-4DE2-A045-D67563EBEC7D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7CB5D316-09E7-4ABC-9B08-5801F7D182A2}">
      <dgm:prSet/>
      <dgm:spPr/>
      <dgm:t>
        <a:bodyPr/>
        <a:lstStyle/>
        <a:p>
          <a:r>
            <a:rPr lang="en-US"/>
            <a:t>Objects:</a:t>
          </a:r>
        </a:p>
      </dgm:t>
    </dgm:pt>
    <dgm:pt modelId="{30ED6F52-5EEC-4860-ADDE-9727C0196130}" type="parTrans" cxnId="{39DF83DF-4D2F-48CD-BE29-065BCE58E353}">
      <dgm:prSet/>
      <dgm:spPr/>
      <dgm:t>
        <a:bodyPr/>
        <a:lstStyle/>
        <a:p>
          <a:endParaRPr lang="en-US"/>
        </a:p>
      </dgm:t>
    </dgm:pt>
    <dgm:pt modelId="{7192A2E2-3216-4B5E-89F9-99AA92070EF6}" type="sibTrans" cxnId="{39DF83DF-4D2F-48CD-BE29-065BCE58E353}">
      <dgm:prSet/>
      <dgm:spPr/>
      <dgm:t>
        <a:bodyPr/>
        <a:lstStyle/>
        <a:p>
          <a:endParaRPr lang="en-US"/>
        </a:p>
      </dgm:t>
    </dgm:pt>
    <dgm:pt modelId="{8F292133-5DDC-4D25-AC6F-85353F2EBD47}">
      <dgm:prSet/>
      <dgm:spPr/>
      <dgm:t>
        <a:bodyPr/>
        <a:lstStyle/>
        <a:p>
          <a:r>
            <a:rPr lang="en-US"/>
            <a:t>A collection of key-value pairs enclosed in curly braces {}.</a:t>
          </a:r>
        </a:p>
      </dgm:t>
    </dgm:pt>
    <dgm:pt modelId="{CF38DA3B-894D-43BF-8460-91912BE1D155}" type="parTrans" cxnId="{7D6D9039-1FE8-48E4-A492-72E6A4512F51}">
      <dgm:prSet/>
      <dgm:spPr/>
      <dgm:t>
        <a:bodyPr/>
        <a:lstStyle/>
        <a:p>
          <a:endParaRPr lang="en-US"/>
        </a:p>
      </dgm:t>
    </dgm:pt>
    <dgm:pt modelId="{EE6266B9-4FA0-4A53-AEAD-1C2154B0A142}" type="sibTrans" cxnId="{7D6D9039-1FE8-48E4-A492-72E6A4512F51}">
      <dgm:prSet/>
      <dgm:spPr/>
      <dgm:t>
        <a:bodyPr/>
        <a:lstStyle/>
        <a:p>
          <a:endParaRPr lang="en-US"/>
        </a:p>
      </dgm:t>
    </dgm:pt>
    <dgm:pt modelId="{4B27B87A-1E74-4A96-977C-A8FDB7CE85AD}">
      <dgm:prSet/>
      <dgm:spPr/>
      <dgm:t>
        <a:bodyPr/>
        <a:lstStyle/>
        <a:p>
          <a:r>
            <a:rPr lang="en-US"/>
            <a:t>Each key (property) is a string, followed by a colon :, and then the value can be a string, number, boolean, array, or another object.</a:t>
          </a:r>
        </a:p>
      </dgm:t>
    </dgm:pt>
    <dgm:pt modelId="{1036E2C2-748E-479C-8A43-C85A19BAB772}" type="parTrans" cxnId="{597EF8D8-0646-43CD-A9FD-5932E541B482}">
      <dgm:prSet/>
      <dgm:spPr/>
      <dgm:t>
        <a:bodyPr/>
        <a:lstStyle/>
        <a:p>
          <a:endParaRPr lang="en-US"/>
        </a:p>
      </dgm:t>
    </dgm:pt>
    <dgm:pt modelId="{6EF072A2-E5AD-4088-BF12-74C9C8011B24}" type="sibTrans" cxnId="{597EF8D8-0646-43CD-A9FD-5932E541B482}">
      <dgm:prSet/>
      <dgm:spPr/>
      <dgm:t>
        <a:bodyPr/>
        <a:lstStyle/>
        <a:p>
          <a:endParaRPr lang="en-US"/>
        </a:p>
      </dgm:t>
    </dgm:pt>
    <dgm:pt modelId="{EEE84550-A0E5-40BC-9C6C-CE53A6464AF5}" type="pres">
      <dgm:prSet presAssocID="{49019237-D829-4DE2-A045-D67563EBEC7D}" presName="vert0" presStyleCnt="0">
        <dgm:presLayoutVars>
          <dgm:dir/>
          <dgm:animOne val="branch"/>
          <dgm:animLvl val="lvl"/>
        </dgm:presLayoutVars>
      </dgm:prSet>
      <dgm:spPr/>
    </dgm:pt>
    <dgm:pt modelId="{3726523D-45AC-4746-86BA-58DC8760521F}" type="pres">
      <dgm:prSet presAssocID="{7CB5D316-09E7-4ABC-9B08-5801F7D182A2}" presName="thickLine" presStyleLbl="alignNode1" presStyleIdx="0" presStyleCnt="1"/>
      <dgm:spPr/>
    </dgm:pt>
    <dgm:pt modelId="{60D71702-655A-4C27-B0C7-84D1E2B80588}" type="pres">
      <dgm:prSet presAssocID="{7CB5D316-09E7-4ABC-9B08-5801F7D182A2}" presName="horz1" presStyleCnt="0"/>
      <dgm:spPr/>
    </dgm:pt>
    <dgm:pt modelId="{102F8FEE-5353-47E3-AAA3-689AEE95C3F1}" type="pres">
      <dgm:prSet presAssocID="{7CB5D316-09E7-4ABC-9B08-5801F7D182A2}" presName="tx1" presStyleLbl="revTx" presStyleIdx="0" presStyleCnt="3"/>
      <dgm:spPr/>
    </dgm:pt>
    <dgm:pt modelId="{A657CC5E-0B71-4F06-9B09-99BAB6F66C57}" type="pres">
      <dgm:prSet presAssocID="{7CB5D316-09E7-4ABC-9B08-5801F7D182A2}" presName="vert1" presStyleCnt="0"/>
      <dgm:spPr/>
    </dgm:pt>
    <dgm:pt modelId="{796C98A4-EF01-4408-AC38-1A920968AB8E}" type="pres">
      <dgm:prSet presAssocID="{8F292133-5DDC-4D25-AC6F-85353F2EBD47}" presName="vertSpace2a" presStyleCnt="0"/>
      <dgm:spPr/>
    </dgm:pt>
    <dgm:pt modelId="{32A55EC0-6A55-421D-84F2-A964A208A7FB}" type="pres">
      <dgm:prSet presAssocID="{8F292133-5DDC-4D25-AC6F-85353F2EBD47}" presName="horz2" presStyleCnt="0"/>
      <dgm:spPr/>
    </dgm:pt>
    <dgm:pt modelId="{4047DD1B-2425-463E-99DF-5870CF2D2E44}" type="pres">
      <dgm:prSet presAssocID="{8F292133-5DDC-4D25-AC6F-85353F2EBD47}" presName="horzSpace2" presStyleCnt="0"/>
      <dgm:spPr/>
    </dgm:pt>
    <dgm:pt modelId="{20356863-25AE-418C-8B6F-0FC6B464C8C5}" type="pres">
      <dgm:prSet presAssocID="{8F292133-5DDC-4D25-AC6F-85353F2EBD47}" presName="tx2" presStyleLbl="revTx" presStyleIdx="1" presStyleCnt="3"/>
      <dgm:spPr/>
    </dgm:pt>
    <dgm:pt modelId="{DD7627E6-900B-456A-AB6D-04F734EB9127}" type="pres">
      <dgm:prSet presAssocID="{8F292133-5DDC-4D25-AC6F-85353F2EBD47}" presName="vert2" presStyleCnt="0"/>
      <dgm:spPr/>
    </dgm:pt>
    <dgm:pt modelId="{71B8453D-4C16-49C7-BAE2-85236311EB33}" type="pres">
      <dgm:prSet presAssocID="{8F292133-5DDC-4D25-AC6F-85353F2EBD47}" presName="thinLine2b" presStyleLbl="callout" presStyleIdx="0" presStyleCnt="2"/>
      <dgm:spPr/>
    </dgm:pt>
    <dgm:pt modelId="{01834275-6EB6-48EC-8487-B99C66C8F05F}" type="pres">
      <dgm:prSet presAssocID="{8F292133-5DDC-4D25-AC6F-85353F2EBD47}" presName="vertSpace2b" presStyleCnt="0"/>
      <dgm:spPr/>
    </dgm:pt>
    <dgm:pt modelId="{0BE1126C-7239-4C72-83DB-035F76B29013}" type="pres">
      <dgm:prSet presAssocID="{4B27B87A-1E74-4A96-977C-A8FDB7CE85AD}" presName="horz2" presStyleCnt="0"/>
      <dgm:spPr/>
    </dgm:pt>
    <dgm:pt modelId="{5B91BBC2-BE41-4BD9-9527-B8A94233BAB5}" type="pres">
      <dgm:prSet presAssocID="{4B27B87A-1E74-4A96-977C-A8FDB7CE85AD}" presName="horzSpace2" presStyleCnt="0"/>
      <dgm:spPr/>
    </dgm:pt>
    <dgm:pt modelId="{E957C019-5474-4A0C-8480-7C914313B522}" type="pres">
      <dgm:prSet presAssocID="{4B27B87A-1E74-4A96-977C-A8FDB7CE85AD}" presName="tx2" presStyleLbl="revTx" presStyleIdx="2" presStyleCnt="3"/>
      <dgm:spPr/>
    </dgm:pt>
    <dgm:pt modelId="{89604DFF-AF6A-4956-8FE2-87A84E5176CE}" type="pres">
      <dgm:prSet presAssocID="{4B27B87A-1E74-4A96-977C-A8FDB7CE85AD}" presName="vert2" presStyleCnt="0"/>
      <dgm:spPr/>
    </dgm:pt>
    <dgm:pt modelId="{5A40DA80-10A3-4C00-B354-A683DA7165D5}" type="pres">
      <dgm:prSet presAssocID="{4B27B87A-1E74-4A96-977C-A8FDB7CE85AD}" presName="thinLine2b" presStyleLbl="callout" presStyleIdx="1" presStyleCnt="2"/>
      <dgm:spPr/>
    </dgm:pt>
    <dgm:pt modelId="{C332C95B-E4D0-4C9C-B3C6-0A20C6913B95}" type="pres">
      <dgm:prSet presAssocID="{4B27B87A-1E74-4A96-977C-A8FDB7CE85AD}" presName="vertSpace2b" presStyleCnt="0"/>
      <dgm:spPr/>
    </dgm:pt>
  </dgm:ptLst>
  <dgm:cxnLst>
    <dgm:cxn modelId="{7C033615-B829-4703-9C8D-7C91BA49F1F8}" type="presOf" srcId="{8F292133-5DDC-4D25-AC6F-85353F2EBD47}" destId="{20356863-25AE-418C-8B6F-0FC6B464C8C5}" srcOrd="0" destOrd="0" presId="urn:microsoft.com/office/officeart/2008/layout/LinedList"/>
    <dgm:cxn modelId="{7D6D9039-1FE8-48E4-A492-72E6A4512F51}" srcId="{7CB5D316-09E7-4ABC-9B08-5801F7D182A2}" destId="{8F292133-5DDC-4D25-AC6F-85353F2EBD47}" srcOrd="0" destOrd="0" parTransId="{CF38DA3B-894D-43BF-8460-91912BE1D155}" sibTransId="{EE6266B9-4FA0-4A53-AEAD-1C2154B0A142}"/>
    <dgm:cxn modelId="{65D55CB9-2553-457C-A2BE-0D023921BC56}" type="presOf" srcId="{7CB5D316-09E7-4ABC-9B08-5801F7D182A2}" destId="{102F8FEE-5353-47E3-AAA3-689AEE95C3F1}" srcOrd="0" destOrd="0" presId="urn:microsoft.com/office/officeart/2008/layout/LinedList"/>
    <dgm:cxn modelId="{60CA6AC7-1F5B-455A-AB5B-E6906576D9A9}" type="presOf" srcId="{49019237-D829-4DE2-A045-D67563EBEC7D}" destId="{EEE84550-A0E5-40BC-9C6C-CE53A6464AF5}" srcOrd="0" destOrd="0" presId="urn:microsoft.com/office/officeart/2008/layout/LinedList"/>
    <dgm:cxn modelId="{86BBC4CB-18C2-4124-B9A6-F498F9B44D44}" type="presOf" srcId="{4B27B87A-1E74-4A96-977C-A8FDB7CE85AD}" destId="{E957C019-5474-4A0C-8480-7C914313B522}" srcOrd="0" destOrd="0" presId="urn:microsoft.com/office/officeart/2008/layout/LinedList"/>
    <dgm:cxn modelId="{597EF8D8-0646-43CD-A9FD-5932E541B482}" srcId="{7CB5D316-09E7-4ABC-9B08-5801F7D182A2}" destId="{4B27B87A-1E74-4A96-977C-A8FDB7CE85AD}" srcOrd="1" destOrd="0" parTransId="{1036E2C2-748E-479C-8A43-C85A19BAB772}" sibTransId="{6EF072A2-E5AD-4088-BF12-74C9C8011B24}"/>
    <dgm:cxn modelId="{39DF83DF-4D2F-48CD-BE29-065BCE58E353}" srcId="{49019237-D829-4DE2-A045-D67563EBEC7D}" destId="{7CB5D316-09E7-4ABC-9B08-5801F7D182A2}" srcOrd="0" destOrd="0" parTransId="{30ED6F52-5EEC-4860-ADDE-9727C0196130}" sibTransId="{7192A2E2-3216-4B5E-89F9-99AA92070EF6}"/>
    <dgm:cxn modelId="{07D6583C-D1C8-4510-AF4A-6AD7B882BE4B}" type="presParOf" srcId="{EEE84550-A0E5-40BC-9C6C-CE53A6464AF5}" destId="{3726523D-45AC-4746-86BA-58DC8760521F}" srcOrd="0" destOrd="0" presId="urn:microsoft.com/office/officeart/2008/layout/LinedList"/>
    <dgm:cxn modelId="{E0D79662-6A60-4E9E-8EA9-1082C82D6299}" type="presParOf" srcId="{EEE84550-A0E5-40BC-9C6C-CE53A6464AF5}" destId="{60D71702-655A-4C27-B0C7-84D1E2B80588}" srcOrd="1" destOrd="0" presId="urn:microsoft.com/office/officeart/2008/layout/LinedList"/>
    <dgm:cxn modelId="{54383845-F86A-40E7-A278-D5C579ADAD12}" type="presParOf" srcId="{60D71702-655A-4C27-B0C7-84D1E2B80588}" destId="{102F8FEE-5353-47E3-AAA3-689AEE95C3F1}" srcOrd="0" destOrd="0" presId="urn:microsoft.com/office/officeart/2008/layout/LinedList"/>
    <dgm:cxn modelId="{1DBD283B-35F1-48B4-BF26-570030B75243}" type="presParOf" srcId="{60D71702-655A-4C27-B0C7-84D1E2B80588}" destId="{A657CC5E-0B71-4F06-9B09-99BAB6F66C57}" srcOrd="1" destOrd="0" presId="urn:microsoft.com/office/officeart/2008/layout/LinedList"/>
    <dgm:cxn modelId="{A92E46F6-D5FC-4FC9-B1BC-A7BE5C69875F}" type="presParOf" srcId="{A657CC5E-0B71-4F06-9B09-99BAB6F66C57}" destId="{796C98A4-EF01-4408-AC38-1A920968AB8E}" srcOrd="0" destOrd="0" presId="urn:microsoft.com/office/officeart/2008/layout/LinedList"/>
    <dgm:cxn modelId="{0D0480C5-9B9B-491B-929D-96F29730DA5C}" type="presParOf" srcId="{A657CC5E-0B71-4F06-9B09-99BAB6F66C57}" destId="{32A55EC0-6A55-421D-84F2-A964A208A7FB}" srcOrd="1" destOrd="0" presId="urn:microsoft.com/office/officeart/2008/layout/LinedList"/>
    <dgm:cxn modelId="{A3C49DC1-4EE6-4CE1-9F81-6A01712EDC5F}" type="presParOf" srcId="{32A55EC0-6A55-421D-84F2-A964A208A7FB}" destId="{4047DD1B-2425-463E-99DF-5870CF2D2E44}" srcOrd="0" destOrd="0" presId="urn:microsoft.com/office/officeart/2008/layout/LinedList"/>
    <dgm:cxn modelId="{0EE08B38-9BAA-42E3-B5FB-0E5E97AB380A}" type="presParOf" srcId="{32A55EC0-6A55-421D-84F2-A964A208A7FB}" destId="{20356863-25AE-418C-8B6F-0FC6B464C8C5}" srcOrd="1" destOrd="0" presId="urn:microsoft.com/office/officeart/2008/layout/LinedList"/>
    <dgm:cxn modelId="{90FDB101-6CD0-4E55-803C-67D5AAB4238D}" type="presParOf" srcId="{32A55EC0-6A55-421D-84F2-A964A208A7FB}" destId="{DD7627E6-900B-456A-AB6D-04F734EB9127}" srcOrd="2" destOrd="0" presId="urn:microsoft.com/office/officeart/2008/layout/LinedList"/>
    <dgm:cxn modelId="{9B179D3B-0517-4B5C-A3A4-8FE3750D70CB}" type="presParOf" srcId="{A657CC5E-0B71-4F06-9B09-99BAB6F66C57}" destId="{71B8453D-4C16-49C7-BAE2-85236311EB33}" srcOrd="2" destOrd="0" presId="urn:microsoft.com/office/officeart/2008/layout/LinedList"/>
    <dgm:cxn modelId="{73E470EA-0585-40EF-AD4E-B9F573DDEC05}" type="presParOf" srcId="{A657CC5E-0B71-4F06-9B09-99BAB6F66C57}" destId="{01834275-6EB6-48EC-8487-B99C66C8F05F}" srcOrd="3" destOrd="0" presId="urn:microsoft.com/office/officeart/2008/layout/LinedList"/>
    <dgm:cxn modelId="{EAB4177B-FE0F-466F-B40B-C85E258640D4}" type="presParOf" srcId="{A657CC5E-0B71-4F06-9B09-99BAB6F66C57}" destId="{0BE1126C-7239-4C72-83DB-035F76B29013}" srcOrd="4" destOrd="0" presId="urn:microsoft.com/office/officeart/2008/layout/LinedList"/>
    <dgm:cxn modelId="{8E8C9940-C407-41EE-BD42-049150FCF188}" type="presParOf" srcId="{0BE1126C-7239-4C72-83DB-035F76B29013}" destId="{5B91BBC2-BE41-4BD9-9527-B8A94233BAB5}" srcOrd="0" destOrd="0" presId="urn:microsoft.com/office/officeart/2008/layout/LinedList"/>
    <dgm:cxn modelId="{AFAF015D-213C-4DC9-9042-23F95248372F}" type="presParOf" srcId="{0BE1126C-7239-4C72-83DB-035F76B29013}" destId="{E957C019-5474-4A0C-8480-7C914313B522}" srcOrd="1" destOrd="0" presId="urn:microsoft.com/office/officeart/2008/layout/LinedList"/>
    <dgm:cxn modelId="{955D7486-6AA7-4AE5-B91F-9C3B6088C481}" type="presParOf" srcId="{0BE1126C-7239-4C72-83DB-035F76B29013}" destId="{89604DFF-AF6A-4956-8FE2-87A84E5176CE}" srcOrd="2" destOrd="0" presId="urn:microsoft.com/office/officeart/2008/layout/LinedList"/>
    <dgm:cxn modelId="{8A8E06D8-8DF8-4035-94E0-4E2FCD07FAC8}" type="presParOf" srcId="{A657CC5E-0B71-4F06-9B09-99BAB6F66C57}" destId="{5A40DA80-10A3-4C00-B354-A683DA7165D5}" srcOrd="5" destOrd="0" presId="urn:microsoft.com/office/officeart/2008/layout/LinedList"/>
    <dgm:cxn modelId="{BB7DE130-B34E-4BE8-97D3-11F66E3AD923}" type="presParOf" srcId="{A657CC5E-0B71-4F06-9B09-99BAB6F66C57}" destId="{C332C95B-E4D0-4C9C-B3C6-0A20C6913B95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26523D-45AC-4746-86BA-58DC8760521F}">
      <dsp:nvSpPr>
        <dsp:cNvPr id="0" name=""/>
        <dsp:cNvSpPr/>
      </dsp:nvSpPr>
      <dsp:spPr>
        <a:xfrm>
          <a:off x="0" y="0"/>
          <a:ext cx="5181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2F8FEE-5353-47E3-AAA3-689AEE95C3F1}">
      <dsp:nvSpPr>
        <dsp:cNvPr id="0" name=""/>
        <dsp:cNvSpPr/>
      </dsp:nvSpPr>
      <dsp:spPr>
        <a:xfrm>
          <a:off x="0" y="0"/>
          <a:ext cx="1036320" cy="4351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Objects:</a:t>
          </a:r>
        </a:p>
      </dsp:txBody>
      <dsp:txXfrm>
        <a:off x="0" y="0"/>
        <a:ext cx="1036320" cy="4351338"/>
      </dsp:txXfrm>
    </dsp:sp>
    <dsp:sp modelId="{20356863-25AE-418C-8B6F-0FC6B464C8C5}">
      <dsp:nvSpPr>
        <dsp:cNvPr id="0" name=""/>
        <dsp:cNvSpPr/>
      </dsp:nvSpPr>
      <dsp:spPr>
        <a:xfrm>
          <a:off x="1114044" y="101134"/>
          <a:ext cx="4067556" cy="2022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 collection of key-value pairs enclosed in curly braces {}.</a:t>
          </a:r>
        </a:p>
      </dsp:txBody>
      <dsp:txXfrm>
        <a:off x="1114044" y="101134"/>
        <a:ext cx="4067556" cy="2022692"/>
      </dsp:txXfrm>
    </dsp:sp>
    <dsp:sp modelId="{71B8453D-4C16-49C7-BAE2-85236311EB33}">
      <dsp:nvSpPr>
        <dsp:cNvPr id="0" name=""/>
        <dsp:cNvSpPr/>
      </dsp:nvSpPr>
      <dsp:spPr>
        <a:xfrm>
          <a:off x="1036320" y="2123826"/>
          <a:ext cx="414528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57C019-5474-4A0C-8480-7C914313B522}">
      <dsp:nvSpPr>
        <dsp:cNvPr id="0" name=""/>
        <dsp:cNvSpPr/>
      </dsp:nvSpPr>
      <dsp:spPr>
        <a:xfrm>
          <a:off x="1114044" y="2224961"/>
          <a:ext cx="4067556" cy="2022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Each key (property) is a string, followed by a colon :, and then the value can be a string, number, boolean, array, or another object.</a:t>
          </a:r>
        </a:p>
      </dsp:txBody>
      <dsp:txXfrm>
        <a:off x="1114044" y="2224961"/>
        <a:ext cx="4067556" cy="2022692"/>
      </dsp:txXfrm>
    </dsp:sp>
    <dsp:sp modelId="{5A40DA80-10A3-4C00-B354-A683DA7165D5}">
      <dsp:nvSpPr>
        <dsp:cNvPr id="0" name=""/>
        <dsp:cNvSpPr/>
      </dsp:nvSpPr>
      <dsp:spPr>
        <a:xfrm>
          <a:off x="1036320" y="4247653"/>
          <a:ext cx="414528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9B7B6-E5CE-458E-4AEC-5875C8908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2A7A2-E6DE-4968-65A2-AC08F1D8D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74DD4-2C06-5B3C-174A-EE88319601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BD3DBF-2B8C-4CC6-8ABA-E4662BBECEEB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53384-4BE8-88B7-7D1E-67DDB60BC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464C4-31FB-712C-9E42-FF441B53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56D7-5C6F-46A6-AD79-D80AAAF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48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A7BFA-64AC-0156-49E4-1E86EAF50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C5C754-BFB2-6FD7-E74E-4AE9167DD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D6172-045E-904C-B0A2-C2577666B7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BD3DBF-2B8C-4CC6-8ABA-E4662BBECEEB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7E8C-C2B3-A339-FCCD-54D02C24D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9C00D-ED58-230F-B38B-373FD09BC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56D7-5C6F-46A6-AD79-D80AAAF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79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A62BAE-D94C-53B7-EE07-0CDB522AC4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30805-110E-C390-2994-5667B4357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7C4EE-653E-1EDF-D5A6-2F87285720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BD3DBF-2B8C-4CC6-8ABA-E4662BBECEEB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2A353-976B-A0D0-07C4-01996C31F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3932F-4D0B-A031-1B00-832A3F6F3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56D7-5C6F-46A6-AD79-D80AAAF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52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61461-64B1-2346-6861-A1493AAB6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FD36F-0EB2-ED2D-3CDB-87B398A73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BA079-0920-80F8-7B6E-BD900E3215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BD3DBF-2B8C-4CC6-8ABA-E4662BBECEEB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AD348-242C-300B-1906-41B2562E4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FC88F-1BF3-C22A-DBF5-3564C6A75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56D7-5C6F-46A6-AD79-D80AAAF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1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027D4-EA28-EB19-DEF8-ED756371A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5C63C-6BEE-80DE-2C49-5EE458827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AD9D7-6649-C908-B54D-96283459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BD3DBF-2B8C-4CC6-8ABA-E4662BBECEEB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55CBE-DB7D-08F0-648D-1BA5C1DB8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F9FAC-B883-3A17-6130-A55312395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56D7-5C6F-46A6-AD79-D80AAAF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6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AB26F-35D5-A4AF-8ADD-D12CDB112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59EAA-7565-C789-2B83-70D8A893E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24AA1-21F4-DD7F-310F-CF0969F96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E2408-7B27-5B7A-8072-38313F8A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BD3DBF-2B8C-4CC6-8ABA-E4662BBECEEB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CBD7A-BDA1-0332-EF21-095476496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2887F-BB6C-D056-782B-772C3D1ED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56D7-5C6F-46A6-AD79-D80AAAF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17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95FC1-AFF1-0577-40DE-FBEF67FB3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BBA19-3515-B64E-64BB-761E3C890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FAF5DC-AF8E-D8A1-8046-F1D030CC3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E07780-D78D-5559-8ACC-F8FC48AA05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A616DA-BC55-6FCC-DB64-714391D880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85D1D-509A-582C-4469-798DC8640B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BD3DBF-2B8C-4CC6-8ABA-E4662BBECEEB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AD81A4-7265-E735-8B3D-76521786F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33C47-E639-21D5-7048-16F53321B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56D7-5C6F-46A6-AD79-D80AAAF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38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49CDE-9BE1-8840-8981-5EBBB2A60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215E33-B3B8-7FB2-AFEE-6F11F94A82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BD3DBF-2B8C-4CC6-8ABA-E4662BBECEEB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5C0CB5-C80F-A0ED-B2B8-CAE1D02C6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35D356-C0EF-FC0B-0F97-61D6B7A9C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56D7-5C6F-46A6-AD79-D80AAAF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22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224782-1FB2-D43F-15E4-F94C7D6F7A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BD3DBF-2B8C-4CC6-8ABA-E4662BBECEEB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007137-6269-4A84-710B-0BFE75723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982E0-41D6-30F7-624E-A31B6B9A8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56D7-5C6F-46A6-AD79-D80AAAF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9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C9FCE-4BF4-006A-EB3B-64F660C1D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F905A-89F1-7019-FFE2-18DD5C15C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6253D-125B-488E-8A16-E2DCAE929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A0C7B-0BB3-F7FF-8883-347B28FAAC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BD3DBF-2B8C-4CC6-8ABA-E4662BBECEEB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0D395-7BA1-2649-8CE2-EB270ED24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8A9F3-0778-488A-1AA4-C0AB56057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56D7-5C6F-46A6-AD79-D80AAAF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09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97FD2-B61E-2BC4-AA78-425AFB0B8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8DC8CC-EFA3-884A-C6A0-8467BC04FA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4A59E-E929-FAE0-0F0E-4E04C94F5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042E7-DD6F-9D3B-0F8A-92C739451E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BD3DBF-2B8C-4CC6-8ABA-E4662BBECEEB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9901D-604C-B218-6602-4367851F0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93C05-CA77-A7C7-4C2A-BA224BE93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56D7-5C6F-46A6-AD79-D80AAAF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9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D1FAF5-0B2A-273D-739E-FE10DD41B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C8FCF-9DC1-F875-50A7-88880E197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FB681-CF0F-0615-82C3-5C965F3A15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1616" y="6356350"/>
            <a:ext cx="7321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7F56D7-5C6F-46A6-AD79-D80AAAFB971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oogle Shape;33;p4">
            <a:extLst>
              <a:ext uri="{FF2B5EF4-FFF2-40B4-BE49-F238E27FC236}">
                <a16:creationId xmlns:a16="http://schemas.microsoft.com/office/drawing/2014/main" id="{62D977C9-FF02-2CA5-741B-DCC95CD2697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 l="89" r="89"/>
          <a:stretch/>
        </p:blipFill>
        <p:spPr>
          <a:xfrm>
            <a:off x="533400" y="6362296"/>
            <a:ext cx="1312932" cy="35323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32;p4">
            <a:extLst>
              <a:ext uri="{FF2B5EF4-FFF2-40B4-BE49-F238E27FC236}">
                <a16:creationId xmlns:a16="http://schemas.microsoft.com/office/drawing/2014/main" id="{62CD1EA6-AB52-5090-4F91-70E6FDB844CD}"/>
              </a:ext>
            </a:extLst>
          </p:cNvPr>
          <p:cNvSpPr txBox="1"/>
          <p:nvPr userDrawn="1"/>
        </p:nvSpPr>
        <p:spPr>
          <a:xfrm>
            <a:off x="2271404" y="6371535"/>
            <a:ext cx="7397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2025 | Proprietary Information of Bravo Family Foundation</a:t>
            </a:r>
            <a:endParaRPr sz="12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" name="Google Shape;27;p4">
            <a:extLst>
              <a:ext uri="{FF2B5EF4-FFF2-40B4-BE49-F238E27FC236}">
                <a16:creationId xmlns:a16="http://schemas.microsoft.com/office/drawing/2014/main" id="{2C29160E-A682-1BE2-27D2-9B9642932B21}"/>
              </a:ext>
            </a:extLst>
          </p:cNvPr>
          <p:cNvCxnSpPr/>
          <p:nvPr userDrawn="1"/>
        </p:nvCxnSpPr>
        <p:spPr>
          <a:xfrm>
            <a:off x="2271404" y="6311900"/>
            <a:ext cx="7397400" cy="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28617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-apis.io/" TargetMode="External"/><Relationship Id="rId2" Type="http://schemas.openxmlformats.org/officeDocument/2006/relationships/hyperlink" Target="https://github.com/public-apis/public-api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318BF-29A7-5274-EFFC-3ECFFFE07E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 Manipulation with Event Listeners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46231-5E71-2EAF-954D-A54F57108E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JavaScript Advanced Topics</a:t>
            </a:r>
          </a:p>
        </p:txBody>
      </p:sp>
    </p:spTree>
    <p:extLst>
      <p:ext uri="{BB962C8B-B14F-4D97-AF65-F5344CB8AC3E}">
        <p14:creationId xmlns:p14="http://schemas.microsoft.com/office/powerpoint/2010/main" val="3538610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E7F07-49F3-3239-2529-E7B4574D4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2 : Form Validation with Phone Number, Checkbox, and Rating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50BA-3123-9FD5-F889-6545894A0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Instructions:</a:t>
            </a:r>
          </a:p>
          <a:p>
            <a:pPr marL="0" indent="0">
              <a:buNone/>
            </a:pPr>
            <a:r>
              <a:rPr lang="en-US" b="1" dirty="0"/>
              <a:t>1.	Create a form that validates the following:</a:t>
            </a:r>
          </a:p>
          <a:p>
            <a:pPr marL="971550" lvl="1" indent="-514350">
              <a:buAutoNum type="arabicPeriod"/>
            </a:pPr>
            <a:r>
              <a:rPr lang="en-US" b="1" dirty="0"/>
              <a:t>Phone Number Validation( type text)</a:t>
            </a:r>
            <a:r>
              <a:rPr lang="en-US" dirty="0"/>
              <a:t>:</a:t>
            </a:r>
          </a:p>
          <a:p>
            <a:pPr marL="1200150" lvl="2" indent="-285750">
              <a:buFont typeface="+mj-lt"/>
              <a:buAutoNum type="arabicPeriod"/>
            </a:pPr>
            <a:r>
              <a:rPr lang="en-US" dirty="0"/>
              <a:t>The phone number must be </a:t>
            </a:r>
            <a:r>
              <a:rPr lang="en-US" b="1" dirty="0"/>
              <a:t>10 digits</a:t>
            </a:r>
            <a:r>
              <a:rPr lang="en-US" dirty="0"/>
              <a:t> long (no spaces or special characters).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Checkbox Validation (type checkbox)</a:t>
            </a:r>
            <a:r>
              <a:rPr lang="en-US" dirty="0"/>
              <a:t>:</a:t>
            </a:r>
          </a:p>
          <a:p>
            <a:pPr marL="1200150" lvl="2" indent="-285750">
              <a:buFont typeface="+mj-lt"/>
              <a:buAutoNum type="arabicPeriod"/>
            </a:pPr>
            <a:r>
              <a:rPr lang="en-US" dirty="0"/>
              <a:t>The user must check a box to agree to the </a:t>
            </a:r>
            <a:r>
              <a:rPr lang="en-US" b="1" dirty="0"/>
              <a:t>terms and conditions</a:t>
            </a:r>
            <a:r>
              <a:rPr lang="en-US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Radio Button Validation(type radio)</a:t>
            </a:r>
            <a:r>
              <a:rPr lang="en-US" dirty="0"/>
              <a:t>:</a:t>
            </a:r>
          </a:p>
          <a:p>
            <a:pPr marL="1200150" lvl="2" indent="-285750">
              <a:buFont typeface="+mj-lt"/>
              <a:buAutoNum type="arabicPeriod"/>
            </a:pPr>
            <a:r>
              <a:rPr lang="en-US" dirty="0"/>
              <a:t>The user must select a </a:t>
            </a:r>
            <a:r>
              <a:rPr lang="en-US" b="1" dirty="0"/>
              <a:t>rating</a:t>
            </a:r>
            <a:r>
              <a:rPr lang="en-US" dirty="0"/>
              <a:t> from 1 to 5.</a:t>
            </a:r>
          </a:p>
          <a:p>
            <a:pPr marL="0" indent="0">
              <a:buNone/>
            </a:pPr>
            <a:r>
              <a:rPr lang="en-US" b="1" dirty="0"/>
              <a:t>2.	If any of these validations fail, prevent form submission and display the appropriate error message.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70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A3380-2442-BA4B-29D7-63A63D82D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Fetch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FF118-0F82-2A66-AD0A-1F351F797B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to the Fetch API</a:t>
            </a:r>
          </a:p>
        </p:txBody>
      </p:sp>
    </p:spTree>
    <p:extLst>
      <p:ext uri="{BB962C8B-B14F-4D97-AF65-F5344CB8AC3E}">
        <p14:creationId xmlns:p14="http://schemas.microsoft.com/office/powerpoint/2010/main" val="3356571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861505-D3B8-E13C-FDC0-6FE0639612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2FE2E-A3E8-68A0-8EBE-4801604E0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What is an API?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BAC2FE-42EB-CE25-0E56-69C69BBED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68303"/>
            <a:ext cx="5181600" cy="3665982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5A092-B3EE-2878-97C5-256C0C45F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Definition: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API</a:t>
            </a:r>
            <a:r>
              <a:rPr lang="en-US" dirty="0"/>
              <a:t> stands for </a:t>
            </a:r>
            <a:r>
              <a:rPr lang="en-US" b="1" dirty="0"/>
              <a:t>Application Programming Interface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is a set of rules and protocols that allows different </a:t>
            </a:r>
            <a:r>
              <a:rPr lang="en-US" b="1" dirty="0"/>
              <a:t>software applications</a:t>
            </a:r>
            <a:r>
              <a:rPr lang="en-US" dirty="0"/>
              <a:t> to communicate with each other.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410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FFB79B-88FF-E9DF-5903-500969155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59033-437A-497D-C4CF-62F90808E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Concepts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AD474-B6BA-A2A8-D987-402F4547B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Interface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An API acts as an interface between two software systems, allowing them to interact without needing to know the internal workings of each other.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Request and Response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Request</a:t>
            </a:r>
            <a:r>
              <a:rPr lang="en-US" dirty="0"/>
              <a:t>: One system (client) sends a request to another system (server) for specific data or services.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Response</a:t>
            </a:r>
            <a:r>
              <a:rPr lang="en-US" dirty="0"/>
              <a:t>: The server processes the request and sends back the data or confirmation.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020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6E53CF-AFD4-BD37-9B0D-EF7E302C15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9C717-4E0B-6064-B606-5B2B8D8DA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APIs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C7D83-49E1-31F4-7CC4-A4A76B1C3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Web APIs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APIs accessed over the internet, often using HTTP (e.g., REST APIs, </a:t>
            </a:r>
            <a:r>
              <a:rPr lang="en-US" dirty="0" err="1"/>
              <a:t>GraphQL</a:t>
            </a:r>
            <a:r>
              <a:rPr lang="en-US" dirty="0"/>
              <a:t>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Example: </a:t>
            </a:r>
            <a:r>
              <a:rPr lang="en-US" b="1" dirty="0"/>
              <a:t>Twitter API</a:t>
            </a:r>
            <a:r>
              <a:rPr lang="en-US" dirty="0"/>
              <a:t> allows applications to fetch tweets or post new tweets.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Library APIs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 set of functions or classes in a software library that you can use in your application.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Example: </a:t>
            </a:r>
            <a:r>
              <a:rPr lang="en-US" b="1" dirty="0"/>
              <a:t>jQuery API</a:t>
            </a:r>
            <a:r>
              <a:rPr lang="en-US" dirty="0"/>
              <a:t> provides methods for manipulating HTML elements.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Operating System APIs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Interfaces provided by an operating system for software to interact with hardware or system resources.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Example: </a:t>
            </a:r>
            <a:r>
              <a:rPr lang="en-US" b="1" dirty="0"/>
              <a:t>Windows API</a:t>
            </a:r>
            <a:r>
              <a:rPr lang="en-US" dirty="0"/>
              <a:t> for interacting with file systems, windows, and processes.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774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FF61BB-DD75-BA21-4C4B-CE67DFB11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20EDC-09C8-D0E8-AC3C-F9B88862B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b="1" dirty="0"/>
              <a:t>How APIs Work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81D50-EC00-1DC5-7676-D6825A2AFF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Client</a:t>
            </a:r>
            <a:r>
              <a:rPr lang="en-US" dirty="0"/>
              <a:t> sends a request to an API (via HTTP).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API</a:t>
            </a:r>
            <a:r>
              <a:rPr lang="en-US" dirty="0"/>
              <a:t> processes the request.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Server</a:t>
            </a:r>
            <a:r>
              <a:rPr lang="en-US" dirty="0"/>
              <a:t> sends a response with the requested data or confirmation.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Client</a:t>
            </a:r>
            <a:r>
              <a:rPr lang="en-US" dirty="0"/>
              <a:t> uses the received data.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AE016B-8C13-B16B-CD1A-9CAAF498B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3366548"/>
            <a:ext cx="5181600" cy="12694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18547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39149-133B-2582-88F5-48902D688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6D66F-E55F-F277-48E5-81E2F1A62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an API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BFAE0-16C7-3472-3AEA-61FCFADBB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weather app might use an API to get the current temperature from a weather service:</a:t>
            </a:r>
          </a:p>
          <a:p>
            <a:r>
              <a:rPr lang="en-US" dirty="0"/>
              <a:t>Request: GET /</a:t>
            </a:r>
            <a:r>
              <a:rPr lang="en-US" dirty="0" err="1"/>
              <a:t>weather?city</a:t>
            </a:r>
            <a:r>
              <a:rPr lang="en-US" dirty="0"/>
              <a:t>=London</a:t>
            </a:r>
          </a:p>
          <a:p>
            <a:r>
              <a:rPr lang="en-US" dirty="0"/>
              <a:t>Response: { "temperature": "15°C", "description": "Clear skies" }</a:t>
            </a:r>
          </a:p>
        </p:txBody>
      </p:sp>
    </p:spTree>
    <p:extLst>
      <p:ext uri="{BB962C8B-B14F-4D97-AF65-F5344CB8AC3E}">
        <p14:creationId xmlns:p14="http://schemas.microsoft.com/office/powerpoint/2010/main" val="903654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A548B-6E42-C65D-337E-2B9D44D84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98E1-1888-17BF-9465-09535AAFB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APIs are Important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82903-B454-B7BC-3D06-DB3EE771A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Interoperability</a:t>
            </a:r>
            <a:r>
              <a:rPr lang="en-US" dirty="0"/>
              <a:t>: APIs allow different systems to work together, even if they are built on different platforms or technologies.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Efficiency</a:t>
            </a:r>
            <a:r>
              <a:rPr lang="en-US" dirty="0"/>
              <a:t>: APIs enable developers to reuse existing services, reducing the need to "reinvent the wheel."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Flexibility</a:t>
            </a:r>
            <a:r>
              <a:rPr lang="en-US" dirty="0"/>
              <a:t>: APIs allow external developers to build applications that interact with your system or service.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942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56327E-1EC9-9837-F2B2-13F849547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8B82B-EA3B-A881-001F-AC6F5EF52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 to the Fetch API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E4C54D4-4D7D-0D40-3619-4EF02DDC0184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What is the Fetch API?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A modern JavaScript API for making HTTP requests (GET, POST, etc.) and handling responses asynchronously.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Making a GET Request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effectLst/>
              </a:rPr>
              <a:t>Fetch data from a public API (e.g., 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effectLst/>
              </a:rPr>
              <a:t>JSONPlaceholder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effectLst/>
              </a:rPr>
              <a:t>) and display it dynamically on the page.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6147" name="Picture 3" descr="API Basics: A Beginner's Guide to APIs | Postman Blog">
            <a:extLst>
              <a:ext uri="{FF2B5EF4-FFF2-40B4-BE49-F238E27FC236}">
                <a16:creationId xmlns:a16="http://schemas.microsoft.com/office/drawing/2014/main" id="{2C8F7EF9-1C3D-047A-2375-2665C9524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3388" y="1825625"/>
            <a:ext cx="5099224" cy="4351338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924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5D2216-F725-FFF9-9734-D0178B8C8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CA1DF-9D96-0C68-D61B-2AF2746E6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JavaScript Fetch API</a:t>
            </a:r>
          </a:p>
        </p:txBody>
      </p:sp>
      <p:pic>
        <p:nvPicPr>
          <p:cNvPr id="9219" name="Picture 3" descr="Everything You Need To Know About The Browser JavaScript Fetch API">
            <a:extLst>
              <a:ext uri="{FF2B5EF4-FFF2-40B4-BE49-F238E27FC236}">
                <a16:creationId xmlns:a16="http://schemas.microsoft.com/office/drawing/2014/main" id="{C09F7216-2A31-5984-8221-7D71278AB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2394998"/>
            <a:ext cx="5181600" cy="3212592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51741A81-657C-5420-FD75-242C67200707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What is the Fetch API?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: A modern JavaScript API for making HTTP requests (GET, POST, etc.) and handling responses asynchronously.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Making a GET Request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Fetch data from a public API (e.g., </a:t>
            </a:r>
            <a:r>
              <a:rPr kumimoji="0" lang="en-US" altLang="en-US" b="0" i="0" u="none" strike="noStrike" cap="none" normalizeH="0" baseline="0" err="1">
                <a:ln>
                  <a:noFill/>
                </a:ln>
                <a:effectLst/>
              </a:rPr>
              <a:t>JSONPlaceholder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) and display it dynamically on the page.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44651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7009F-7C69-A0CA-AD95-BCF5A188B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DOM Manipulation with Event Listeners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DC54A-6CB5-0A6D-F840-880AA96985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/>
              <a:t>What is Event Handling?</a:t>
            </a:r>
            <a:r>
              <a:rPr lang="en-US" sz="2000"/>
              <a:t>:</a:t>
            </a:r>
          </a:p>
          <a:p>
            <a:r>
              <a:rPr lang="en-US" sz="2000" b="1"/>
              <a:t>Definition</a:t>
            </a:r>
            <a:r>
              <a:rPr lang="en-US" sz="2000"/>
              <a:t>: Event listeners are used to handle user interactions like clicks, key presses, or hover actions.</a:t>
            </a:r>
          </a:p>
          <a:p>
            <a:r>
              <a:rPr lang="en-US" sz="2000" b="1"/>
              <a:t>Why Use Event Listeners?</a:t>
            </a:r>
            <a:r>
              <a:rPr lang="en-US" sz="2000"/>
              <a:t>:</a:t>
            </a:r>
          </a:p>
          <a:p>
            <a:pPr marL="742950" lvl="1"/>
            <a:r>
              <a:rPr lang="en-US" sz="2000" b="1"/>
              <a:t>Separation of concerns</a:t>
            </a:r>
            <a:r>
              <a:rPr lang="en-US" sz="2000"/>
              <a:t>: JavaScript is used to handle behavior, while HTML is used to define structure.</a:t>
            </a:r>
          </a:p>
          <a:p>
            <a:pPr marL="742950" lvl="1"/>
            <a:r>
              <a:rPr lang="en-US" sz="2000" b="1"/>
              <a:t>Multiple events on dynamic elements</a:t>
            </a:r>
            <a:r>
              <a:rPr lang="en-US" sz="2000"/>
              <a:t>: Dynamically added elements can be managed with event listeners.</a:t>
            </a:r>
          </a:p>
          <a:p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920CBB-7C32-2E6A-B2FD-1AE90014E571}"/>
              </a:ext>
            </a:extLst>
          </p:cNvPr>
          <p:cNvSpPr txBox="1"/>
          <p:nvPr/>
        </p:nvSpPr>
        <p:spPr>
          <a:xfrm>
            <a:off x="6486378" y="2151623"/>
            <a:ext cx="5181600" cy="1144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buNone/>
            </a:pP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element.addEventListener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'event'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Handle the event here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pPr>
              <a:spcBef>
                <a:spcPts val="1000"/>
              </a:spcBef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6E3484-0A73-AA6E-305F-00E2DF5FEF57}"/>
              </a:ext>
            </a:extLst>
          </p:cNvPr>
          <p:cNvSpPr txBox="1"/>
          <p:nvPr/>
        </p:nvSpPr>
        <p:spPr>
          <a:xfrm>
            <a:off x="6421902" y="3601329"/>
            <a:ext cx="53105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button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myButton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button.addEventListener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"Button clicked!"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043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80FB3E-F98B-5A1A-2404-F60DC8F7E7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0D59C-756B-4B8D-2F7C-A770DDEFA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What is JSON?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411AF-DC5F-CC85-7ECD-97D04DBDD7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JSON</a:t>
            </a:r>
            <a:r>
              <a:rPr lang="en-US" dirty="0"/>
              <a:t> stands for </a:t>
            </a:r>
            <a:r>
              <a:rPr lang="en-US" b="1" dirty="0"/>
              <a:t>JavaScript Object Notation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is a lightweight </a:t>
            </a:r>
            <a:r>
              <a:rPr lang="en-US" b="1" dirty="0"/>
              <a:t>data interchange format</a:t>
            </a:r>
            <a:r>
              <a:rPr lang="en-US" dirty="0"/>
              <a:t> that is easy for both humans to read and machines to parse and generate.</a:t>
            </a:r>
          </a:p>
          <a:p>
            <a:endParaRPr lang="en-US" dirty="0"/>
          </a:p>
        </p:txBody>
      </p:sp>
      <p:pic>
        <p:nvPicPr>
          <p:cNvPr id="10242" name="Picture 2" descr="What is JSON? | Industrial IoT Data Platform">
            <a:extLst>
              <a:ext uri="{FF2B5EF4-FFF2-40B4-BE49-F238E27FC236}">
                <a16:creationId xmlns:a16="http://schemas.microsoft.com/office/drawing/2014/main" id="{480FE0A6-B4AE-D2CC-3AE0-6140DD437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7" b="13676"/>
          <a:stretch/>
        </p:blipFill>
        <p:spPr bwMode="auto">
          <a:xfrm>
            <a:off x="6172200" y="1825625"/>
            <a:ext cx="5181600" cy="4351338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257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87083-051E-8B1D-BD80-8D1567862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62567-821E-5C1C-ACAF-E492714D2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latin typeface="+mj-lt"/>
                <a:ea typeface="+mj-ea"/>
                <a:cs typeface="+mj-cs"/>
              </a:rPr>
              <a:t>JSON Structure</a:t>
            </a:r>
            <a:endParaRPr lang="en-US" kern="1200"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BF2477-C7D2-185C-A798-7D4C2041E00C}"/>
              </a:ext>
            </a:extLst>
          </p:cNvPr>
          <p:cNvSpPr txBox="1"/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50000"/>
              </a:lnSpc>
              <a:buNone/>
            </a:pP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  <a:buNone/>
            </a:pP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  <a:buNone/>
            </a:pP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isStudent</a:t>
            </a:r>
            <a:r>
              <a:rPr lang="en-US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sz="2800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0E4A07AE-22F0-E218-4A40-F60FDD76D20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30757667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4969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04918-11AA-31BD-A2AF-593162F93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11A8C-67F3-8962-0851-D1C54659E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JavaScript Fetch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74CBA-9547-37EA-DE7B-EE3DF16056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b="1" dirty="0"/>
              <a:t>Making a GET Request</a:t>
            </a:r>
            <a:r>
              <a:rPr lang="en-US" dirty="0"/>
              <a:t>:</a:t>
            </a:r>
          </a:p>
          <a:p>
            <a:pPr lvl="1"/>
            <a:r>
              <a:rPr lang="en-US" sz="2800" dirty="0"/>
              <a:t>Fetch data from a public API (e.g., </a:t>
            </a:r>
            <a:r>
              <a:rPr lang="en-US" sz="2800" dirty="0" err="1"/>
              <a:t>JSONPlaceholder</a:t>
            </a:r>
            <a:r>
              <a:rPr lang="en-US" sz="2800" dirty="0"/>
              <a:t>) and display it dynamically on the page.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42D135-2D6D-3C86-2511-BB960F7C8E83}"/>
              </a:ext>
            </a:extLst>
          </p:cNvPr>
          <p:cNvSpPr txBox="1"/>
          <p:nvPr/>
        </p:nvSpPr>
        <p:spPr>
          <a:xfrm>
            <a:off x="6172200" y="1850803"/>
            <a:ext cx="58284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fetch(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"https://jsonplaceholder.typicode.com/posts"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.then(response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response.json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.then(data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console.log(data); 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.catch(error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"Error fetching data: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error);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pPr>
              <a:spcBef>
                <a:spcPts val="10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422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8F89D-DD77-65AF-7D96-FBC2BD0D7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99E9B-A9F2-EFC6-B841-E292DC2C5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JavaScript Fetch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5D910-014A-91D2-4D5B-1678F1F0EF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5307" y="1832713"/>
            <a:ext cx="51816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/>
              <a:t>Displaying API Data on the Page</a:t>
            </a:r>
            <a:r>
              <a:rPr lang="en-US" dirty="0"/>
              <a:t>:</a:t>
            </a:r>
          </a:p>
          <a:p>
            <a:r>
              <a:rPr lang="en-US" dirty="0"/>
              <a:t>Retrieve data from the API and display it dynamically on the web page.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8B3C0B-4C7A-359F-32A6-6C2E67A3EF84}"/>
              </a:ext>
            </a:extLst>
          </p:cNvPr>
          <p:cNvSpPr txBox="1"/>
          <p:nvPr/>
        </p:nvSpPr>
        <p:spPr>
          <a:xfrm>
            <a:off x="5578549" y="772632"/>
            <a:ext cx="6492949" cy="49506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postList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fetch(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"https://jsonplaceholder.typicode.com/posts"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.then(response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response.json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50000"/>
              </a:lnSpc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.then(data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postList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postList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data.forEach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(post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document.createElement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li.textContent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post.title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postList.appendChild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(li);</a:t>
            </a:r>
          </a:p>
          <a:p>
            <a:pPr>
              <a:lnSpc>
                <a:spcPct val="150000"/>
              </a:lnSpc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pPr>
              <a:lnSpc>
                <a:spcPct val="150000"/>
              </a:lnSpc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pPr>
              <a:lnSpc>
                <a:spcPct val="150000"/>
              </a:lnSpc>
            </a:pP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938205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54FC-F408-DAEF-EAF4-92FAA868E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Public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6D6C3-4AD7-4B4D-197D-2ACE93498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US" dirty="0">
                <a:hlinkClick r:id="rId2"/>
              </a:rPr>
              <a:t>https://github.com/public-apis/public-apis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hlinkClick r:id="rId3"/>
              </a:rPr>
              <a:t>https://public-apis.io/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308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52FD7-36F3-565E-D6B9-1F548EDAA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</p:spTree>
    <p:extLst>
      <p:ext uri="{BB962C8B-B14F-4D97-AF65-F5344CB8AC3E}">
        <p14:creationId xmlns:p14="http://schemas.microsoft.com/office/powerpoint/2010/main" val="3724429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3F4A24-B8E7-ED8D-0F98-74727F107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E8C15-FF4C-5219-6758-60FDB875A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b="1" dirty="0"/>
              <a:t>What is Bootstrap?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E450A-5121-31B3-DE3E-5CEC483BAC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4540" y="1825625"/>
            <a:ext cx="5495260" cy="435133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/>
              <a:t>What is Bootstrap?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Bootstrap</a:t>
            </a:r>
            <a:r>
              <a:rPr lang="en-US" dirty="0"/>
              <a:t> is a widely used </a:t>
            </a:r>
            <a:r>
              <a:rPr lang="en-US" b="1" dirty="0"/>
              <a:t>front-end framework</a:t>
            </a:r>
            <a:r>
              <a:rPr lang="en-US" dirty="0"/>
              <a:t> designed to help developers quickly create </a:t>
            </a:r>
            <a:r>
              <a:rPr lang="en-US" b="1" dirty="0"/>
              <a:t>responsive</a:t>
            </a:r>
            <a:r>
              <a:rPr lang="en-US" dirty="0"/>
              <a:t> and </a:t>
            </a:r>
            <a:r>
              <a:rPr lang="en-US" b="1" dirty="0"/>
              <a:t>mobile-first websites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includes a wide range of </a:t>
            </a:r>
            <a:r>
              <a:rPr lang="en-US" b="1" dirty="0"/>
              <a:t>pre-designed components</a:t>
            </a:r>
            <a:r>
              <a:rPr lang="en-US" dirty="0"/>
              <a:t>, such 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Buttons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Alerts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Forms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Navigation bars</a:t>
            </a:r>
            <a:r>
              <a:rPr lang="en-US" dirty="0"/>
              <a:t> and more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Responsive Grid System</a:t>
            </a:r>
            <a:r>
              <a:rPr lang="en-US" dirty="0"/>
              <a:t>: Bootstrap's grid system helps you design flexible and responsive layouts with ease.</a:t>
            </a:r>
          </a:p>
          <a:p>
            <a:endParaRPr lang="en-US" dirty="0"/>
          </a:p>
        </p:txBody>
      </p:sp>
      <p:pic>
        <p:nvPicPr>
          <p:cNvPr id="12292" name="Picture 4" descr="A purple square with white letters on it&#10;&#10;AI-generated content may be incorrect.">
            <a:extLst>
              <a:ext uri="{FF2B5EF4-FFF2-40B4-BE49-F238E27FC236}">
                <a16:creationId xmlns:a16="http://schemas.microsoft.com/office/drawing/2014/main" id="{63E1FE03-7B6B-49DC-9F93-E45AB9644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2200" y="2428308"/>
            <a:ext cx="5181600" cy="3145971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232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A6925-4D62-5EB7-A9A3-35C107C33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Key Features of Bootstrap</a:t>
            </a:r>
            <a:endParaRPr 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34E6E-4B7D-2443-20BC-2D1ECA4CC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en-US" b="1" dirty="0"/>
              <a:t>Responsive Grid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Grid system</a:t>
            </a:r>
            <a:r>
              <a:rPr lang="en-US" dirty="0"/>
              <a:t>: Bootstrap uses a </a:t>
            </a:r>
            <a:r>
              <a:rPr lang="en-US" b="1" dirty="0"/>
              <a:t>12-column</a:t>
            </a:r>
            <a:r>
              <a:rPr lang="en-US" dirty="0"/>
              <a:t> layout by default, where you can specify how much space a column should take on different screen sizes (large, medium, small, extra small).</a:t>
            </a:r>
          </a:p>
          <a:p>
            <a:pPr marL="0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DFE026-74D6-C346-8ED7-F5A3A2DF7738}"/>
              </a:ext>
            </a:extLst>
          </p:cNvPr>
          <p:cNvSpPr txBox="1"/>
          <p:nvPr/>
        </p:nvSpPr>
        <p:spPr>
          <a:xfrm>
            <a:off x="839788" y="2057400"/>
            <a:ext cx="4575728" cy="3811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"row"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"col-md-6"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 &lt;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/div&gt;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"col-md-6"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513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D00F0-4F0F-205B-B5CD-D823A4E58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</a:t>
            </a:r>
            <a:r>
              <a:rPr lang="en-US" b="1" dirty="0"/>
              <a:t>Grid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95F4E-80F9-591F-7457-0D37B6209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Breakpoints in Grid System</a:t>
            </a:r>
          </a:p>
          <a:p>
            <a:r>
              <a:rPr lang="en-US" dirty="0"/>
              <a:t>Extra Small (col): 12 columns (default)</a:t>
            </a:r>
          </a:p>
          <a:p>
            <a:r>
              <a:rPr lang="en-US" dirty="0"/>
              <a:t>Small (col-</a:t>
            </a:r>
            <a:r>
              <a:rPr lang="en-US" dirty="0" err="1"/>
              <a:t>sm</a:t>
            </a:r>
            <a:r>
              <a:rPr lang="en-US" dirty="0"/>
              <a:t>): 576px and up</a:t>
            </a:r>
          </a:p>
          <a:p>
            <a:r>
              <a:rPr lang="en-US" dirty="0"/>
              <a:t>Medium (col-md): 768px and up</a:t>
            </a:r>
          </a:p>
          <a:p>
            <a:r>
              <a:rPr lang="en-US" dirty="0"/>
              <a:t>Large (col-lg): 992px and up</a:t>
            </a:r>
          </a:p>
          <a:p>
            <a:r>
              <a:rPr lang="en-US" dirty="0"/>
              <a:t>Extra Large (col-xl): 1200px and up</a:t>
            </a:r>
          </a:p>
        </p:txBody>
      </p:sp>
    </p:spTree>
    <p:extLst>
      <p:ext uri="{BB962C8B-B14F-4D97-AF65-F5344CB8AC3E}">
        <p14:creationId xmlns:p14="http://schemas.microsoft.com/office/powerpoint/2010/main" val="35175347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ACA78-4953-0456-D23B-7D13733F5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95097-6986-B681-99B9-D1BFB0E68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Common Bootstrap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F88DE-C4C2-512B-095B-DC0FED1BC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/>
              <a:t>Buttons</a:t>
            </a:r>
            <a:endParaRPr lang="en-US" b="1"/>
          </a:p>
          <a:p>
            <a:r>
              <a:rPr lang="en-US" dirty="0"/>
              <a:t>Bootstrap provides pre-designed </a:t>
            </a:r>
            <a:r>
              <a:rPr lang="en-US" b="1" dirty="0"/>
              <a:t>buttons</a:t>
            </a:r>
            <a:r>
              <a:rPr lang="en-US" dirty="0"/>
              <a:t> with different styles such as primary, secondary, success, danger, etc.</a:t>
            </a:r>
            <a:endParaRPr lang="en-US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736DC9-BDEB-B6AC-A43E-9926307F2843}"/>
              </a:ext>
            </a:extLst>
          </p:cNvPr>
          <p:cNvSpPr txBox="1"/>
          <p:nvPr/>
        </p:nvSpPr>
        <p:spPr>
          <a:xfrm>
            <a:off x="5713227" y="1825625"/>
            <a:ext cx="6230679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  <a:buNone/>
            </a:pP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-primary"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Primary Button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-secondary"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Secondary Button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sz="20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89813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450D-4D45-8A20-FE94-5CEE90AFF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1: Click Button to Change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0ECC8-C695-2332-AAC6-84D759E56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Instructions: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Button: Create a button element with the text "Click me".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&lt;div&gt; Element: This will display a message that changes when the button is clicked.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an Event Listener: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 JavaScript's </a:t>
            </a:r>
            <a:r>
              <a:rPr lang="en-US" dirty="0" err="1"/>
              <a:t>addEventListener</a:t>
            </a:r>
            <a:r>
              <a:rPr lang="en-US" dirty="0"/>
              <a:t> method to listen for a click event on the button.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Change Text: When the button is clicked, change the text inside the &lt;div&gt;  to a different text.</a:t>
            </a:r>
          </a:p>
        </p:txBody>
      </p:sp>
    </p:spTree>
    <p:extLst>
      <p:ext uri="{BB962C8B-B14F-4D97-AF65-F5344CB8AC3E}">
        <p14:creationId xmlns:p14="http://schemas.microsoft.com/office/powerpoint/2010/main" val="25769898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48C94-A31C-3416-FB89-CB6D31CD6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63F63-DA72-3501-49C4-1FA817748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Bootstrap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5CEA6-FEB6-3234-D1EE-BCEF8444F5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8218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Bootstrap offers pre-designed </a:t>
            </a:r>
            <a:r>
              <a:rPr lang="en-US" b="1" dirty="0"/>
              <a:t>form elements</a:t>
            </a:r>
            <a:r>
              <a:rPr lang="en-US" dirty="0"/>
              <a:t> that are responsive and easy to use.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15614E-3427-3744-8281-8EBD12E84DB5}"/>
              </a:ext>
            </a:extLst>
          </p:cNvPr>
          <p:cNvSpPr txBox="1"/>
          <p:nvPr/>
        </p:nvSpPr>
        <p:spPr>
          <a:xfrm>
            <a:off x="5677786" y="1825625"/>
            <a:ext cx="631574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buNone/>
            </a:pP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"mb-3"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"exampleInputEmail1"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"form-label"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Email address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"form-control"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"exampleInputEmail1"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aria-</a:t>
            </a:r>
            <a:r>
              <a:rPr lang="en-US" sz="20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describedby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emailHelp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-primary"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1000"/>
              </a:spcBef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18074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64E3E-135C-321F-C8CF-593FD9D6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Setting Up Bootstrap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3EE5C90-B55D-E9FB-D9BB-7F6E952D8306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You can include Bootstrap by adding a link to the CDN in the &lt;head&gt; of your HTML file.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html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84AAAB8-0C22-1C58-33F2-9E14EB1A1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84873" y="1825625"/>
            <a:ext cx="6138531" cy="435133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&lt;link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"https://stackpath.bootstrapcdn.com/bootstrap/4.5.2/</a:t>
            </a:r>
            <a:r>
              <a:rPr lang="en-US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/bootstrap.min.css"</a:t>
            </a:r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05780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61F3F-C729-351B-0C77-CCA49F4048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ustom Forms with No Server Code | Formspree | Formspree">
            <a:extLst>
              <a:ext uri="{FF2B5EF4-FFF2-40B4-BE49-F238E27FC236}">
                <a16:creationId xmlns:a16="http://schemas.microsoft.com/office/drawing/2014/main" id="{775D2907-0E10-2CB3-19B8-2F3631CF0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07" y="0"/>
            <a:ext cx="11430000" cy="597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9267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38C14-8838-6B56-FFB1-BFF676D7B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and Form validation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D51FE-78F0-49E7-BD66-209517F5D9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Validation</a:t>
            </a:r>
          </a:p>
        </p:txBody>
      </p:sp>
    </p:spTree>
    <p:extLst>
      <p:ext uri="{BB962C8B-B14F-4D97-AF65-F5344CB8AC3E}">
        <p14:creationId xmlns:p14="http://schemas.microsoft.com/office/powerpoint/2010/main" val="501927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2836F-0C3E-2B16-C9FA-E8610B1D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The &lt;form&gt; Tag in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E41ED-7E13-4229-7C1C-8AC0239173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is the &lt;form&gt; Tag?</a:t>
            </a:r>
          </a:p>
          <a:p>
            <a:r>
              <a:rPr lang="en-US" dirty="0"/>
              <a:t>The &lt;form&gt; element is used to collect user input in a structured way on web pages.</a:t>
            </a:r>
          </a:p>
          <a:p>
            <a:r>
              <a:rPr lang="en-US" dirty="0"/>
              <a:t>It is the container for form controls like text fields, radio buttons, checkboxes, and buttons.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AFBEAE71-3D7A-55FA-834F-4B10C00D0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2296" y="1825625"/>
            <a:ext cx="3361408" cy="4351338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345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4ACAE0-ADF8-4E72-4FC8-D479CF357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954A4-3BF8-9291-1894-14E71A413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Common Uses of &lt;form&gt;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895132-8573-8597-1E74-975C23487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688" y="1825625"/>
            <a:ext cx="3252624" cy="4351338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EBBA3-804C-FB1B-EA9A-0B0FC9853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Submit user data</a:t>
            </a:r>
            <a:r>
              <a:rPr lang="en-US" dirty="0"/>
              <a:t>: Sends user input to a server for processing (e.g., contact forms, login forms).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Interactive user interface</a:t>
            </a:r>
            <a:r>
              <a:rPr lang="en-US" dirty="0"/>
              <a:t>: Collects information such as name, email, password,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474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B988CB-5A66-267C-0997-56BB6FB90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4C29F-4C04-4B49-67FF-B2ECBD1BD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Attributes of the &lt;form&gt;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B7860-D4CE-5BBB-3C33-689434F46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409"/>
            <a:ext cx="10515600" cy="4780554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action: </a:t>
            </a:r>
            <a:r>
              <a:rPr lang="en-US" dirty="0"/>
              <a:t>Specifies the URL to which the form data will be sent for processing.</a:t>
            </a:r>
          </a:p>
          <a:p>
            <a:pPr lvl="1"/>
            <a:r>
              <a:rPr lang="en-US" dirty="0"/>
              <a:t>Example: &lt;form action="</a:t>
            </a:r>
            <a:r>
              <a:rPr lang="en-US" dirty="0" err="1"/>
              <a:t>submit_form.php</a:t>
            </a:r>
            <a:r>
              <a:rPr lang="en-US" dirty="0"/>
              <a:t>"&gt;</a:t>
            </a:r>
          </a:p>
          <a:p>
            <a:r>
              <a:rPr lang="en-US" b="1" dirty="0"/>
              <a:t>method: </a:t>
            </a:r>
            <a:r>
              <a:rPr lang="en-US" dirty="0"/>
              <a:t>Defines how data will be sent to the server. </a:t>
            </a:r>
          </a:p>
          <a:p>
            <a:pPr lvl="1"/>
            <a:r>
              <a:rPr lang="en-US" dirty="0"/>
              <a:t>Common methods are GET and POST.</a:t>
            </a:r>
          </a:p>
          <a:p>
            <a:pPr lvl="2"/>
            <a:r>
              <a:rPr lang="en-US" dirty="0"/>
              <a:t>GET: Appends data to the URL (visible in the browser's address bar).</a:t>
            </a:r>
          </a:p>
          <a:p>
            <a:pPr lvl="2"/>
            <a:r>
              <a:rPr lang="en-US" dirty="0"/>
              <a:t>POST: Sends data in the body of the request (more secure for sensitive data).</a:t>
            </a:r>
          </a:p>
          <a:p>
            <a:pPr lvl="2"/>
            <a:r>
              <a:rPr lang="en-US" dirty="0"/>
              <a:t>Example: &lt;form method="POST"&gt;</a:t>
            </a:r>
          </a:p>
          <a:p>
            <a:r>
              <a:rPr lang="en-US" b="1" dirty="0" err="1"/>
              <a:t>name:</a:t>
            </a:r>
            <a:r>
              <a:rPr lang="en-US" dirty="0" err="1"/>
              <a:t>Assigns</a:t>
            </a:r>
            <a:r>
              <a:rPr lang="en-US" dirty="0"/>
              <a:t> a name to the form for easier access via JavaScript.</a:t>
            </a:r>
          </a:p>
          <a:p>
            <a:pPr lvl="1"/>
            <a:r>
              <a:rPr lang="en-US" dirty="0"/>
              <a:t>Example: &lt;form name="</a:t>
            </a:r>
            <a:r>
              <a:rPr lang="en-US" dirty="0" err="1"/>
              <a:t>contactForm</a:t>
            </a:r>
            <a:r>
              <a:rPr lang="en-US" dirty="0"/>
              <a:t>"&gt;</a:t>
            </a:r>
          </a:p>
          <a:p>
            <a:r>
              <a:rPr lang="en-US" b="1" dirty="0" err="1"/>
              <a:t>target:</a:t>
            </a:r>
            <a:r>
              <a:rPr lang="en-US" dirty="0" err="1"/>
              <a:t>Specifies</a:t>
            </a:r>
            <a:r>
              <a:rPr lang="en-US" dirty="0"/>
              <a:t> where to display the response after form submission.</a:t>
            </a:r>
          </a:p>
          <a:p>
            <a:pPr lvl="1"/>
            <a:r>
              <a:rPr lang="en-US" dirty="0"/>
              <a:t>Common values:</a:t>
            </a:r>
          </a:p>
          <a:p>
            <a:pPr lvl="2"/>
            <a:r>
              <a:rPr lang="en-US" dirty="0"/>
              <a:t>_blank: Open in a new window/tab.</a:t>
            </a:r>
          </a:p>
          <a:p>
            <a:pPr lvl="2"/>
            <a:r>
              <a:rPr lang="en-US" dirty="0"/>
              <a:t>_self: Default, open in the same window/tab.</a:t>
            </a:r>
          </a:p>
          <a:p>
            <a:pPr lvl="2"/>
            <a:r>
              <a:rPr lang="en-US" dirty="0"/>
              <a:t>Example: &lt;form target="_blank"&gt;</a:t>
            </a:r>
          </a:p>
        </p:txBody>
      </p:sp>
    </p:spTree>
    <p:extLst>
      <p:ext uri="{BB962C8B-B14F-4D97-AF65-F5344CB8AC3E}">
        <p14:creationId xmlns:p14="http://schemas.microsoft.com/office/powerpoint/2010/main" val="4187491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D12298-B1BA-D616-4343-ADDB060E3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EC7CB-7F03-DA59-E11F-F6F4D1E2B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of a Simple Form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DD048-7281-A384-94BD-13F1E9FC1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"/submit"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051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E1AC6E-2085-C1CF-5B13-E8D51165C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FA4B7-C68E-A8F7-2639-C7F52E91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latin typeface="+mj-lt"/>
                <a:ea typeface="+mj-ea"/>
                <a:cs typeface="+mj-cs"/>
              </a:rPr>
              <a:t>Introduction to Form Validation</a:t>
            </a:r>
            <a:endParaRPr lang="en-US" kern="1200">
              <a:latin typeface="+mj-lt"/>
              <a:ea typeface="+mj-ea"/>
              <a:cs typeface="+mj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95B80DC-D811-38F7-E527-AC6979A54023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effectLst/>
              </a:rPr>
              <a:t>Form Validation: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</a:rPr>
              <a:t>Ensures that the user inputs the correct data before submission.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effectLst/>
              </a:rPr>
              <a:t>Why is Form Validation Important?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</a:rPr>
              <a:t>:</a:t>
            </a:r>
          </a:p>
          <a:p>
            <a:pPr marL="457200" marR="0" lvl="1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</a:rPr>
              <a:t>Prevents incorrect or malicious data from being submitted.</a:t>
            </a:r>
          </a:p>
          <a:p>
            <a:pPr marL="457200" marR="0" lvl="1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</a:rPr>
              <a:t>Enhances user experience with real-time feedback.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effectLst/>
              </a:rPr>
              <a:t>Validating Required Fields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</a:rPr>
              <a:t>: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</a:rPr>
              <a:t>Ensure that required fields are not left empty.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2200" b="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E0FBC7-EAE8-0ADE-2E96-0DBB098AEB04}"/>
              </a:ext>
            </a:extLst>
          </p:cNvPr>
          <p:cNvSpPr txBox="1"/>
          <p:nvPr/>
        </p:nvSpPr>
        <p:spPr>
          <a:xfrm>
            <a:off x="6172199" y="1825625"/>
            <a:ext cx="56582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>
              <a:lnSpc>
                <a:spcPct val="110000"/>
              </a:lnSpc>
              <a:buNone/>
            </a:pP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myForm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myForm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(event) {</a:t>
            </a:r>
          </a:p>
          <a:p>
            <a:pPr>
              <a:lnSpc>
                <a:spcPct val="110000"/>
              </a:lnSpc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username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).value;</a:t>
            </a:r>
          </a:p>
          <a:p>
            <a:pPr>
              <a:lnSpc>
                <a:spcPct val="110000"/>
              </a:lnSpc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email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).value;</a:t>
            </a:r>
          </a:p>
          <a:p>
            <a:pPr>
              <a:lnSpc>
                <a:spcPct val="110000"/>
              </a:lnSpc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(!username || !email) {</a:t>
            </a:r>
          </a:p>
          <a:p>
            <a:pPr>
              <a:lnSpc>
                <a:spcPct val="110000"/>
              </a:lnSpc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alert(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"Please fill out all required fields."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event.preventDefault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10000"/>
              </a:lnSpc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pPr>
              <a:lnSpc>
                <a:spcPct val="110000"/>
              </a:lnSpc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pPr>
              <a:lnSpc>
                <a:spcPct val="110000"/>
              </a:lnSpc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1000"/>
              </a:spcBef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51030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2001</Words>
  <Application>Microsoft Office PowerPoint</Application>
  <PresentationFormat>Widescreen</PresentationFormat>
  <Paragraphs>215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Aptos</vt:lpstr>
      <vt:lpstr>Aptos Display</vt:lpstr>
      <vt:lpstr>Arial</vt:lpstr>
      <vt:lpstr>Consolas</vt:lpstr>
      <vt:lpstr>Roboto</vt:lpstr>
      <vt:lpstr>Office Theme</vt:lpstr>
      <vt:lpstr>DOM Manipulation with Event Listeners</vt:lpstr>
      <vt:lpstr>DOM Manipulation with Event Listeners</vt:lpstr>
      <vt:lpstr>Activity 1: Click Button to Change Text</vt:lpstr>
      <vt:lpstr>Forms and Form validation</vt:lpstr>
      <vt:lpstr>The &lt;form&gt; Tag in HTML</vt:lpstr>
      <vt:lpstr>Common Uses of &lt;form&gt;</vt:lpstr>
      <vt:lpstr>Key Attributes of the &lt;form&gt; Tag</vt:lpstr>
      <vt:lpstr>Example of a Simple Form</vt:lpstr>
      <vt:lpstr>Introduction to Form Validation</vt:lpstr>
      <vt:lpstr>Activity 2 : Form Validation with Phone Number, Checkbox, and Rating</vt:lpstr>
      <vt:lpstr>JavaScript Fetch API</vt:lpstr>
      <vt:lpstr>What is an API?</vt:lpstr>
      <vt:lpstr>Key Concepts </vt:lpstr>
      <vt:lpstr>Types of APIs</vt:lpstr>
      <vt:lpstr>How APIs Work </vt:lpstr>
      <vt:lpstr>Example of an API Request</vt:lpstr>
      <vt:lpstr>Why APIs are Important</vt:lpstr>
      <vt:lpstr>Introduction to the Fetch API</vt:lpstr>
      <vt:lpstr>JavaScript Fetch API</vt:lpstr>
      <vt:lpstr>What is JSON?</vt:lpstr>
      <vt:lpstr>JSON Structure</vt:lpstr>
      <vt:lpstr>JavaScript Fetch API</vt:lpstr>
      <vt:lpstr>JavaScript Fetch API</vt:lpstr>
      <vt:lpstr>Free Public APIs</vt:lpstr>
      <vt:lpstr>Bootstrap</vt:lpstr>
      <vt:lpstr>What is Bootstrap?</vt:lpstr>
      <vt:lpstr>Key Features of Bootstrap</vt:lpstr>
      <vt:lpstr>Bootstrap Grid System</vt:lpstr>
      <vt:lpstr>Common Bootstrap Components</vt:lpstr>
      <vt:lpstr>Bootstrap Forms</vt:lpstr>
      <vt:lpstr>Setting Up Bootstrap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Roberto  Nieves Pinero</dc:creator>
  <cp:lastModifiedBy>Roberto  Nieves Pinero</cp:lastModifiedBy>
  <cp:revision>5</cp:revision>
  <dcterms:created xsi:type="dcterms:W3CDTF">2025-03-03T21:57:21Z</dcterms:created>
  <dcterms:modified xsi:type="dcterms:W3CDTF">2025-04-03T22:32:05Z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623a7f-4aec-4980-abf7-42194908fdf7_Enabled">
    <vt:lpwstr>true</vt:lpwstr>
  </property>
  <property fmtid="{D5CDD505-2E9C-101B-9397-08002B2CF9AE}" pid="3" name="MSIP_Label_e8623a7f-4aec-4980-abf7-42194908fdf7_SetDate">
    <vt:lpwstr>2025-03-03T22:02:39Z</vt:lpwstr>
  </property>
  <property fmtid="{D5CDD505-2E9C-101B-9397-08002B2CF9AE}" pid="4" name="MSIP_Label_e8623a7f-4aec-4980-abf7-42194908fdf7_Method">
    <vt:lpwstr>Privileged</vt:lpwstr>
  </property>
  <property fmtid="{D5CDD505-2E9C-101B-9397-08002B2CF9AE}" pid="5" name="MSIP_Label_e8623a7f-4aec-4980-abf7-42194908fdf7_Name">
    <vt:lpwstr>e8623a7f-4aec-4980-abf7-42194908fdf7</vt:lpwstr>
  </property>
  <property fmtid="{D5CDD505-2E9C-101B-9397-08002B2CF9AE}" pid="6" name="MSIP_Label_e8623a7f-4aec-4980-abf7-42194908fdf7_SiteId">
    <vt:lpwstr>c82f2d55-67d0-4a4a-8820-2f84a18c1cdd</vt:lpwstr>
  </property>
  <property fmtid="{D5CDD505-2E9C-101B-9397-08002B2CF9AE}" pid="7" name="MSIP_Label_e8623a7f-4aec-4980-abf7-42194908fdf7_ActionId">
    <vt:lpwstr>34f4b7d9-07f7-4971-a726-33a6654d9441</vt:lpwstr>
  </property>
  <property fmtid="{D5CDD505-2E9C-101B-9397-08002B2CF9AE}" pid="8" name="MSIP_Label_e8623a7f-4aec-4980-abf7-42194908fdf7_ContentBits">
    <vt:lpwstr>0</vt:lpwstr>
  </property>
  <property fmtid="{D5CDD505-2E9C-101B-9397-08002B2CF9AE}" pid="9" name="MSIP_Label_e8623a7f-4aec-4980-abf7-42194908fdf7_Tag">
    <vt:lpwstr>10, 0, 1, 1</vt:lpwstr>
  </property>
</Properties>
</file>