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93993225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93993225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399322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9399322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93993225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9399322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93993225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93993225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b709cc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b709cc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6fb26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6fb26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6fb26c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6fb26c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6fb26c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6fb26c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66fb26c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66fb26c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633633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633633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3993225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3993225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399322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399322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399322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399322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48675"/>
            <a:ext cx="85206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Animation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A1 Forward Kinematics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300" y="4335913"/>
            <a:ext cx="2265576" cy="5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0250" y="3357500"/>
            <a:ext cx="107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COMP 477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 </a:t>
            </a:r>
            <a:r>
              <a:rPr i="1" lang="en"/>
              <a:t>“Showtime”</a:t>
            </a:r>
            <a:r>
              <a:rPr lang="en"/>
              <a:t>  mode, the user can drag individual joints. Two different behaviors are expected: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any other</a:t>
            </a:r>
            <a:r>
              <a:rPr lang="en">
                <a:solidFill>
                  <a:schemeClr val="accent6"/>
                </a:solidFill>
              </a:rPr>
              <a:t> joint </a:t>
            </a:r>
            <a:r>
              <a:rPr lang="en"/>
              <a:t>is dragged, it, along with all the joints “under” it, rotate around the </a:t>
            </a:r>
            <a:r>
              <a:rPr lang="en">
                <a:solidFill>
                  <a:schemeClr val="accent6"/>
                </a:solidFill>
              </a:rPr>
              <a:t>joint</a:t>
            </a:r>
            <a:r>
              <a:rPr lang="en"/>
              <a:t>’s </a:t>
            </a:r>
            <a:r>
              <a:rPr lang="en">
                <a:solidFill>
                  <a:schemeClr val="accent4"/>
                </a:solidFill>
              </a:rPr>
              <a:t>parent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203" name="Google Shape;203;p22"/>
          <p:cNvGrpSpPr/>
          <p:nvPr/>
        </p:nvGrpSpPr>
        <p:grpSpPr>
          <a:xfrm>
            <a:off x="1766650" y="2588925"/>
            <a:ext cx="2076825" cy="1677800"/>
            <a:chOff x="1113300" y="2650075"/>
            <a:chExt cx="2076825" cy="1677800"/>
          </a:xfrm>
        </p:grpSpPr>
        <p:sp>
          <p:nvSpPr>
            <p:cNvPr id="204" name="Google Shape;204;p22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2"/>
            <p:cNvCxnSpPr>
              <a:stCxn id="206" idx="2"/>
              <a:endCxn id="204" idx="6"/>
            </p:cNvCxnSpPr>
            <p:nvPr/>
          </p:nvCxnSpPr>
          <p:spPr>
            <a:xfrm flipH="1">
              <a:off x="1819125" y="272567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06" name="Google Shape;206;p22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2"/>
            <p:cNvCxnSpPr>
              <a:stCxn id="208" idx="7"/>
              <a:endCxn id="204" idx="3"/>
            </p:cNvCxnSpPr>
            <p:nvPr/>
          </p:nvCxnSpPr>
          <p:spPr>
            <a:xfrm flipH="1" rot="10800000">
              <a:off x="1242357" y="306091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8" name="Google Shape;208;p22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" name="Google Shape;209;p22"/>
          <p:cNvCxnSpPr>
            <a:stCxn id="204" idx="4"/>
          </p:cNvCxnSpPr>
          <p:nvPr/>
        </p:nvCxnSpPr>
        <p:spPr>
          <a:xfrm>
            <a:off x="2396850" y="3021775"/>
            <a:ext cx="713700" cy="8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/>
          <p:nvPr/>
        </p:nvCxnSpPr>
        <p:spPr>
          <a:xfrm rot="10800000">
            <a:off x="3110550" y="3907675"/>
            <a:ext cx="0" cy="38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stCxn id="208" idx="6"/>
          </p:cNvCxnSpPr>
          <p:nvPr/>
        </p:nvCxnSpPr>
        <p:spPr>
          <a:xfrm flipH="1" rot="10800000">
            <a:off x="1917850" y="3916925"/>
            <a:ext cx="1176300" cy="27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 flipH="1" rot="-5400000">
            <a:off x="1942000" y="3815325"/>
            <a:ext cx="431700" cy="179100"/>
          </a:xfrm>
          <a:prstGeom prst="curvedConnector3">
            <a:avLst>
              <a:gd fmla="val 15091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 txBox="1"/>
          <p:nvPr/>
        </p:nvSpPr>
        <p:spPr>
          <a:xfrm>
            <a:off x="2182250" y="3599525"/>
            <a:ext cx="276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 </a:t>
            </a:r>
            <a:r>
              <a:rPr i="1" lang="en"/>
              <a:t>“Showtime”</a:t>
            </a:r>
            <a:r>
              <a:rPr lang="en"/>
              <a:t>  mode, the user can drag individual joints. Two different behaviors are expected: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any other</a:t>
            </a:r>
            <a:r>
              <a:rPr lang="en">
                <a:solidFill>
                  <a:schemeClr val="accent6"/>
                </a:solidFill>
              </a:rPr>
              <a:t> joint </a:t>
            </a:r>
            <a:r>
              <a:rPr lang="en"/>
              <a:t>is dragged, it, along with all the joints “under” it, rotate around the </a:t>
            </a:r>
            <a:r>
              <a:rPr lang="en">
                <a:solidFill>
                  <a:schemeClr val="accent6"/>
                </a:solidFill>
              </a:rPr>
              <a:t>joint</a:t>
            </a:r>
            <a:r>
              <a:rPr lang="en"/>
              <a:t>’s </a:t>
            </a:r>
            <a:r>
              <a:rPr lang="en">
                <a:solidFill>
                  <a:schemeClr val="accent4"/>
                </a:solidFill>
              </a:rPr>
              <a:t>parent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220" name="Google Shape;220;p23"/>
          <p:cNvGrpSpPr/>
          <p:nvPr/>
        </p:nvGrpSpPr>
        <p:grpSpPr>
          <a:xfrm rot="3317095">
            <a:off x="2070333" y="3349049"/>
            <a:ext cx="2178183" cy="2081915"/>
            <a:chOff x="1011957" y="2245975"/>
            <a:chExt cx="2178168" cy="2081900"/>
          </a:xfrm>
        </p:grpSpPr>
        <p:sp>
          <p:nvSpPr>
            <p:cNvPr id="221" name="Google Shape;221;p23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23"/>
            <p:cNvCxnSpPr>
              <a:stCxn id="223" idx="2"/>
              <a:endCxn id="221" idx="6"/>
            </p:cNvCxnSpPr>
            <p:nvPr/>
          </p:nvCxnSpPr>
          <p:spPr>
            <a:xfrm rot="7482554">
              <a:off x="1965916" y="2445357"/>
              <a:ext cx="926219" cy="842336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23" name="Google Shape;223;p23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3"/>
            <p:cNvCxnSpPr>
              <a:stCxn id="225" idx="7"/>
              <a:endCxn id="221" idx="3"/>
            </p:cNvCxnSpPr>
            <p:nvPr/>
          </p:nvCxnSpPr>
          <p:spPr>
            <a:xfrm flipH="1" rot="7482915">
              <a:off x="870896" y="3489578"/>
              <a:ext cx="1190522" cy="280279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25" name="Google Shape;225;p23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3"/>
          <p:cNvGrpSpPr/>
          <p:nvPr/>
        </p:nvGrpSpPr>
        <p:grpSpPr>
          <a:xfrm>
            <a:off x="1766650" y="2588925"/>
            <a:ext cx="2076825" cy="1677800"/>
            <a:chOff x="1113300" y="2650075"/>
            <a:chExt cx="2076825" cy="1677800"/>
          </a:xfrm>
        </p:grpSpPr>
        <p:sp>
          <p:nvSpPr>
            <p:cNvPr id="227" name="Google Shape;227;p23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23"/>
            <p:cNvCxnSpPr>
              <a:stCxn id="229" idx="2"/>
              <a:endCxn id="227" idx="6"/>
            </p:cNvCxnSpPr>
            <p:nvPr/>
          </p:nvCxnSpPr>
          <p:spPr>
            <a:xfrm flipH="1">
              <a:off x="1819125" y="272567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29" name="Google Shape;229;p23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23"/>
            <p:cNvCxnSpPr>
              <a:stCxn id="231" idx="7"/>
              <a:endCxn id="227" idx="3"/>
            </p:cNvCxnSpPr>
            <p:nvPr/>
          </p:nvCxnSpPr>
          <p:spPr>
            <a:xfrm flipH="1" rot="10800000">
              <a:off x="1242357" y="306091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1" name="Google Shape;231;p23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Google Shape;232;p23"/>
          <p:cNvCxnSpPr/>
          <p:nvPr/>
        </p:nvCxnSpPr>
        <p:spPr>
          <a:xfrm flipH="1" rot="-5400000">
            <a:off x="1942000" y="3815325"/>
            <a:ext cx="431700" cy="179100"/>
          </a:xfrm>
          <a:prstGeom prst="curvedConnector3">
            <a:avLst>
              <a:gd fmla="val 15091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/>
        </p:nvSpPr>
        <p:spPr>
          <a:xfrm>
            <a:off x="2182250" y="3599525"/>
            <a:ext cx="276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 </a:t>
            </a:r>
            <a:r>
              <a:rPr i="1" lang="en"/>
              <a:t>“Showtime”</a:t>
            </a:r>
            <a:r>
              <a:rPr lang="en"/>
              <a:t>  mode, the user can drag individual joints. Two different behaviors are expected: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any other</a:t>
            </a:r>
            <a:r>
              <a:rPr lang="en">
                <a:solidFill>
                  <a:schemeClr val="accent6"/>
                </a:solidFill>
              </a:rPr>
              <a:t> joint </a:t>
            </a:r>
            <a:r>
              <a:rPr lang="en"/>
              <a:t>is dragged, it, along with all the joints “under” it, rotate around the </a:t>
            </a:r>
            <a:r>
              <a:rPr lang="en">
                <a:solidFill>
                  <a:schemeClr val="accent6"/>
                </a:solidFill>
              </a:rPr>
              <a:t>joint</a:t>
            </a:r>
            <a:r>
              <a:rPr lang="en"/>
              <a:t>’s </a:t>
            </a:r>
            <a:r>
              <a:rPr lang="en">
                <a:solidFill>
                  <a:schemeClr val="accent4"/>
                </a:solidFill>
              </a:rPr>
              <a:t>parent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240" name="Google Shape;240;p24"/>
          <p:cNvGrpSpPr/>
          <p:nvPr/>
        </p:nvGrpSpPr>
        <p:grpSpPr>
          <a:xfrm rot="3317095">
            <a:off x="2070333" y="3349049"/>
            <a:ext cx="2178183" cy="2081915"/>
            <a:chOff x="1011957" y="2245975"/>
            <a:chExt cx="2178168" cy="2081900"/>
          </a:xfrm>
        </p:grpSpPr>
        <p:sp>
          <p:nvSpPr>
            <p:cNvPr id="241" name="Google Shape;241;p24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24"/>
            <p:cNvCxnSpPr>
              <a:stCxn id="243" idx="2"/>
              <a:endCxn id="241" idx="6"/>
            </p:cNvCxnSpPr>
            <p:nvPr/>
          </p:nvCxnSpPr>
          <p:spPr>
            <a:xfrm rot="7482554">
              <a:off x="1965916" y="2445357"/>
              <a:ext cx="926219" cy="842336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43" name="Google Shape;243;p24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4"/>
            <p:cNvCxnSpPr>
              <a:stCxn id="245" idx="7"/>
              <a:endCxn id="241" idx="3"/>
            </p:cNvCxnSpPr>
            <p:nvPr/>
          </p:nvCxnSpPr>
          <p:spPr>
            <a:xfrm flipH="1" rot="7482915">
              <a:off x="870896" y="3489578"/>
              <a:ext cx="1190522" cy="280279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5" name="Google Shape;245;p24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 that you </a:t>
            </a:r>
            <a:r>
              <a:rPr b="1" lang="en"/>
              <a:t>don’t</a:t>
            </a:r>
            <a:r>
              <a:rPr lang="en"/>
              <a:t> need to worry about the case where a joint has multiple parents (and subsequently, the case where a hierarchy has multiple roots)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3597518" y="2950333"/>
            <a:ext cx="151200" cy="1512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25"/>
          <p:cNvCxnSpPr>
            <a:stCxn id="254" idx="2"/>
            <a:endCxn id="252" idx="6"/>
          </p:cNvCxnSpPr>
          <p:nvPr/>
        </p:nvCxnSpPr>
        <p:spPr>
          <a:xfrm flipH="1">
            <a:off x="3748743" y="2744283"/>
            <a:ext cx="1219800" cy="281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4" name="Google Shape;254;p25"/>
          <p:cNvSpPr/>
          <p:nvPr/>
        </p:nvSpPr>
        <p:spPr>
          <a:xfrm>
            <a:off x="4968543" y="2668683"/>
            <a:ext cx="151200" cy="1512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5"/>
          <p:cNvCxnSpPr>
            <a:stCxn id="256" idx="7"/>
            <a:endCxn id="252" idx="3"/>
          </p:cNvCxnSpPr>
          <p:nvPr/>
        </p:nvCxnSpPr>
        <p:spPr>
          <a:xfrm flipH="1" rot="10800000">
            <a:off x="3171975" y="3079526"/>
            <a:ext cx="447600" cy="113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25"/>
          <p:cNvSpPr/>
          <p:nvPr/>
        </p:nvSpPr>
        <p:spPr>
          <a:xfrm>
            <a:off x="3042918" y="4195283"/>
            <a:ext cx="151200" cy="1512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5"/>
          <p:cNvCxnSpPr>
            <a:endCxn id="252" idx="5"/>
          </p:cNvCxnSpPr>
          <p:nvPr/>
        </p:nvCxnSpPr>
        <p:spPr>
          <a:xfrm rot="10800000">
            <a:off x="3726575" y="3079390"/>
            <a:ext cx="564600" cy="10656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8" name="Google Shape;258;p25"/>
          <p:cNvSpPr/>
          <p:nvPr/>
        </p:nvSpPr>
        <p:spPr>
          <a:xfrm>
            <a:off x="4237568" y="4145008"/>
            <a:ext cx="151200" cy="1512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blog post covering FK in Unity: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https://www.alanzucconi.com/2017/04/06/implementing-forward-kinematics/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101125" y="4256900"/>
            <a:ext cx="65949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Let’s take a look at where it fits in a game pipeline...</a:t>
            </a:r>
            <a:endParaRPr i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4100" y="1304875"/>
            <a:ext cx="39453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forward kinematics?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it useful?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is it used in games?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Animation Pipeline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344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Computer Animation pipelines vary drastically by studio. Typically for a AAA game, the pipeline will resemble the following: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612813" y="1870325"/>
            <a:ext cx="18747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Preprocessing</a:t>
            </a:r>
            <a:endParaRPr b="1" sz="1800">
              <a:solidFill>
                <a:schemeClr val="lt2"/>
              </a:solidFill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129488" y="2430225"/>
            <a:ext cx="1303200" cy="2544349"/>
            <a:chOff x="417500" y="2430225"/>
            <a:chExt cx="1303200" cy="2544349"/>
          </a:xfrm>
        </p:grpSpPr>
        <p:sp>
          <p:nvSpPr>
            <p:cNvPr id="73" name="Google Shape;73;p15"/>
            <p:cNvSpPr/>
            <p:nvPr/>
          </p:nvSpPr>
          <p:spPr>
            <a:xfrm>
              <a:off x="417500" y="24302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MOCAP</a:t>
              </a:r>
              <a:endParaRPr/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825" y="3148374"/>
              <a:ext cx="1014550" cy="1826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" name="Google Shape;75;p15"/>
          <p:cNvGrpSpPr/>
          <p:nvPr/>
        </p:nvGrpSpPr>
        <p:grpSpPr>
          <a:xfrm>
            <a:off x="1432688" y="2430225"/>
            <a:ext cx="1521225" cy="1885500"/>
            <a:chOff x="1927550" y="2430225"/>
            <a:chExt cx="1521225" cy="1885500"/>
          </a:xfrm>
        </p:grpSpPr>
        <p:sp>
          <p:nvSpPr>
            <p:cNvPr id="76" name="Google Shape;76;p15"/>
            <p:cNvSpPr/>
            <p:nvPr/>
          </p:nvSpPr>
          <p:spPr>
            <a:xfrm>
              <a:off x="2145575" y="24302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Cleanup</a:t>
              </a:r>
              <a:endParaRPr/>
            </a:p>
          </p:txBody>
        </p:sp>
        <p:cxnSp>
          <p:nvCxnSpPr>
            <p:cNvPr id="77" name="Google Shape;77;p15"/>
            <p:cNvCxnSpPr>
              <a:stCxn id="73" idx="3"/>
              <a:endCxn id="76" idx="1"/>
            </p:cNvCxnSpPr>
            <p:nvPr/>
          </p:nvCxnSpPr>
          <p:spPr>
            <a:xfrm>
              <a:off x="1927550" y="2753175"/>
              <a:ext cx="2181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78" name="Google Shape;7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3300" y="3201300"/>
              <a:ext cx="1047750" cy="1114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5"/>
          <p:cNvGrpSpPr/>
          <p:nvPr/>
        </p:nvGrpSpPr>
        <p:grpSpPr>
          <a:xfrm>
            <a:off x="2953913" y="2430225"/>
            <a:ext cx="1464550" cy="1834150"/>
            <a:chOff x="3579400" y="2430225"/>
            <a:chExt cx="1464550" cy="1834150"/>
          </a:xfrm>
        </p:grpSpPr>
        <p:sp>
          <p:nvSpPr>
            <p:cNvPr id="80" name="Google Shape;80;p15"/>
            <p:cNvSpPr/>
            <p:nvPr/>
          </p:nvSpPr>
          <p:spPr>
            <a:xfrm>
              <a:off x="3873650" y="2430225"/>
              <a:ext cx="1170300" cy="64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Solving</a:t>
              </a:r>
              <a:endParaRPr/>
            </a:p>
          </p:txBody>
        </p:sp>
        <p:cxnSp>
          <p:nvCxnSpPr>
            <p:cNvPr id="81" name="Google Shape;81;p15"/>
            <p:cNvCxnSpPr>
              <a:stCxn id="76" idx="3"/>
              <a:endCxn id="80" idx="1"/>
            </p:cNvCxnSpPr>
            <p:nvPr/>
          </p:nvCxnSpPr>
          <p:spPr>
            <a:xfrm>
              <a:off x="3579400" y="2753175"/>
              <a:ext cx="2943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9200" y="3140425"/>
              <a:ext cx="1019175" cy="1123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4418463" y="2430225"/>
            <a:ext cx="1490350" cy="1496263"/>
            <a:chOff x="5464400" y="2430225"/>
            <a:chExt cx="1490350" cy="1496263"/>
          </a:xfrm>
        </p:grpSpPr>
        <p:sp>
          <p:nvSpPr>
            <p:cNvPr id="84" name="Google Shape;84;p15"/>
            <p:cNvSpPr/>
            <p:nvPr/>
          </p:nvSpPr>
          <p:spPr>
            <a:xfrm>
              <a:off x="5651550" y="24302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Retargeting</a:t>
              </a:r>
              <a:endParaRPr/>
            </a:p>
          </p:txBody>
        </p:sp>
        <p:cxnSp>
          <p:nvCxnSpPr>
            <p:cNvPr id="85" name="Google Shape;85;p15"/>
            <p:cNvCxnSpPr>
              <a:stCxn id="80" idx="3"/>
              <a:endCxn id="84" idx="1"/>
            </p:cNvCxnSpPr>
            <p:nvPr/>
          </p:nvCxnSpPr>
          <p:spPr>
            <a:xfrm>
              <a:off x="5464400" y="2753175"/>
              <a:ext cx="187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86" name="Google Shape;8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10987" y="3233912"/>
              <a:ext cx="1184325" cy="692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5"/>
          <p:cNvGrpSpPr/>
          <p:nvPr/>
        </p:nvGrpSpPr>
        <p:grpSpPr>
          <a:xfrm>
            <a:off x="7413863" y="2441925"/>
            <a:ext cx="1557000" cy="1461225"/>
            <a:chOff x="7456950" y="2441925"/>
            <a:chExt cx="1557000" cy="1461225"/>
          </a:xfrm>
        </p:grpSpPr>
        <p:sp>
          <p:nvSpPr>
            <p:cNvPr id="88" name="Google Shape;88;p15"/>
            <p:cNvSpPr/>
            <p:nvPr/>
          </p:nvSpPr>
          <p:spPr>
            <a:xfrm>
              <a:off x="7710750" y="24419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Delivery</a:t>
              </a:r>
              <a:endParaRPr/>
            </a:p>
          </p:txBody>
        </p:sp>
        <p:cxnSp>
          <p:nvCxnSpPr>
            <p:cNvPr id="89" name="Google Shape;89;p15"/>
            <p:cNvCxnSpPr>
              <a:endCxn id="88" idx="1"/>
            </p:cNvCxnSpPr>
            <p:nvPr/>
          </p:nvCxnSpPr>
          <p:spPr>
            <a:xfrm>
              <a:off x="7456950" y="2749275"/>
              <a:ext cx="253800" cy="156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7742100" y="3257250"/>
              <a:ext cx="12405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FBX</a:t>
              </a:r>
              <a:endParaRPr>
                <a:solidFill>
                  <a:schemeClr val="lt2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BVH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908813" y="2441925"/>
            <a:ext cx="1571725" cy="1884225"/>
            <a:chOff x="5951900" y="2441925"/>
            <a:chExt cx="1571725" cy="1884225"/>
          </a:xfrm>
        </p:grpSpPr>
        <p:sp>
          <p:nvSpPr>
            <p:cNvPr id="92" name="Google Shape;92;p15"/>
            <p:cNvSpPr/>
            <p:nvPr/>
          </p:nvSpPr>
          <p:spPr>
            <a:xfrm>
              <a:off x="6220425" y="24419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Rigging + Skinning</a:t>
              </a:r>
              <a:endParaRPr/>
            </a:p>
          </p:txBody>
        </p:sp>
        <p:cxnSp>
          <p:nvCxnSpPr>
            <p:cNvPr id="93" name="Google Shape;93;p15"/>
            <p:cNvCxnSpPr>
              <a:stCxn id="84" idx="3"/>
              <a:endCxn id="92" idx="1"/>
            </p:cNvCxnSpPr>
            <p:nvPr/>
          </p:nvCxnSpPr>
          <p:spPr>
            <a:xfrm>
              <a:off x="5951900" y="2753175"/>
              <a:ext cx="268500" cy="117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94" name="Google Shape;94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32723" y="3257250"/>
              <a:ext cx="1078615" cy="1068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Animation Pipeline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952051" y="1110175"/>
            <a:ext cx="1239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Delivery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561875"/>
            <a:ext cx="8344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the pipeline is a character animation file stored a standardized format (</a:t>
            </a:r>
            <a:r>
              <a:rPr b="1" lang="en"/>
              <a:t>FBX</a:t>
            </a:r>
            <a:r>
              <a:rPr lang="en"/>
              <a:t>, </a:t>
            </a:r>
            <a:r>
              <a:rPr b="1" lang="en"/>
              <a:t>BVH</a:t>
            </a:r>
            <a:r>
              <a:rPr lang="en"/>
              <a:t>, etc.) Formats vary, but typically we store need the following information: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Skeletal Structure: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“At-rest” joint lengths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“Pre-rotations”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Hierarchical Information (parent indices)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Skinning Information: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Vertex-joint correspondances (</a:t>
            </a:r>
            <a:r>
              <a:rPr i="1" lang="en"/>
              <a:t>typically max 4 joints per vertex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Skinning weights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0" y="2664175"/>
            <a:ext cx="45087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Per-frame joint rotations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Per-frame joint translations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only the root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Animation Pipeline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952051" y="1110175"/>
            <a:ext cx="12399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In-Engine</a:t>
            </a:r>
            <a:endParaRPr b="1" sz="1800">
              <a:solidFill>
                <a:schemeClr val="lt2"/>
              </a:solidFill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29488" y="1850325"/>
            <a:ext cx="1303200" cy="1363650"/>
            <a:chOff x="129488" y="2430225"/>
            <a:chExt cx="1303200" cy="1363650"/>
          </a:xfrm>
        </p:grpSpPr>
        <p:sp>
          <p:nvSpPr>
            <p:cNvPr id="110" name="Google Shape;110;p17"/>
            <p:cNvSpPr/>
            <p:nvPr/>
          </p:nvSpPr>
          <p:spPr>
            <a:xfrm>
              <a:off x="129488" y="24302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Animation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File</a:t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60838" y="3147975"/>
              <a:ext cx="12405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FBX</a:t>
              </a:r>
              <a:endParaRPr>
                <a:solidFill>
                  <a:schemeClr val="lt2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BVH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364950" y="1848525"/>
            <a:ext cx="1578478" cy="1384250"/>
            <a:chOff x="4364950" y="1848525"/>
            <a:chExt cx="1578478" cy="1384250"/>
          </a:xfrm>
        </p:grpSpPr>
        <p:sp>
          <p:nvSpPr>
            <p:cNvPr id="113" name="Google Shape;113;p17"/>
            <p:cNvSpPr/>
            <p:nvPr/>
          </p:nvSpPr>
          <p:spPr>
            <a:xfrm>
              <a:off x="4571988" y="1848525"/>
              <a:ext cx="1303200" cy="645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Animation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Fine-tuning</a:t>
              </a:r>
              <a:endParaRPr/>
            </a:p>
          </p:txBody>
        </p:sp>
        <p:cxnSp>
          <p:nvCxnSpPr>
            <p:cNvPr id="114" name="Google Shape;114;p17"/>
            <p:cNvCxnSpPr>
              <a:stCxn id="115" idx="3"/>
              <a:endCxn id="113" idx="1"/>
            </p:cNvCxnSpPr>
            <p:nvPr/>
          </p:nvCxnSpPr>
          <p:spPr>
            <a:xfrm>
              <a:off x="4364950" y="2171475"/>
              <a:ext cx="2070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16" name="Google Shape;116;p17"/>
            <p:cNvSpPr txBox="1"/>
            <p:nvPr/>
          </p:nvSpPr>
          <p:spPr>
            <a:xfrm>
              <a:off x="4419728" y="2586875"/>
              <a:ext cx="15237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Simple IK</a:t>
              </a:r>
              <a:endParaRPr>
                <a:solidFill>
                  <a:schemeClr val="lt2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Collisions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953988" y="1848525"/>
            <a:ext cx="1523715" cy="1384250"/>
            <a:chOff x="2953988" y="1848525"/>
            <a:chExt cx="1523715" cy="1384250"/>
          </a:xfrm>
        </p:grpSpPr>
        <p:sp>
          <p:nvSpPr>
            <p:cNvPr id="115" name="Google Shape;115;p17"/>
            <p:cNvSpPr/>
            <p:nvPr/>
          </p:nvSpPr>
          <p:spPr>
            <a:xfrm>
              <a:off x="3194650" y="1848525"/>
              <a:ext cx="1170300" cy="64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FK</a:t>
              </a:r>
              <a:endParaRPr/>
            </a:p>
          </p:txBody>
        </p:sp>
        <p:cxnSp>
          <p:nvCxnSpPr>
            <p:cNvPr id="118" name="Google Shape;118;p17"/>
            <p:cNvCxnSpPr>
              <a:stCxn id="119" idx="3"/>
              <a:endCxn id="115" idx="1"/>
            </p:cNvCxnSpPr>
            <p:nvPr/>
          </p:nvCxnSpPr>
          <p:spPr>
            <a:xfrm flipH="1" rot="10800000">
              <a:off x="2953988" y="2171475"/>
              <a:ext cx="240600" cy="1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0" name="Google Shape;120;p17"/>
            <p:cNvSpPr txBox="1"/>
            <p:nvPr/>
          </p:nvSpPr>
          <p:spPr>
            <a:xfrm>
              <a:off x="2954003" y="2586875"/>
              <a:ext cx="15237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Generate Global Positions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5875188" y="1850325"/>
            <a:ext cx="1647515" cy="1367325"/>
            <a:chOff x="5875188" y="1850325"/>
            <a:chExt cx="1647515" cy="1367325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5875188" y="1850325"/>
              <a:ext cx="1605300" cy="645900"/>
              <a:chOff x="5875188" y="1850325"/>
              <a:chExt cx="1605300" cy="645900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6177288" y="1850325"/>
                <a:ext cx="1303200" cy="645900"/>
              </a:xfrm>
              <a:prstGeom prst="roundRect">
                <a:avLst>
                  <a:gd fmla="val 16667" name="adj"/>
                </a:avLst>
              </a:prstGeom>
              <a:solidFill>
                <a:srgbClr val="38761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Skinning</a:t>
                </a:r>
                <a:endParaRPr/>
              </a:p>
            </p:txBody>
          </p:sp>
          <p:cxnSp>
            <p:nvCxnSpPr>
              <p:cNvPr id="124" name="Google Shape;124;p17"/>
              <p:cNvCxnSpPr>
                <a:stCxn id="113" idx="3"/>
                <a:endCxn id="123" idx="1"/>
              </p:cNvCxnSpPr>
              <p:nvPr/>
            </p:nvCxnSpPr>
            <p:spPr>
              <a:xfrm>
                <a:off x="5875188" y="2171475"/>
                <a:ext cx="302100" cy="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25" name="Google Shape;125;p17"/>
            <p:cNvSpPr txBox="1"/>
            <p:nvPr/>
          </p:nvSpPr>
          <p:spPr>
            <a:xfrm>
              <a:off x="5999003" y="2571750"/>
              <a:ext cx="15237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LBS</a:t>
              </a:r>
              <a:endParaRPr>
                <a:solidFill>
                  <a:schemeClr val="lt2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DQS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5943425" y="1637500"/>
            <a:ext cx="3076800" cy="2489475"/>
            <a:chOff x="5943425" y="1637500"/>
            <a:chExt cx="3076800" cy="2489475"/>
          </a:xfrm>
        </p:grpSpPr>
        <p:grpSp>
          <p:nvGrpSpPr>
            <p:cNvPr id="127" name="Google Shape;127;p17"/>
            <p:cNvGrpSpPr/>
            <p:nvPr/>
          </p:nvGrpSpPr>
          <p:grpSpPr>
            <a:xfrm>
              <a:off x="5943425" y="1637500"/>
              <a:ext cx="3076800" cy="2176800"/>
              <a:chOff x="5943425" y="1637500"/>
              <a:chExt cx="3076800" cy="2176800"/>
            </a:xfrm>
          </p:grpSpPr>
          <p:grpSp>
            <p:nvGrpSpPr>
              <p:cNvPr id="128" name="Google Shape;128;p17"/>
              <p:cNvGrpSpPr/>
              <p:nvPr/>
            </p:nvGrpSpPr>
            <p:grpSpPr>
              <a:xfrm>
                <a:off x="7480488" y="1850325"/>
                <a:ext cx="1510250" cy="645900"/>
                <a:chOff x="7480488" y="1850325"/>
                <a:chExt cx="1510250" cy="645900"/>
              </a:xfrm>
            </p:grpSpPr>
            <p:sp>
              <p:nvSpPr>
                <p:cNvPr id="129" name="Google Shape;129;p17"/>
                <p:cNvSpPr/>
                <p:nvPr/>
              </p:nvSpPr>
              <p:spPr>
                <a:xfrm>
                  <a:off x="7687538" y="1850325"/>
                  <a:ext cx="1303200" cy="6459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Rendering</a:t>
                  </a:r>
                  <a:endParaRPr/>
                </a:p>
              </p:txBody>
            </p:sp>
            <p:cxnSp>
              <p:nvCxnSpPr>
                <p:cNvPr id="130" name="Google Shape;130;p17"/>
                <p:cNvCxnSpPr>
                  <a:stCxn id="123" idx="3"/>
                  <a:endCxn id="129" idx="1"/>
                </p:cNvCxnSpPr>
                <p:nvPr/>
              </p:nvCxnSpPr>
              <p:spPr>
                <a:xfrm>
                  <a:off x="7480488" y="2173275"/>
                  <a:ext cx="207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  <p:sp>
            <p:nvSpPr>
              <p:cNvPr id="131" name="Google Shape;131;p17"/>
              <p:cNvSpPr/>
              <p:nvPr/>
            </p:nvSpPr>
            <p:spPr>
              <a:xfrm>
                <a:off x="5943425" y="1637500"/>
                <a:ext cx="3076800" cy="2176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" name="Google Shape;132;p17"/>
            <p:cNvSpPr txBox="1"/>
            <p:nvPr/>
          </p:nvSpPr>
          <p:spPr>
            <a:xfrm>
              <a:off x="7211075" y="3866575"/>
              <a:ext cx="9078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</a:rPr>
                <a:t>On GPU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1431500" y="1850325"/>
            <a:ext cx="1523700" cy="2556225"/>
            <a:chOff x="1431500" y="1850325"/>
            <a:chExt cx="1523700" cy="2556225"/>
          </a:xfrm>
        </p:grpSpPr>
        <p:grpSp>
          <p:nvGrpSpPr>
            <p:cNvPr id="134" name="Google Shape;134;p17"/>
            <p:cNvGrpSpPr/>
            <p:nvPr/>
          </p:nvGrpSpPr>
          <p:grpSpPr>
            <a:xfrm>
              <a:off x="1432688" y="1850325"/>
              <a:ext cx="1521300" cy="645900"/>
              <a:chOff x="1432688" y="1850325"/>
              <a:chExt cx="1521300" cy="645900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1650788" y="1850325"/>
                <a:ext cx="1303200" cy="6459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Animation Database</a:t>
                </a:r>
                <a:endParaRPr/>
              </a:p>
            </p:txBody>
          </p:sp>
          <p:cxnSp>
            <p:nvCxnSpPr>
              <p:cNvPr id="135" name="Google Shape;135;p17"/>
              <p:cNvCxnSpPr>
                <a:stCxn id="110" idx="3"/>
                <a:endCxn id="119" idx="1"/>
              </p:cNvCxnSpPr>
              <p:nvPr/>
            </p:nvCxnSpPr>
            <p:spPr>
              <a:xfrm>
                <a:off x="1432688" y="2173275"/>
                <a:ext cx="218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36" name="Google Shape;136;p17"/>
            <p:cNvSpPr txBox="1"/>
            <p:nvPr/>
          </p:nvSpPr>
          <p:spPr>
            <a:xfrm>
              <a:off x="1431500" y="2571750"/>
              <a:ext cx="1523700" cy="18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Blend Tree</a:t>
              </a:r>
              <a:endParaRPr>
                <a:solidFill>
                  <a:schemeClr val="lt2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Char char="●"/>
              </a:pPr>
              <a:r>
                <a:rPr lang="en">
                  <a:solidFill>
                    <a:schemeClr val="lt2"/>
                  </a:solidFill>
                </a:rPr>
                <a:t>Motion Matching</a:t>
              </a: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Intro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152475"/>
            <a:ext cx="83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 Forward Kinematics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Instructions: 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https://moodle.concordia.ca/moodle/pluginfile.php/5155229/mod_resource/content/0/A1.pdf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Github: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https://github.com/tiperiu/COMP477_A1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5504700" y="341625"/>
            <a:ext cx="3151800" cy="1945975"/>
            <a:chOff x="5194025" y="1358550"/>
            <a:chExt cx="3151800" cy="1945975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6134650" y="1358550"/>
              <a:ext cx="695100" cy="1203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8"/>
            <p:cNvSpPr/>
            <p:nvPr/>
          </p:nvSpPr>
          <p:spPr>
            <a:xfrm>
              <a:off x="6429400" y="19083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18"/>
            <p:cNvCxnSpPr>
              <a:stCxn id="147" idx="2"/>
              <a:endCxn id="145" idx="6"/>
            </p:cNvCxnSpPr>
            <p:nvPr/>
          </p:nvCxnSpPr>
          <p:spPr>
            <a:xfrm flipH="1">
              <a:off x="6580625" y="170232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8"/>
            <p:cNvSpPr/>
            <p:nvPr/>
          </p:nvSpPr>
          <p:spPr>
            <a:xfrm>
              <a:off x="7800425" y="1626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18"/>
            <p:cNvCxnSpPr/>
            <p:nvPr/>
          </p:nvCxnSpPr>
          <p:spPr>
            <a:xfrm>
              <a:off x="5194025" y="3253050"/>
              <a:ext cx="3151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>
              <a:stCxn id="150" idx="7"/>
              <a:endCxn id="145" idx="3"/>
            </p:cNvCxnSpPr>
            <p:nvPr/>
          </p:nvCxnSpPr>
          <p:spPr>
            <a:xfrm flipH="1" rot="10800000">
              <a:off x="6003857" y="203756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18"/>
            <p:cNvSpPr/>
            <p:nvPr/>
          </p:nvSpPr>
          <p:spPr>
            <a:xfrm>
              <a:off x="5874800" y="31533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18"/>
            <p:cNvCxnSpPr/>
            <p:nvPr/>
          </p:nvCxnSpPr>
          <p:spPr>
            <a:xfrm flipH="1" rot="-5400000">
              <a:off x="6110125" y="2790775"/>
              <a:ext cx="512700" cy="411900"/>
            </a:xfrm>
            <a:prstGeom prst="curvedConnector3">
              <a:avLst>
                <a:gd fmla="val 21314" name="adj1"/>
              </a:avLst>
            </a:prstGeom>
            <a:noFill/>
            <a:ln cap="flat" cmpd="sng" w="19050">
              <a:solidFill>
                <a:schemeClr val="accent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 rot="5400000">
              <a:off x="6580625" y="2009150"/>
              <a:ext cx="411900" cy="210300"/>
            </a:xfrm>
            <a:prstGeom prst="curvedConnector3">
              <a:avLst>
                <a:gd fmla="val 69374" name="adj1"/>
              </a:avLst>
            </a:prstGeom>
            <a:noFill/>
            <a:ln cap="flat" cmpd="sng" w="19050">
              <a:solidFill>
                <a:schemeClr val="accent6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53" name="Google Shape;153;p18"/>
            <p:cNvSpPr txBox="1"/>
            <p:nvPr/>
          </p:nvSpPr>
          <p:spPr>
            <a:xfrm>
              <a:off x="6451450" y="2668625"/>
              <a:ext cx="4476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</a:rPr>
                <a:t>θ</a:t>
              </a:r>
              <a:r>
                <a:rPr baseline="-25000" lang="en">
                  <a:solidFill>
                    <a:schemeClr val="accent4"/>
                  </a:solidFill>
                </a:rPr>
                <a:t>1</a:t>
              </a:r>
              <a:endParaRPr baseline="-25000"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6899050" y="1951400"/>
              <a:ext cx="4476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</a:rPr>
                <a:t>θ</a:t>
              </a:r>
              <a:r>
                <a:rPr baseline="-25000" lang="en">
                  <a:solidFill>
                    <a:schemeClr val="accent6"/>
                  </a:solidFill>
                </a:rPr>
                <a:t>2</a:t>
              </a:r>
              <a:endParaRPr baseline="-2500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Implementation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1700" y="1241750"/>
            <a:ext cx="83448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Essentially, you’ll need to write an “FK” function, which: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Takes in:</a:t>
            </a:r>
            <a:endParaRPr b="1"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Joint Rotations, Joint Lengths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Spits out:</a:t>
            </a:r>
            <a:endParaRPr b="1"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Joint Positions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course “Forward Kinematics” slides will be useful for this assignment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 </a:t>
            </a:r>
            <a:r>
              <a:rPr i="1" lang="en"/>
              <a:t>“Showtime”</a:t>
            </a:r>
            <a:r>
              <a:rPr lang="en"/>
              <a:t>  mode, the user can drag individual joints. Two different behaviors are expected: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</a:t>
            </a:r>
            <a:r>
              <a:rPr lang="en">
                <a:solidFill>
                  <a:schemeClr val="accent4"/>
                </a:solidFill>
              </a:rPr>
              <a:t>root </a:t>
            </a:r>
            <a:r>
              <a:rPr lang="en"/>
              <a:t>joint</a:t>
            </a:r>
            <a:r>
              <a:rPr i="1" lang="en" sz="1400"/>
              <a:t>(joint with no parents)</a:t>
            </a:r>
            <a:r>
              <a:rPr lang="en"/>
              <a:t> is dragged, the whole structure moves rigidly as follows:</a:t>
            </a:r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1848075" y="2728550"/>
            <a:ext cx="2076825" cy="1677800"/>
            <a:chOff x="1113300" y="2650075"/>
            <a:chExt cx="2076825" cy="1677800"/>
          </a:xfrm>
        </p:grpSpPr>
        <p:sp>
          <p:nvSpPr>
            <p:cNvPr id="168" name="Google Shape;168;p20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20"/>
            <p:cNvCxnSpPr>
              <a:stCxn id="170" idx="2"/>
              <a:endCxn id="168" idx="6"/>
            </p:cNvCxnSpPr>
            <p:nvPr/>
          </p:nvCxnSpPr>
          <p:spPr>
            <a:xfrm flipH="1">
              <a:off x="1819125" y="272567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0" name="Google Shape;170;p20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0"/>
            <p:cNvCxnSpPr>
              <a:stCxn id="172" idx="7"/>
              <a:endCxn id="168" idx="3"/>
            </p:cNvCxnSpPr>
            <p:nvPr/>
          </p:nvCxnSpPr>
          <p:spPr>
            <a:xfrm flipH="1" rot="10800000">
              <a:off x="1242357" y="306091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2" name="Google Shape;172;p20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" name="Google Shape;173;p20"/>
          <p:cNvCxnSpPr/>
          <p:nvPr/>
        </p:nvCxnSpPr>
        <p:spPr>
          <a:xfrm rot="10800000">
            <a:off x="1930800" y="4406350"/>
            <a:ext cx="0" cy="38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/>
          <p:nvPr/>
        </p:nvCxnSpPr>
        <p:spPr>
          <a:xfrm flipH="1" rot="10800000">
            <a:off x="1961900" y="4394925"/>
            <a:ext cx="2639400" cy="1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75" name="Google Shape;175;p20"/>
          <p:cNvGrpSpPr/>
          <p:nvPr/>
        </p:nvGrpSpPr>
        <p:grpSpPr>
          <a:xfrm>
            <a:off x="4572000" y="2518125"/>
            <a:ext cx="2076825" cy="1677800"/>
            <a:chOff x="1113300" y="2650075"/>
            <a:chExt cx="2076825" cy="1677800"/>
          </a:xfrm>
        </p:grpSpPr>
        <p:sp>
          <p:nvSpPr>
            <p:cNvPr id="176" name="Google Shape;176;p20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" name="Google Shape;177;p20"/>
            <p:cNvCxnSpPr>
              <a:stCxn id="178" idx="2"/>
              <a:endCxn id="176" idx="6"/>
            </p:cNvCxnSpPr>
            <p:nvPr/>
          </p:nvCxnSpPr>
          <p:spPr>
            <a:xfrm flipH="1">
              <a:off x="1819125" y="272567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8" name="Google Shape;178;p20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0"/>
            <p:cNvCxnSpPr>
              <a:stCxn id="180" idx="7"/>
              <a:endCxn id="176" idx="3"/>
            </p:cNvCxnSpPr>
            <p:nvPr/>
          </p:nvCxnSpPr>
          <p:spPr>
            <a:xfrm flipH="1" rot="10800000">
              <a:off x="1242357" y="306091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0" name="Google Shape;180;p20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Google Shape;181;p20"/>
          <p:cNvCxnSpPr/>
          <p:nvPr/>
        </p:nvCxnSpPr>
        <p:spPr>
          <a:xfrm rot="10800000">
            <a:off x="4629975" y="4195925"/>
            <a:ext cx="0" cy="38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Expected Behavior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152475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 </a:t>
            </a:r>
            <a:r>
              <a:rPr i="1" lang="en"/>
              <a:t>“Showtime”</a:t>
            </a:r>
            <a:r>
              <a:rPr lang="en"/>
              <a:t>  mode, the user can drag individual joints. Two different behaviors are expected: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any other</a:t>
            </a:r>
            <a:r>
              <a:rPr lang="en">
                <a:solidFill>
                  <a:schemeClr val="accent6"/>
                </a:solidFill>
              </a:rPr>
              <a:t> joint </a:t>
            </a:r>
            <a:r>
              <a:rPr lang="en"/>
              <a:t>is dragged, it, along with all the joints “under” it, rotate around the </a:t>
            </a:r>
            <a:r>
              <a:rPr lang="en">
                <a:solidFill>
                  <a:schemeClr val="accent6"/>
                </a:solidFill>
              </a:rPr>
              <a:t>joint</a:t>
            </a:r>
            <a:r>
              <a:rPr lang="en"/>
              <a:t>’s </a:t>
            </a:r>
            <a:r>
              <a:rPr lang="en">
                <a:solidFill>
                  <a:schemeClr val="accent4"/>
                </a:solidFill>
              </a:rPr>
              <a:t>parent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1766650" y="2588925"/>
            <a:ext cx="2076825" cy="1677800"/>
            <a:chOff x="1113300" y="2650075"/>
            <a:chExt cx="2076825" cy="1677800"/>
          </a:xfrm>
        </p:grpSpPr>
        <p:sp>
          <p:nvSpPr>
            <p:cNvPr id="189" name="Google Shape;189;p21"/>
            <p:cNvSpPr/>
            <p:nvPr/>
          </p:nvSpPr>
          <p:spPr>
            <a:xfrm>
              <a:off x="1667900" y="293172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" name="Google Shape;190;p21"/>
            <p:cNvCxnSpPr>
              <a:stCxn id="191" idx="2"/>
              <a:endCxn id="189" idx="6"/>
            </p:cNvCxnSpPr>
            <p:nvPr/>
          </p:nvCxnSpPr>
          <p:spPr>
            <a:xfrm flipH="1">
              <a:off x="1819125" y="2725675"/>
              <a:ext cx="1219800" cy="2817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91" name="Google Shape;191;p21"/>
            <p:cNvSpPr/>
            <p:nvPr/>
          </p:nvSpPr>
          <p:spPr>
            <a:xfrm>
              <a:off x="3038925" y="26500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1"/>
            <p:cNvCxnSpPr>
              <a:stCxn id="193" idx="7"/>
              <a:endCxn id="189" idx="3"/>
            </p:cNvCxnSpPr>
            <p:nvPr/>
          </p:nvCxnSpPr>
          <p:spPr>
            <a:xfrm flipH="1" rot="10800000">
              <a:off x="1242357" y="3060918"/>
              <a:ext cx="447600" cy="1137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3" name="Google Shape;193;p21"/>
            <p:cNvSpPr/>
            <p:nvPr/>
          </p:nvSpPr>
          <p:spPr>
            <a:xfrm>
              <a:off x="1113300" y="4176675"/>
              <a:ext cx="151200" cy="1512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4" name="Google Shape;194;p21"/>
          <p:cNvCxnSpPr>
            <a:stCxn id="189" idx="4"/>
          </p:cNvCxnSpPr>
          <p:nvPr/>
        </p:nvCxnSpPr>
        <p:spPr>
          <a:xfrm>
            <a:off x="2396850" y="3021775"/>
            <a:ext cx="713700" cy="8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 rot="10800000">
            <a:off x="2396850" y="3021775"/>
            <a:ext cx="0" cy="38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3110550" y="3907675"/>
            <a:ext cx="0" cy="38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