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10aa98db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10aa98db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10aa98db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10aa98db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10aa98d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10aa98d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10aa98db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10aa98db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10aa98db1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10aa98db1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10aa98db1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10aa98db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10aa98db1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10aa98db1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bdb7cd3f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bdb7cd3f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bdb7cd3f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bdb7cd3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bdb7d299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bdb7d299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bdb7cd3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bdb7cd3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0aa98d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0aa98d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db7cd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db7cd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db7cd3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db7cd3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0aa98d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0aa98d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0aa98db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10aa98db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10aa98db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10aa98db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10aa98db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10aa98db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ath.ucsd.edu/~sbuss/ResearchWeb/ikmethods/iksurvey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48675"/>
            <a:ext cx="85206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Animation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5 - A2 - Inverse Kinematics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300" y="4335913"/>
            <a:ext cx="2265576" cy="5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0250" y="3357500"/>
            <a:ext cx="107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COMP 477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311" name="Google Shape;3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2"/>
          <p:cNvGrpSpPr/>
          <p:nvPr/>
        </p:nvGrpSpPr>
        <p:grpSpPr>
          <a:xfrm>
            <a:off x="529918" y="1180681"/>
            <a:ext cx="3275251" cy="3648081"/>
            <a:chOff x="5219275" y="1742275"/>
            <a:chExt cx="2526225" cy="2813575"/>
          </a:xfrm>
        </p:grpSpPr>
        <p:cxnSp>
          <p:nvCxnSpPr>
            <p:cNvPr id="313" name="Google Shape;313;p22"/>
            <p:cNvCxnSpPr/>
            <p:nvPr/>
          </p:nvCxnSpPr>
          <p:spPr>
            <a:xfrm>
              <a:off x="5402275" y="2801450"/>
              <a:ext cx="0" cy="13884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" name="Google Shape;314;p22"/>
            <p:cNvSpPr/>
            <p:nvPr/>
          </p:nvSpPr>
          <p:spPr>
            <a:xfrm>
              <a:off x="5219275" y="41898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19275" y="24354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760075" y="296570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7379500" y="405212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628475" y="174227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" name="Google Shape;319;p22"/>
            <p:cNvCxnSpPr>
              <a:stCxn id="315" idx="7"/>
              <a:endCxn id="318" idx="2"/>
            </p:cNvCxnSpPr>
            <p:nvPr/>
          </p:nvCxnSpPr>
          <p:spPr>
            <a:xfrm flipH="1" rot="10800000">
              <a:off x="5531676" y="1925349"/>
              <a:ext cx="1096800" cy="56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2"/>
            <p:cNvCxnSpPr>
              <a:stCxn id="315" idx="5"/>
              <a:endCxn id="316" idx="2"/>
            </p:cNvCxnSpPr>
            <p:nvPr/>
          </p:nvCxnSpPr>
          <p:spPr>
            <a:xfrm>
              <a:off x="5531676" y="2747851"/>
              <a:ext cx="1228500" cy="40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2"/>
            <p:cNvCxnSpPr>
              <a:stCxn id="316" idx="5"/>
              <a:endCxn id="317" idx="1"/>
            </p:cNvCxnSpPr>
            <p:nvPr/>
          </p:nvCxnSpPr>
          <p:spPr>
            <a:xfrm>
              <a:off x="7072476" y="3278101"/>
              <a:ext cx="360600" cy="827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2"/>
            <p:cNvCxnSpPr>
              <a:stCxn id="317" idx="3"/>
              <a:endCxn id="317" idx="7"/>
            </p:cNvCxnSpPr>
            <p:nvPr/>
          </p:nvCxnSpPr>
          <p:spPr>
            <a:xfrm flipH="1" rot="10800000">
              <a:off x="7433099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2"/>
            <p:cNvCxnSpPr>
              <a:stCxn id="317" idx="5"/>
              <a:endCxn id="317" idx="1"/>
            </p:cNvCxnSpPr>
            <p:nvPr/>
          </p:nvCxnSpPr>
          <p:spPr>
            <a:xfrm rot="10800000">
              <a:off x="7433001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2"/>
            <p:cNvCxnSpPr/>
            <p:nvPr/>
          </p:nvCxnSpPr>
          <p:spPr>
            <a:xfrm flipH="1" rot="10800000">
              <a:off x="5272874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2"/>
            <p:cNvCxnSpPr/>
            <p:nvPr/>
          </p:nvCxnSpPr>
          <p:spPr>
            <a:xfrm rot="10800000">
              <a:off x="5272776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22"/>
          <p:cNvSpPr txBox="1"/>
          <p:nvPr/>
        </p:nvSpPr>
        <p:spPr>
          <a:xfrm>
            <a:off x="814150" y="40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1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985500" y="21715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2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2652550" y="32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3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760175" y="16622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4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04150" y="209077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2,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3,  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583175" y="28046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43" name="Google Shape;343;p22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22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2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2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1" name="Google Shape;351;p22"/>
          <p:cNvSpPr/>
          <p:nvPr/>
        </p:nvSpPr>
        <p:spPr>
          <a:xfrm>
            <a:off x="6746300" y="1910825"/>
            <a:ext cx="523200" cy="11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2"/>
          <p:cNvCxnSpPr>
            <a:stCxn id="351" idx="2"/>
          </p:cNvCxnSpPr>
          <p:nvPr/>
        </p:nvCxnSpPr>
        <p:spPr>
          <a:xfrm flipH="1">
            <a:off x="4828100" y="3055025"/>
            <a:ext cx="2179800" cy="61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53" name="Google Shape;353;p22"/>
          <p:cNvSpPr txBox="1"/>
          <p:nvPr/>
        </p:nvSpPr>
        <p:spPr>
          <a:xfrm>
            <a:off x="4569325" y="3649650"/>
            <a:ext cx="422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 ← The rotation of joint 4 does not affect our end effector, thus the entries are 0. Generically, an entry is only non-zero if the given joint is a parent of the end effector.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23"/>
          <p:cNvGrpSpPr/>
          <p:nvPr/>
        </p:nvGrpSpPr>
        <p:grpSpPr>
          <a:xfrm>
            <a:off x="529918" y="1180681"/>
            <a:ext cx="3275251" cy="3648081"/>
            <a:chOff x="5219275" y="1742275"/>
            <a:chExt cx="2526225" cy="2813575"/>
          </a:xfrm>
        </p:grpSpPr>
        <p:cxnSp>
          <p:nvCxnSpPr>
            <p:cNvPr id="361" name="Google Shape;361;p23"/>
            <p:cNvCxnSpPr/>
            <p:nvPr/>
          </p:nvCxnSpPr>
          <p:spPr>
            <a:xfrm>
              <a:off x="5402275" y="2801450"/>
              <a:ext cx="0" cy="13884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" name="Google Shape;362;p23"/>
            <p:cNvSpPr/>
            <p:nvPr/>
          </p:nvSpPr>
          <p:spPr>
            <a:xfrm>
              <a:off x="5219275" y="41898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219275" y="24354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760075" y="296570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7379500" y="405212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628475" y="174227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7" name="Google Shape;367;p23"/>
            <p:cNvCxnSpPr>
              <a:stCxn id="363" idx="7"/>
              <a:endCxn id="366" idx="2"/>
            </p:cNvCxnSpPr>
            <p:nvPr/>
          </p:nvCxnSpPr>
          <p:spPr>
            <a:xfrm flipH="1" rot="10800000">
              <a:off x="5531676" y="1925349"/>
              <a:ext cx="1096800" cy="56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3"/>
            <p:cNvCxnSpPr>
              <a:stCxn id="363" idx="5"/>
              <a:endCxn id="364" idx="2"/>
            </p:cNvCxnSpPr>
            <p:nvPr/>
          </p:nvCxnSpPr>
          <p:spPr>
            <a:xfrm>
              <a:off x="5531676" y="2747851"/>
              <a:ext cx="1228500" cy="40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3"/>
            <p:cNvCxnSpPr>
              <a:stCxn id="364" idx="5"/>
              <a:endCxn id="365" idx="1"/>
            </p:cNvCxnSpPr>
            <p:nvPr/>
          </p:nvCxnSpPr>
          <p:spPr>
            <a:xfrm>
              <a:off x="7072476" y="3278101"/>
              <a:ext cx="360600" cy="827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3"/>
            <p:cNvCxnSpPr>
              <a:stCxn id="365" idx="3"/>
              <a:endCxn id="365" idx="7"/>
            </p:cNvCxnSpPr>
            <p:nvPr/>
          </p:nvCxnSpPr>
          <p:spPr>
            <a:xfrm flipH="1" rot="10800000">
              <a:off x="7433099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3"/>
            <p:cNvCxnSpPr>
              <a:stCxn id="365" idx="5"/>
              <a:endCxn id="365" idx="1"/>
            </p:cNvCxnSpPr>
            <p:nvPr/>
          </p:nvCxnSpPr>
          <p:spPr>
            <a:xfrm rot="10800000">
              <a:off x="7433001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3"/>
            <p:cNvCxnSpPr/>
            <p:nvPr/>
          </p:nvCxnSpPr>
          <p:spPr>
            <a:xfrm flipH="1" rot="10800000">
              <a:off x="5272874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3"/>
            <p:cNvCxnSpPr/>
            <p:nvPr/>
          </p:nvCxnSpPr>
          <p:spPr>
            <a:xfrm rot="10800000">
              <a:off x="5272776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4" name="Google Shape;374;p23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385" name="Google Shape;385;p23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23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3" name="Google Shape;393;p23"/>
          <p:cNvSpPr/>
          <p:nvPr/>
        </p:nvSpPr>
        <p:spPr>
          <a:xfrm>
            <a:off x="4891050" y="1931175"/>
            <a:ext cx="523200" cy="11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23"/>
          <p:cNvCxnSpPr/>
          <p:nvPr/>
        </p:nvCxnSpPr>
        <p:spPr>
          <a:xfrm flipH="1">
            <a:off x="3445700" y="3087725"/>
            <a:ext cx="1727100" cy="34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95" name="Google Shape;395;p23"/>
          <p:cNvSpPr txBox="1"/>
          <p:nvPr/>
        </p:nvSpPr>
        <p:spPr>
          <a:xfrm>
            <a:off x="4335675" y="3565575"/>
            <a:ext cx="42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 can interpret this formula visually, it gives us a tangent in the direction of the joint’s rotation!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96" name="Google Shape;396;p23"/>
          <p:cNvCxnSpPr/>
          <p:nvPr/>
        </p:nvCxnSpPr>
        <p:spPr>
          <a:xfrm flipH="1" rot="10800000">
            <a:off x="801500" y="4449275"/>
            <a:ext cx="2764200" cy="1704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397" name="Google Shape;397;p23"/>
          <p:cNvPicPr preferRelativeResize="0"/>
          <p:nvPr/>
        </p:nvPicPr>
        <p:blipFill rotWithShape="1">
          <a:blip r:embed="rId3">
            <a:alphaModFix/>
          </a:blip>
          <a:srcRect b="0" l="59967" r="0" t="0"/>
          <a:stretch/>
        </p:blipFill>
        <p:spPr>
          <a:xfrm>
            <a:off x="1713921" y="4059450"/>
            <a:ext cx="819178" cy="61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23"/>
          <p:cNvCxnSpPr/>
          <p:nvPr/>
        </p:nvCxnSpPr>
        <p:spPr>
          <a:xfrm flipH="1">
            <a:off x="448050" y="4619675"/>
            <a:ext cx="321900" cy="523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 b="0" l="34764" r="51356" t="0"/>
          <a:stretch/>
        </p:blipFill>
        <p:spPr>
          <a:xfrm>
            <a:off x="277700" y="4489750"/>
            <a:ext cx="283999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405" name="Google Shape;4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17" name="Google Shape;417;p24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29918" y="4354207"/>
            <a:ext cx="474519" cy="474556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3330650" y="4175633"/>
            <a:ext cx="474519" cy="474556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24"/>
          <p:cNvCxnSpPr>
            <a:stCxn id="420" idx="3"/>
            <a:endCxn id="420" idx="7"/>
          </p:cNvCxnSpPr>
          <p:nvPr/>
        </p:nvCxnSpPr>
        <p:spPr>
          <a:xfrm flipH="1" rot="10800000">
            <a:off x="3400142" y="4244991"/>
            <a:ext cx="335400" cy="33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4"/>
          <p:cNvCxnSpPr>
            <a:stCxn id="420" idx="5"/>
            <a:endCxn id="420" idx="1"/>
          </p:cNvCxnSpPr>
          <p:nvPr/>
        </p:nvCxnSpPr>
        <p:spPr>
          <a:xfrm rot="10800000">
            <a:off x="3400277" y="4244991"/>
            <a:ext cx="335400" cy="33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/>
          <p:nvPr/>
        </p:nvCxnSpPr>
        <p:spPr>
          <a:xfrm flipH="1" rot="10800000">
            <a:off x="599410" y="4423641"/>
            <a:ext cx="335664" cy="33569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4"/>
          <p:cNvCxnSpPr/>
          <p:nvPr/>
        </p:nvCxnSpPr>
        <p:spPr>
          <a:xfrm rot="10800000">
            <a:off x="599282" y="4423641"/>
            <a:ext cx="335664" cy="33569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4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24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4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4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4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31" name="Google Shape;431;p24"/>
          <p:cNvSpPr/>
          <p:nvPr/>
        </p:nvSpPr>
        <p:spPr>
          <a:xfrm>
            <a:off x="4891050" y="1931175"/>
            <a:ext cx="523200" cy="11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4"/>
          <p:cNvCxnSpPr/>
          <p:nvPr/>
        </p:nvCxnSpPr>
        <p:spPr>
          <a:xfrm flipH="1">
            <a:off x="3445700" y="3087725"/>
            <a:ext cx="1727100" cy="34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33" name="Google Shape;433;p24"/>
          <p:cNvSpPr txBox="1"/>
          <p:nvPr/>
        </p:nvSpPr>
        <p:spPr>
          <a:xfrm>
            <a:off x="4335675" y="4005425"/>
            <a:ext cx="42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 can interpret this formula visually, it gives us a tangent in the direction of the joint’s rotation!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34" name="Google Shape;434;p24"/>
          <p:cNvCxnSpPr/>
          <p:nvPr/>
        </p:nvCxnSpPr>
        <p:spPr>
          <a:xfrm flipH="1" rot="10800000">
            <a:off x="801500" y="4449275"/>
            <a:ext cx="2764200" cy="1704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35" name="Google Shape;435;p24"/>
          <p:cNvPicPr preferRelativeResize="0"/>
          <p:nvPr/>
        </p:nvPicPr>
        <p:blipFill rotWithShape="1">
          <a:blip r:embed="rId3">
            <a:alphaModFix/>
          </a:blip>
          <a:srcRect b="0" l="59967" r="0" t="0"/>
          <a:stretch/>
        </p:blipFill>
        <p:spPr>
          <a:xfrm>
            <a:off x="1713921" y="4059450"/>
            <a:ext cx="81917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 preferRelativeResize="0"/>
          <p:nvPr/>
        </p:nvPicPr>
        <p:blipFill rotWithShape="1">
          <a:blip r:embed="rId3">
            <a:alphaModFix/>
          </a:blip>
          <a:srcRect b="0" l="34764" r="51356" t="0"/>
          <a:stretch/>
        </p:blipFill>
        <p:spPr>
          <a:xfrm>
            <a:off x="277700" y="4489750"/>
            <a:ext cx="283999" cy="61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24"/>
          <p:cNvCxnSpPr/>
          <p:nvPr/>
        </p:nvCxnSpPr>
        <p:spPr>
          <a:xfrm rot="10800000">
            <a:off x="612150" y="2997775"/>
            <a:ext cx="157800" cy="1624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38" name="Google Shape;438;p24"/>
          <p:cNvPicPr preferRelativeResize="0"/>
          <p:nvPr/>
        </p:nvPicPr>
        <p:blipFill rotWithShape="1">
          <a:blip r:embed="rId3">
            <a:alphaModFix/>
          </a:blip>
          <a:srcRect b="0" l="33901" r="0" t="0"/>
          <a:stretch/>
        </p:blipFill>
        <p:spPr>
          <a:xfrm>
            <a:off x="738375" y="3246275"/>
            <a:ext cx="1352526" cy="61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4"/>
          <p:cNvCxnSpPr/>
          <p:nvPr/>
        </p:nvCxnSpPr>
        <p:spPr>
          <a:xfrm flipH="1">
            <a:off x="448050" y="4622575"/>
            <a:ext cx="321900" cy="523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  <a:effectLst>
            <a:outerShdw blurRad="57150" rotWithShape="0" algn="bl" dir="1620000" dist="47625">
              <a:srgbClr val="000000"/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453" name="Google Shape;453;p25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54" name="Google Shape;454;p25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55" name="Google Shape;455;p25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457" name="Google Shape;457;p25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5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529918" y="4354207"/>
            <a:ext cx="474600" cy="4746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330650" y="4175633"/>
            <a:ext cx="474600" cy="4746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25"/>
          <p:cNvCxnSpPr>
            <a:stCxn id="460" idx="3"/>
            <a:endCxn id="460" idx="7"/>
          </p:cNvCxnSpPr>
          <p:nvPr/>
        </p:nvCxnSpPr>
        <p:spPr>
          <a:xfrm flipH="1" rot="10800000">
            <a:off x="3400153" y="4245029"/>
            <a:ext cx="335700" cy="33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5"/>
          <p:cNvCxnSpPr>
            <a:stCxn id="460" idx="5"/>
            <a:endCxn id="460" idx="1"/>
          </p:cNvCxnSpPr>
          <p:nvPr/>
        </p:nvCxnSpPr>
        <p:spPr>
          <a:xfrm rot="10800000">
            <a:off x="3400046" y="4245029"/>
            <a:ext cx="335700" cy="33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5"/>
          <p:cNvCxnSpPr/>
          <p:nvPr/>
        </p:nvCxnSpPr>
        <p:spPr>
          <a:xfrm flipH="1" rot="10800000">
            <a:off x="599410" y="4423630"/>
            <a:ext cx="335700" cy="33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5"/>
          <p:cNvCxnSpPr/>
          <p:nvPr/>
        </p:nvCxnSpPr>
        <p:spPr>
          <a:xfrm rot="10800000">
            <a:off x="599246" y="4423630"/>
            <a:ext cx="335700" cy="33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5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25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5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5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5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1" name="Google Shape;471;p25"/>
          <p:cNvSpPr/>
          <p:nvPr/>
        </p:nvSpPr>
        <p:spPr>
          <a:xfrm>
            <a:off x="4891050" y="1931175"/>
            <a:ext cx="523200" cy="11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5"/>
          <p:cNvCxnSpPr/>
          <p:nvPr/>
        </p:nvCxnSpPr>
        <p:spPr>
          <a:xfrm flipH="1">
            <a:off x="3732500" y="3087725"/>
            <a:ext cx="1440300" cy="30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73" name="Google Shape;473;p25"/>
          <p:cNvSpPr txBox="1"/>
          <p:nvPr/>
        </p:nvSpPr>
        <p:spPr>
          <a:xfrm>
            <a:off x="4335675" y="4005425"/>
            <a:ext cx="42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 can interpret this formula visually, it gives us a tangent in the direction of the joint’s rotation!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74" name="Google Shape;474;p25"/>
          <p:cNvCxnSpPr/>
          <p:nvPr/>
        </p:nvCxnSpPr>
        <p:spPr>
          <a:xfrm flipH="1" rot="10800000">
            <a:off x="801500" y="4449275"/>
            <a:ext cx="2764200" cy="1704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5"/>
          <p:cNvCxnSpPr/>
          <p:nvPr/>
        </p:nvCxnSpPr>
        <p:spPr>
          <a:xfrm flipH="1">
            <a:off x="448050" y="4619675"/>
            <a:ext cx="321900" cy="523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  <a:effectLst>
            <a:outerShdw blurRad="57150" rotWithShape="0" algn="bl" dir="1620000" dist="47625">
              <a:srgbClr val="000000"/>
            </a:outerShdw>
          </a:effectLst>
        </p:spPr>
      </p:cxnSp>
      <p:pic>
        <p:nvPicPr>
          <p:cNvPr id="476" name="Google Shape;476;p25"/>
          <p:cNvPicPr preferRelativeResize="0"/>
          <p:nvPr/>
        </p:nvPicPr>
        <p:blipFill rotWithShape="1">
          <a:blip r:embed="rId3">
            <a:alphaModFix/>
          </a:blip>
          <a:srcRect b="0" l="34764" r="51356" t="0"/>
          <a:stretch/>
        </p:blipFill>
        <p:spPr>
          <a:xfrm>
            <a:off x="277700" y="4489750"/>
            <a:ext cx="283999" cy="61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25"/>
          <p:cNvCxnSpPr/>
          <p:nvPr/>
        </p:nvCxnSpPr>
        <p:spPr>
          <a:xfrm rot="10800000">
            <a:off x="612150" y="2997775"/>
            <a:ext cx="157800" cy="1624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5"/>
          <p:cNvCxnSpPr>
            <a:stCxn id="460" idx="0"/>
          </p:cNvCxnSpPr>
          <p:nvPr/>
        </p:nvCxnSpPr>
        <p:spPr>
          <a:xfrm flipH="1" rot="5400000">
            <a:off x="1975100" y="2582783"/>
            <a:ext cx="1508700" cy="16770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5"/>
          <p:cNvCxnSpPr>
            <a:endCxn id="460" idx="4"/>
          </p:cNvCxnSpPr>
          <p:nvPr/>
        </p:nvCxnSpPr>
        <p:spPr>
          <a:xfrm flipH="1" rot="10800000">
            <a:off x="2596550" y="4650233"/>
            <a:ext cx="971400" cy="8883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5"/>
          <p:cNvCxnSpPr/>
          <p:nvPr/>
        </p:nvCxnSpPr>
        <p:spPr>
          <a:xfrm rot="10800000">
            <a:off x="3426400" y="2793925"/>
            <a:ext cx="157800" cy="1624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Size</a:t>
            </a:r>
            <a:endParaRPr/>
          </a:p>
        </p:txBody>
      </p:sp>
      <p:sp>
        <p:nvSpPr>
          <p:cNvPr id="486" name="Google Shape;486;p26"/>
          <p:cNvSpPr txBox="1"/>
          <p:nvPr>
            <p:ph idx="1" type="body"/>
          </p:nvPr>
        </p:nvSpPr>
        <p:spPr>
          <a:xfrm>
            <a:off x="311700" y="1152475"/>
            <a:ext cx="83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IK, our jacobian will have the following size: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6"/>
                </a:solidFill>
              </a:rPr>
              <a:t>num_columns </a:t>
            </a:r>
            <a:r>
              <a:rPr lang="en"/>
              <a:t>= 2 * num_end_effectors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num_rows </a:t>
            </a:r>
            <a:r>
              <a:rPr lang="en"/>
              <a:t>= num_rotational_joints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A2, you need only consider a single end effector at a time (the locked joint), and the number of rotational joints is equal to the number of joints in the hierarchy - 1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Solving</a:t>
            </a:r>
            <a:endParaRPr/>
          </a:p>
        </p:txBody>
      </p:sp>
      <p:sp>
        <p:nvSpPr>
          <p:cNvPr id="492" name="Google Shape;492;p27"/>
          <p:cNvSpPr txBox="1"/>
          <p:nvPr>
            <p:ph idx="1" type="body"/>
          </p:nvPr>
        </p:nvSpPr>
        <p:spPr>
          <a:xfrm>
            <a:off x="311700" y="1152475"/>
            <a:ext cx="83448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that we have our Jacobian, which describes how the end effector moves when we move a joint, it is sufficient to invert it to give us the opposite → by how much to move the joints to get the end effectors to a given target.</a:t>
            </a:r>
            <a:endParaRPr/>
          </a:p>
        </p:txBody>
      </p:sp>
      <p:sp>
        <p:nvSpPr>
          <p:cNvPr id="493" name="Google Shape;493;p27"/>
          <p:cNvSpPr txBox="1"/>
          <p:nvPr>
            <p:ph idx="1" type="body"/>
          </p:nvPr>
        </p:nvSpPr>
        <p:spPr>
          <a:xfrm>
            <a:off x="3718550" y="2659925"/>
            <a:ext cx="1636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100"/>
              <a:t>But wait...</a:t>
            </a:r>
            <a:endParaRPr i="1" sz="2100"/>
          </a:p>
        </p:txBody>
      </p:sp>
      <p:sp>
        <p:nvSpPr>
          <p:cNvPr id="494" name="Google Shape;494;p27"/>
          <p:cNvSpPr txBox="1"/>
          <p:nvPr>
            <p:ph idx="1" type="body"/>
          </p:nvPr>
        </p:nvSpPr>
        <p:spPr>
          <a:xfrm>
            <a:off x="364325" y="3407400"/>
            <a:ext cx="38337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matrix invertibility: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Square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Non-zero determinant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</a:t>
            </a:r>
            <a:r>
              <a:rPr lang="en"/>
              <a:t> Method</a:t>
            </a:r>
            <a:endParaRPr/>
          </a:p>
        </p:txBody>
      </p:sp>
      <p:sp>
        <p:nvSpPr>
          <p:cNvPr id="500" name="Google Shape;500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 Δθ such that:</a:t>
            </a:r>
            <a:endParaRPr/>
          </a:p>
        </p:txBody>
      </p:sp>
      <p:sp>
        <p:nvSpPr>
          <p:cNvPr id="501" name="Google Shape;501;p28"/>
          <p:cNvSpPr txBox="1"/>
          <p:nvPr>
            <p:ph idx="1" type="body"/>
          </p:nvPr>
        </p:nvSpPr>
        <p:spPr>
          <a:xfrm>
            <a:off x="311700" y="2003375"/>
            <a:ext cx="79608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“naive” method, can work ok for very simple applications, but it will be insufficient for our use case!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3">
            <a:alphaModFix/>
          </a:blip>
          <a:srcRect b="0" l="35305" r="47558" t="0"/>
          <a:stretch/>
        </p:blipFill>
        <p:spPr>
          <a:xfrm>
            <a:off x="6237150" y="1033450"/>
            <a:ext cx="5503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 rotWithShape="1">
          <a:blip r:embed="rId4">
            <a:alphaModFix/>
          </a:blip>
          <a:srcRect b="0" l="0" r="37764" t="0"/>
          <a:stretch/>
        </p:blipFill>
        <p:spPr>
          <a:xfrm>
            <a:off x="5069150" y="1017725"/>
            <a:ext cx="1090374" cy="6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3">
            <a:alphaModFix/>
          </a:blip>
          <a:srcRect b="0" l="91863" r="0" t="0"/>
          <a:stretch/>
        </p:blipFill>
        <p:spPr>
          <a:xfrm>
            <a:off x="6787475" y="1033450"/>
            <a:ext cx="2613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28"/>
          <p:cNvCxnSpPr>
            <a:stCxn id="506" idx="1"/>
          </p:cNvCxnSpPr>
          <p:nvPr/>
        </p:nvCxnSpPr>
        <p:spPr>
          <a:xfrm flipH="1">
            <a:off x="6935675" y="731375"/>
            <a:ext cx="839700" cy="46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506" name="Google Shape;506;p28"/>
          <p:cNvSpPr txBox="1"/>
          <p:nvPr/>
        </p:nvSpPr>
        <p:spPr>
          <a:xfrm>
            <a:off x="7775375" y="100325"/>
            <a:ext cx="1269900" cy="126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Error term: </a:t>
            </a:r>
            <a:r>
              <a:rPr lang="en">
                <a:solidFill>
                  <a:schemeClr val="lt2"/>
                </a:solidFill>
              </a:rPr>
              <a:t>vector from the end-effector to the target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Pseudoinverse Method</a:t>
            </a:r>
            <a:endParaRPr/>
          </a:p>
        </p:txBody>
      </p:sp>
      <p:sp>
        <p:nvSpPr>
          <p:cNvPr id="512" name="Google Shape;512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 </a:t>
            </a:r>
            <a:r>
              <a:rPr lang="en"/>
              <a:t>Δθ such that:</a:t>
            </a:r>
            <a:endParaRPr/>
          </a:p>
        </p:txBody>
      </p:sp>
      <p:sp>
        <p:nvSpPr>
          <p:cNvPr id="513" name="Google Shape;513;p29"/>
          <p:cNvSpPr txBox="1"/>
          <p:nvPr>
            <p:ph idx="1" type="body"/>
          </p:nvPr>
        </p:nvSpPr>
        <p:spPr>
          <a:xfrm>
            <a:off x="311700" y="1917375"/>
            <a:ext cx="45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Compute the Moore-Penrose inverse of J:</a:t>
            </a:r>
            <a:endParaRPr/>
          </a:p>
        </p:txBody>
      </p:sp>
      <p:pic>
        <p:nvPicPr>
          <p:cNvPr id="514" name="Google Shape;5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350" y="1017725"/>
            <a:ext cx="1752025" cy="6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360" y="1725175"/>
            <a:ext cx="32114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311700" y="2807725"/>
            <a:ext cx="79608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Better than the transpose method, but suffers from </a:t>
            </a:r>
            <a:r>
              <a:rPr lang="en"/>
              <a:t>instabilities</a:t>
            </a:r>
            <a:r>
              <a:rPr lang="en"/>
              <a:t> near singularities. System will oscillate near solution, resulting in poor performance. Still insufficient for our use case!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Damped Least Squares</a:t>
            </a:r>
            <a:endParaRPr/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311700" y="1152475"/>
            <a:ext cx="8520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previous mentioned pseudoinverse method, with one catch: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00" y="1603375"/>
            <a:ext cx="3540551" cy="4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0"/>
          <p:cNvSpPr txBox="1"/>
          <p:nvPr/>
        </p:nvSpPr>
        <p:spPr>
          <a:xfrm>
            <a:off x="324700" y="2405700"/>
            <a:ext cx="85206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What is λ ?</a:t>
            </a:r>
            <a:endParaRPr i="1"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Damping Factor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Factor that ensures numerical stability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Depends on details of your hierarchical structure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Depending on implementation, values usually in the ballpark of 5 - 50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Avoidance</a:t>
            </a:r>
            <a:endParaRPr/>
          </a:p>
        </p:txBody>
      </p:sp>
      <p:sp>
        <p:nvSpPr>
          <p:cNvPr id="530" name="Google Shape;530;p31"/>
          <p:cNvSpPr txBox="1"/>
          <p:nvPr>
            <p:ph idx="1" type="body"/>
          </p:nvPr>
        </p:nvSpPr>
        <p:spPr>
          <a:xfrm>
            <a:off x="311700" y="1152475"/>
            <a:ext cx="85206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Lab…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Meanwhile, here’s a resource to get you started: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https://www.researchgate.net/profile/Anthony_Maciejewski/publication/242483646_Obstacle_Avoidance_for_Kinematically_Redundant_Manipulators_in_Dynamically_Varying_Environments/links/542ae1ed0cf27e39fa9177a3.pdf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 and Readings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Slides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[Buss et al. 2004]</a:t>
            </a:r>
            <a:r>
              <a:rPr lang="en"/>
              <a:t>  ← I </a:t>
            </a:r>
            <a:r>
              <a:rPr b="1" lang="en">
                <a:solidFill>
                  <a:schemeClr val="accent6"/>
                </a:solidFill>
              </a:rPr>
              <a:t>highly </a:t>
            </a:r>
            <a:r>
              <a:rPr lang="en"/>
              <a:t>suggest you read this</a:t>
            </a:r>
            <a:endParaRPr sz="13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488500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References</a:t>
            </a:r>
            <a:endParaRPr b="1"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[Buss et al. 2004] Samuel R Buss. Introduction to inverse kinematics with jacobian transpose, pseudoinverse and damped least squares methods. IEEE Journal of Robotics and Automation, 17(1-19):16, 2004.</a:t>
            </a:r>
            <a:endParaRPr sz="7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848775"/>
            <a:ext cx="85206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Kinematics: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Going from local positions and rotations to global positions and rotations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Kinematics: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Going from global positions to local positions and rotations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661650"/>
            <a:ext cx="8520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Assignment 2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 2D Inverse Kinematics with Obstacle Avoidance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3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Inverse Kinematics with Obstacle Avoidance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Instructions: 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https://moodle.concordia.ca/moodle/pluginfile.php/5166842/mod_resource/content/0/A2.pdf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Github: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https://github.com/tiperiu/COMP477_A2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much does each joint position change with each angle change?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469975"/>
            <a:ext cx="85206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Then, </a:t>
            </a:r>
            <a:r>
              <a:rPr b="1" lang="en"/>
              <a:t>FK </a:t>
            </a:r>
            <a:r>
              <a:rPr lang="en"/>
              <a:t>can be described as: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3187500"/>
            <a:ext cx="85206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</a:t>
            </a:r>
            <a:r>
              <a:rPr b="1" lang="en"/>
              <a:t>IK</a:t>
            </a:r>
            <a:r>
              <a:rPr lang="en"/>
              <a:t>, we wish to find a set of joint angles Δθ</a:t>
            </a:r>
            <a:r>
              <a:rPr b="1" i="1" lang="en"/>
              <a:t> </a:t>
            </a:r>
            <a:r>
              <a:rPr lang="en"/>
              <a:t>such that: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3967500"/>
            <a:ext cx="85206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then get: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621" y="1487988"/>
            <a:ext cx="2058679" cy="94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225" y="3967500"/>
            <a:ext cx="1809650" cy="4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4868" y="2374050"/>
            <a:ext cx="1632481" cy="5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9719" y="3103000"/>
            <a:ext cx="2319407" cy="5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we change the angle of a </a:t>
            </a:r>
            <a:r>
              <a:rPr lang="en"/>
              <a:t>rotational joint by a small ẟ, how much does the position of an end effector change?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2224475"/>
            <a:ext cx="4319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Rotational</a:t>
            </a:r>
            <a:endParaRPr u="sng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75" y="2676825"/>
            <a:ext cx="3542049" cy="10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1526350" y="3426650"/>
            <a:ext cx="1276500" cy="1129200"/>
            <a:chOff x="2394725" y="3955400"/>
            <a:chExt cx="1276500" cy="1129200"/>
          </a:xfrm>
        </p:grpSpPr>
        <p:cxnSp>
          <p:nvCxnSpPr>
            <p:cNvPr id="95" name="Google Shape;95;p17"/>
            <p:cNvCxnSpPr/>
            <p:nvPr/>
          </p:nvCxnSpPr>
          <p:spPr>
            <a:xfrm>
              <a:off x="3032975" y="3955400"/>
              <a:ext cx="0" cy="6051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96" name="Google Shape;96;p17"/>
            <p:cNvSpPr txBox="1"/>
            <p:nvPr/>
          </p:nvSpPr>
          <p:spPr>
            <a:xfrm>
              <a:off x="2394725" y="4560500"/>
              <a:ext cx="12765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Axis of Rotation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3535775" y="3433200"/>
            <a:ext cx="1276500" cy="1148825"/>
            <a:chOff x="2394725" y="3935775"/>
            <a:chExt cx="1276500" cy="1148825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2815975" y="3935775"/>
              <a:ext cx="216900" cy="624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99" name="Google Shape;99;p17"/>
            <p:cNvSpPr txBox="1"/>
            <p:nvPr/>
          </p:nvSpPr>
          <p:spPr>
            <a:xfrm>
              <a:off x="2394725" y="4560500"/>
              <a:ext cx="12765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Position of the joint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2507975" y="3452825"/>
            <a:ext cx="1276500" cy="1129200"/>
            <a:chOff x="2394725" y="3955400"/>
            <a:chExt cx="1276500" cy="1129200"/>
          </a:xfrm>
        </p:grpSpPr>
        <p:cxnSp>
          <p:nvCxnSpPr>
            <p:cNvPr id="101" name="Google Shape;101;p17"/>
            <p:cNvCxnSpPr/>
            <p:nvPr/>
          </p:nvCxnSpPr>
          <p:spPr>
            <a:xfrm>
              <a:off x="3032975" y="3955400"/>
              <a:ext cx="0" cy="6051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02" name="Google Shape;102;p17"/>
            <p:cNvSpPr txBox="1"/>
            <p:nvPr/>
          </p:nvSpPr>
          <p:spPr>
            <a:xfrm>
              <a:off x="2394725" y="4560500"/>
              <a:ext cx="12765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Position of end effector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5219275" y="1742275"/>
            <a:ext cx="2526225" cy="2813575"/>
            <a:chOff x="5219275" y="1742275"/>
            <a:chExt cx="2526225" cy="2813575"/>
          </a:xfrm>
        </p:grpSpPr>
        <p:cxnSp>
          <p:nvCxnSpPr>
            <p:cNvPr id="104" name="Google Shape;104;p17"/>
            <p:cNvCxnSpPr/>
            <p:nvPr/>
          </p:nvCxnSpPr>
          <p:spPr>
            <a:xfrm>
              <a:off x="5402275" y="2801450"/>
              <a:ext cx="0" cy="13884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7"/>
            <p:cNvSpPr/>
            <p:nvPr/>
          </p:nvSpPr>
          <p:spPr>
            <a:xfrm>
              <a:off x="5219275" y="41898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219275" y="24354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0075" y="296570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379500" y="405212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28475" y="174227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7"/>
            <p:cNvCxnSpPr>
              <a:stCxn id="106" idx="7"/>
              <a:endCxn id="109" idx="2"/>
            </p:cNvCxnSpPr>
            <p:nvPr/>
          </p:nvCxnSpPr>
          <p:spPr>
            <a:xfrm flipH="1" rot="10800000">
              <a:off x="5531676" y="1925349"/>
              <a:ext cx="1096800" cy="56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7"/>
            <p:cNvCxnSpPr>
              <a:stCxn id="106" idx="5"/>
              <a:endCxn id="107" idx="2"/>
            </p:cNvCxnSpPr>
            <p:nvPr/>
          </p:nvCxnSpPr>
          <p:spPr>
            <a:xfrm>
              <a:off x="5531676" y="2747851"/>
              <a:ext cx="1228500" cy="40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7"/>
            <p:cNvCxnSpPr>
              <a:stCxn id="107" idx="5"/>
              <a:endCxn id="108" idx="1"/>
            </p:cNvCxnSpPr>
            <p:nvPr/>
          </p:nvCxnSpPr>
          <p:spPr>
            <a:xfrm>
              <a:off x="7072476" y="3278101"/>
              <a:ext cx="360600" cy="827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>
              <a:stCxn id="108" idx="3"/>
              <a:endCxn id="108" idx="7"/>
            </p:cNvCxnSpPr>
            <p:nvPr/>
          </p:nvCxnSpPr>
          <p:spPr>
            <a:xfrm flipH="1" rot="10800000">
              <a:off x="7433099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>
              <a:stCxn id="108" idx="5"/>
              <a:endCxn id="108" idx="1"/>
            </p:cNvCxnSpPr>
            <p:nvPr/>
          </p:nvCxnSpPr>
          <p:spPr>
            <a:xfrm rot="10800000">
              <a:off x="7433001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flipH="1" rot="10800000">
              <a:off x="5272874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7"/>
            <p:cNvCxnSpPr/>
            <p:nvPr/>
          </p:nvCxnSpPr>
          <p:spPr>
            <a:xfrm rot="10800000">
              <a:off x="5272776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529918" y="1180681"/>
            <a:ext cx="3275251" cy="3648081"/>
            <a:chOff x="5219275" y="1742275"/>
            <a:chExt cx="2526225" cy="2813575"/>
          </a:xfrm>
        </p:grpSpPr>
        <p:cxnSp>
          <p:nvCxnSpPr>
            <p:cNvPr id="124" name="Google Shape;124;p18"/>
            <p:cNvCxnSpPr/>
            <p:nvPr/>
          </p:nvCxnSpPr>
          <p:spPr>
            <a:xfrm>
              <a:off x="5402275" y="2801450"/>
              <a:ext cx="0" cy="13884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18"/>
            <p:cNvSpPr/>
            <p:nvPr/>
          </p:nvSpPr>
          <p:spPr>
            <a:xfrm>
              <a:off x="5219275" y="41898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219275" y="24354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760075" y="296570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379500" y="405212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628475" y="174227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8"/>
            <p:cNvCxnSpPr>
              <a:stCxn id="126" idx="7"/>
              <a:endCxn id="129" idx="2"/>
            </p:cNvCxnSpPr>
            <p:nvPr/>
          </p:nvCxnSpPr>
          <p:spPr>
            <a:xfrm flipH="1" rot="10800000">
              <a:off x="5531676" y="1925349"/>
              <a:ext cx="1096800" cy="56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>
              <a:stCxn id="126" idx="5"/>
              <a:endCxn id="127" idx="2"/>
            </p:cNvCxnSpPr>
            <p:nvPr/>
          </p:nvCxnSpPr>
          <p:spPr>
            <a:xfrm>
              <a:off x="5531676" y="2747851"/>
              <a:ext cx="1228500" cy="40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>
              <a:stCxn id="127" idx="5"/>
              <a:endCxn id="128" idx="1"/>
            </p:cNvCxnSpPr>
            <p:nvPr/>
          </p:nvCxnSpPr>
          <p:spPr>
            <a:xfrm>
              <a:off x="7072476" y="3278101"/>
              <a:ext cx="360600" cy="827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8"/>
            <p:cNvCxnSpPr>
              <a:stCxn id="128" idx="3"/>
              <a:endCxn id="128" idx="7"/>
            </p:cNvCxnSpPr>
            <p:nvPr/>
          </p:nvCxnSpPr>
          <p:spPr>
            <a:xfrm flipH="1" rot="10800000">
              <a:off x="7433099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8"/>
            <p:cNvCxnSpPr>
              <a:stCxn id="128" idx="5"/>
              <a:endCxn id="128" idx="1"/>
            </p:cNvCxnSpPr>
            <p:nvPr/>
          </p:nvCxnSpPr>
          <p:spPr>
            <a:xfrm rot="10800000">
              <a:off x="7433001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 flipH="1" rot="10800000">
              <a:off x="5272874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 rot="10800000">
              <a:off x="5272776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8"/>
          <p:cNvSpPr txBox="1"/>
          <p:nvPr/>
        </p:nvSpPr>
        <p:spPr>
          <a:xfrm>
            <a:off x="814150" y="40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1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985500" y="21715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2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652550" y="32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3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60175" y="16622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4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04150" y="209077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2,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3,  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583175" y="28046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19"/>
          <p:cNvGrpSpPr/>
          <p:nvPr/>
        </p:nvGrpSpPr>
        <p:grpSpPr>
          <a:xfrm>
            <a:off x="529918" y="1180681"/>
            <a:ext cx="3275251" cy="3648081"/>
            <a:chOff x="5219275" y="1742275"/>
            <a:chExt cx="2526225" cy="2813575"/>
          </a:xfrm>
        </p:grpSpPr>
        <p:cxnSp>
          <p:nvCxnSpPr>
            <p:cNvPr id="169" name="Google Shape;169;p19"/>
            <p:cNvCxnSpPr/>
            <p:nvPr/>
          </p:nvCxnSpPr>
          <p:spPr>
            <a:xfrm>
              <a:off x="5402275" y="2801450"/>
              <a:ext cx="0" cy="13884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19"/>
            <p:cNvSpPr/>
            <p:nvPr/>
          </p:nvSpPr>
          <p:spPr>
            <a:xfrm>
              <a:off x="5219275" y="41898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219275" y="24354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760075" y="296570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7379500" y="405212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628475" y="174227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9"/>
            <p:cNvCxnSpPr>
              <a:stCxn id="171" idx="7"/>
              <a:endCxn id="174" idx="2"/>
            </p:cNvCxnSpPr>
            <p:nvPr/>
          </p:nvCxnSpPr>
          <p:spPr>
            <a:xfrm flipH="1" rot="10800000">
              <a:off x="5531676" y="1925349"/>
              <a:ext cx="1096800" cy="56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9"/>
            <p:cNvCxnSpPr>
              <a:stCxn id="171" idx="5"/>
              <a:endCxn id="172" idx="2"/>
            </p:cNvCxnSpPr>
            <p:nvPr/>
          </p:nvCxnSpPr>
          <p:spPr>
            <a:xfrm>
              <a:off x="5531676" y="2747851"/>
              <a:ext cx="1228500" cy="40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9"/>
            <p:cNvCxnSpPr>
              <a:stCxn id="172" idx="5"/>
              <a:endCxn id="173" idx="1"/>
            </p:cNvCxnSpPr>
            <p:nvPr/>
          </p:nvCxnSpPr>
          <p:spPr>
            <a:xfrm>
              <a:off x="7072476" y="3278101"/>
              <a:ext cx="360600" cy="827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9"/>
            <p:cNvCxnSpPr>
              <a:stCxn id="173" idx="3"/>
              <a:endCxn id="173" idx="7"/>
            </p:cNvCxnSpPr>
            <p:nvPr/>
          </p:nvCxnSpPr>
          <p:spPr>
            <a:xfrm flipH="1" rot="10800000">
              <a:off x="7433099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9"/>
            <p:cNvCxnSpPr>
              <a:stCxn id="173" idx="5"/>
              <a:endCxn id="173" idx="1"/>
            </p:cNvCxnSpPr>
            <p:nvPr/>
          </p:nvCxnSpPr>
          <p:spPr>
            <a:xfrm rot="10800000">
              <a:off x="7433001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9"/>
            <p:cNvCxnSpPr/>
            <p:nvPr/>
          </p:nvCxnSpPr>
          <p:spPr>
            <a:xfrm flipH="1" rot="10800000">
              <a:off x="5272874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9"/>
            <p:cNvCxnSpPr/>
            <p:nvPr/>
          </p:nvCxnSpPr>
          <p:spPr>
            <a:xfrm rot="10800000">
              <a:off x="5272776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9"/>
          <p:cNvSpPr txBox="1"/>
          <p:nvPr/>
        </p:nvSpPr>
        <p:spPr>
          <a:xfrm>
            <a:off x="814150" y="40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1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985500" y="21715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2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652550" y="32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3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760175" y="16622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4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04150" y="209077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2,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3,  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2583175" y="28046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199" name="Google Shape;199;p19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9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p19"/>
          <p:cNvSpPr/>
          <p:nvPr/>
        </p:nvSpPr>
        <p:spPr>
          <a:xfrm>
            <a:off x="4891050" y="1931175"/>
            <a:ext cx="523200" cy="11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19"/>
          <p:cNvCxnSpPr/>
          <p:nvPr/>
        </p:nvCxnSpPr>
        <p:spPr>
          <a:xfrm>
            <a:off x="5172800" y="3087725"/>
            <a:ext cx="0" cy="125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09" name="Google Shape;209;p19"/>
          <p:cNvSpPr txBox="1"/>
          <p:nvPr/>
        </p:nvSpPr>
        <p:spPr>
          <a:xfrm>
            <a:off x="4609250" y="4350175"/>
            <a:ext cx="42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(0,0,1) x (</a:t>
            </a:r>
            <a:r>
              <a:rPr lang="en">
                <a:solidFill>
                  <a:schemeClr val="accent4"/>
                </a:solidFill>
              </a:rPr>
              <a:t>s</a:t>
            </a:r>
            <a:r>
              <a:rPr lang="en">
                <a:solidFill>
                  <a:schemeClr val="lt2"/>
                </a:solidFill>
              </a:rPr>
              <a:t> - 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r>
              <a:rPr lang="en">
                <a:solidFill>
                  <a:schemeClr val="lt2"/>
                </a:solidFill>
              </a:rPr>
              <a:t>)     ← Split into </a:t>
            </a:r>
            <a:r>
              <a:rPr i="1" lang="en">
                <a:solidFill>
                  <a:schemeClr val="lt2"/>
                </a:solidFill>
              </a:rPr>
              <a:t>x</a:t>
            </a:r>
            <a:r>
              <a:rPr lang="en">
                <a:solidFill>
                  <a:schemeClr val="lt2"/>
                </a:solidFill>
              </a:rPr>
              <a:t> and </a:t>
            </a:r>
            <a:r>
              <a:rPr i="1" lang="en">
                <a:solidFill>
                  <a:schemeClr val="lt2"/>
                </a:solidFill>
              </a:rPr>
              <a:t>y</a:t>
            </a:r>
            <a:r>
              <a:rPr lang="en">
                <a:solidFill>
                  <a:schemeClr val="lt2"/>
                </a:solidFill>
              </a:rPr>
              <a:t> components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20"/>
          <p:cNvGrpSpPr/>
          <p:nvPr/>
        </p:nvGrpSpPr>
        <p:grpSpPr>
          <a:xfrm>
            <a:off x="529918" y="1180681"/>
            <a:ext cx="3275251" cy="3648081"/>
            <a:chOff x="5219275" y="1742275"/>
            <a:chExt cx="2526225" cy="2813575"/>
          </a:xfrm>
        </p:grpSpPr>
        <p:cxnSp>
          <p:nvCxnSpPr>
            <p:cNvPr id="217" name="Google Shape;217;p20"/>
            <p:cNvCxnSpPr/>
            <p:nvPr/>
          </p:nvCxnSpPr>
          <p:spPr>
            <a:xfrm>
              <a:off x="5402275" y="2801450"/>
              <a:ext cx="0" cy="13884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20"/>
            <p:cNvSpPr/>
            <p:nvPr/>
          </p:nvSpPr>
          <p:spPr>
            <a:xfrm>
              <a:off x="5219275" y="41898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5219275" y="24354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760075" y="296570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7379500" y="405212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6628475" y="174227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20"/>
            <p:cNvCxnSpPr>
              <a:stCxn id="219" idx="7"/>
              <a:endCxn id="222" idx="2"/>
            </p:cNvCxnSpPr>
            <p:nvPr/>
          </p:nvCxnSpPr>
          <p:spPr>
            <a:xfrm flipH="1" rot="10800000">
              <a:off x="5531676" y="1925349"/>
              <a:ext cx="1096800" cy="56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0"/>
            <p:cNvCxnSpPr>
              <a:stCxn id="219" idx="5"/>
              <a:endCxn id="220" idx="2"/>
            </p:cNvCxnSpPr>
            <p:nvPr/>
          </p:nvCxnSpPr>
          <p:spPr>
            <a:xfrm>
              <a:off x="5531676" y="2747851"/>
              <a:ext cx="1228500" cy="40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0"/>
            <p:cNvCxnSpPr>
              <a:stCxn id="220" idx="5"/>
              <a:endCxn id="221" idx="1"/>
            </p:cNvCxnSpPr>
            <p:nvPr/>
          </p:nvCxnSpPr>
          <p:spPr>
            <a:xfrm>
              <a:off x="7072476" y="3278101"/>
              <a:ext cx="360600" cy="827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0"/>
            <p:cNvCxnSpPr>
              <a:stCxn id="221" idx="3"/>
              <a:endCxn id="221" idx="7"/>
            </p:cNvCxnSpPr>
            <p:nvPr/>
          </p:nvCxnSpPr>
          <p:spPr>
            <a:xfrm flipH="1" rot="10800000">
              <a:off x="7433099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0"/>
            <p:cNvCxnSpPr>
              <a:stCxn id="221" idx="5"/>
              <a:endCxn id="221" idx="1"/>
            </p:cNvCxnSpPr>
            <p:nvPr/>
          </p:nvCxnSpPr>
          <p:spPr>
            <a:xfrm rot="10800000">
              <a:off x="7433001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 flipH="1" rot="10800000">
              <a:off x="5272874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 rot="10800000">
              <a:off x="5272776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" name="Google Shape;230;p20"/>
          <p:cNvSpPr txBox="1"/>
          <p:nvPr/>
        </p:nvSpPr>
        <p:spPr>
          <a:xfrm>
            <a:off x="814150" y="40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1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985500" y="21715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2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2652550" y="32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3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760175" y="16622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4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504150" y="209077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2,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3,  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2583175" y="28046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0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0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0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0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5" name="Google Shape;255;p20"/>
          <p:cNvSpPr/>
          <p:nvPr/>
        </p:nvSpPr>
        <p:spPr>
          <a:xfrm>
            <a:off x="5514263" y="1910825"/>
            <a:ext cx="523200" cy="11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0"/>
          <p:cNvCxnSpPr>
            <a:stCxn id="255" idx="2"/>
          </p:cNvCxnSpPr>
          <p:nvPr/>
        </p:nvCxnSpPr>
        <p:spPr>
          <a:xfrm flipH="1">
            <a:off x="5172863" y="3055025"/>
            <a:ext cx="603000" cy="128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57" name="Google Shape;257;p20"/>
          <p:cNvSpPr txBox="1"/>
          <p:nvPr/>
        </p:nvSpPr>
        <p:spPr>
          <a:xfrm>
            <a:off x="4609250" y="4350175"/>
            <a:ext cx="42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(0,0,1) x (</a:t>
            </a:r>
            <a:r>
              <a:rPr lang="en">
                <a:solidFill>
                  <a:schemeClr val="accent4"/>
                </a:solidFill>
              </a:rPr>
              <a:t>s</a:t>
            </a:r>
            <a:r>
              <a:rPr lang="en">
                <a:solidFill>
                  <a:schemeClr val="lt2"/>
                </a:solidFill>
              </a:rPr>
              <a:t> - 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r>
              <a:rPr lang="en">
                <a:solidFill>
                  <a:schemeClr val="lt2"/>
                </a:solidFill>
              </a:rPr>
              <a:t>)     ← Split into </a:t>
            </a:r>
            <a:r>
              <a:rPr i="1" lang="en">
                <a:solidFill>
                  <a:schemeClr val="lt2"/>
                </a:solidFill>
              </a:rPr>
              <a:t>x</a:t>
            </a:r>
            <a:r>
              <a:rPr lang="en">
                <a:solidFill>
                  <a:schemeClr val="lt2"/>
                </a:solidFill>
              </a:rPr>
              <a:t> and </a:t>
            </a:r>
            <a:r>
              <a:rPr i="1" lang="en">
                <a:solidFill>
                  <a:schemeClr val="lt2"/>
                </a:solidFill>
              </a:rPr>
              <a:t>y</a:t>
            </a:r>
            <a:r>
              <a:rPr lang="en">
                <a:solidFill>
                  <a:schemeClr val="lt2"/>
                </a:solidFill>
              </a:rPr>
              <a:t> components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- Calculating</a:t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98587"/>
            <a:ext cx="3542049" cy="10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1"/>
          <p:cNvGrpSpPr/>
          <p:nvPr/>
        </p:nvGrpSpPr>
        <p:grpSpPr>
          <a:xfrm>
            <a:off x="529918" y="1180681"/>
            <a:ext cx="3275251" cy="3648081"/>
            <a:chOff x="5219275" y="1742275"/>
            <a:chExt cx="2526225" cy="2813575"/>
          </a:xfrm>
        </p:grpSpPr>
        <p:cxnSp>
          <p:nvCxnSpPr>
            <p:cNvPr id="265" name="Google Shape;265;p21"/>
            <p:cNvCxnSpPr/>
            <p:nvPr/>
          </p:nvCxnSpPr>
          <p:spPr>
            <a:xfrm>
              <a:off x="5402275" y="2801450"/>
              <a:ext cx="0" cy="13884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1"/>
            <p:cNvSpPr/>
            <p:nvPr/>
          </p:nvSpPr>
          <p:spPr>
            <a:xfrm>
              <a:off x="5219275" y="41898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5219275" y="243545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760075" y="2965700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7379500" y="405212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628475" y="1742275"/>
              <a:ext cx="366000" cy="366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21"/>
            <p:cNvCxnSpPr>
              <a:stCxn id="267" idx="7"/>
              <a:endCxn id="270" idx="2"/>
            </p:cNvCxnSpPr>
            <p:nvPr/>
          </p:nvCxnSpPr>
          <p:spPr>
            <a:xfrm flipH="1" rot="10800000">
              <a:off x="5531676" y="1925349"/>
              <a:ext cx="1096800" cy="56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1"/>
            <p:cNvCxnSpPr>
              <a:stCxn id="267" idx="5"/>
              <a:endCxn id="268" idx="2"/>
            </p:cNvCxnSpPr>
            <p:nvPr/>
          </p:nvCxnSpPr>
          <p:spPr>
            <a:xfrm>
              <a:off x="5531676" y="2747851"/>
              <a:ext cx="1228500" cy="4008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1"/>
            <p:cNvCxnSpPr>
              <a:stCxn id="268" idx="5"/>
              <a:endCxn id="269" idx="1"/>
            </p:cNvCxnSpPr>
            <p:nvPr/>
          </p:nvCxnSpPr>
          <p:spPr>
            <a:xfrm>
              <a:off x="7072476" y="3278101"/>
              <a:ext cx="360600" cy="827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21"/>
            <p:cNvCxnSpPr>
              <a:stCxn id="269" idx="3"/>
              <a:endCxn id="269" idx="7"/>
            </p:cNvCxnSpPr>
            <p:nvPr/>
          </p:nvCxnSpPr>
          <p:spPr>
            <a:xfrm flipH="1" rot="10800000">
              <a:off x="7433099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1"/>
            <p:cNvCxnSpPr>
              <a:stCxn id="269" idx="5"/>
              <a:endCxn id="269" idx="1"/>
            </p:cNvCxnSpPr>
            <p:nvPr/>
          </p:nvCxnSpPr>
          <p:spPr>
            <a:xfrm rot="10800000">
              <a:off x="7433001" y="4105626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1"/>
            <p:cNvCxnSpPr/>
            <p:nvPr/>
          </p:nvCxnSpPr>
          <p:spPr>
            <a:xfrm flipH="1" rot="10800000">
              <a:off x="5272874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1"/>
            <p:cNvCxnSpPr/>
            <p:nvPr/>
          </p:nvCxnSpPr>
          <p:spPr>
            <a:xfrm rot="10800000">
              <a:off x="5272776" y="4243401"/>
              <a:ext cx="258900" cy="258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21"/>
          <p:cNvSpPr txBox="1"/>
          <p:nvPr/>
        </p:nvSpPr>
        <p:spPr>
          <a:xfrm>
            <a:off x="814150" y="40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1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985500" y="21715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2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2652550" y="32201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3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760175" y="16622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θ</a:t>
            </a:r>
            <a:r>
              <a:rPr baseline="-25000" lang="en">
                <a:solidFill>
                  <a:schemeClr val="lt2"/>
                </a:solidFill>
              </a:rPr>
              <a:t>4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3745275" y="24322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J = </a:t>
            </a:r>
            <a:endParaRPr baseline="-25000" sz="2200">
              <a:solidFill>
                <a:schemeClr val="lt2"/>
              </a:solidFill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4676400" y="196457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4676400" y="26200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613200" y="44897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504150" y="209077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2,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3,  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2583175" y="28046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3432875" y="43328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4335675" y="19983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x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4335675" y="26200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</a:t>
            </a:r>
            <a:r>
              <a:rPr baseline="-25000" lang="en">
                <a:solidFill>
                  <a:schemeClr val="accent4"/>
                </a:solidFill>
              </a:rPr>
              <a:t>y</a:t>
            </a:r>
            <a:endParaRPr baseline="-25000">
              <a:solidFill>
                <a:schemeClr val="accent4"/>
              </a:solidFill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49866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55983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198125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6821750" y="12641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4</a:t>
            </a:r>
            <a:endParaRPr baseline="-25000">
              <a:solidFill>
                <a:schemeClr val="accent6"/>
              </a:solidFill>
            </a:endParaRPr>
          </a:p>
        </p:txBody>
      </p:sp>
      <p:sp>
        <p:nvSpPr>
          <p:cNvPr id="295" name="Google Shape;295;p21"/>
          <p:cNvSpPr/>
          <p:nvPr/>
        </p:nvSpPr>
        <p:spPr>
          <a:xfrm rot="5400000">
            <a:off x="50750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 rot="5400000">
            <a:off x="56867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 rot="5400000">
            <a:off x="62984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 rot="5400000">
            <a:off x="6910100" y="1528325"/>
            <a:ext cx="195600" cy="467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1"/>
          <p:cNvCxnSpPr/>
          <p:nvPr/>
        </p:nvCxnSpPr>
        <p:spPr>
          <a:xfrm flipH="1">
            <a:off x="547157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1"/>
          <p:cNvCxnSpPr/>
          <p:nvPr/>
        </p:nvCxnSpPr>
        <p:spPr>
          <a:xfrm flipH="1">
            <a:off x="6075650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1"/>
          <p:cNvCxnSpPr/>
          <p:nvPr/>
        </p:nvCxnSpPr>
        <p:spPr>
          <a:xfrm flipH="1">
            <a:off x="6679725" y="1943525"/>
            <a:ext cx="4500" cy="114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1"/>
          <p:cNvCxnSpPr/>
          <p:nvPr/>
        </p:nvCxnSpPr>
        <p:spPr>
          <a:xfrm>
            <a:off x="4938950" y="2515625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3" name="Google Shape;303;p21"/>
          <p:cNvSpPr/>
          <p:nvPr/>
        </p:nvSpPr>
        <p:spPr>
          <a:xfrm>
            <a:off x="6118325" y="1910825"/>
            <a:ext cx="523200" cy="114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1"/>
          <p:cNvCxnSpPr>
            <a:stCxn id="303" idx="2"/>
          </p:cNvCxnSpPr>
          <p:nvPr/>
        </p:nvCxnSpPr>
        <p:spPr>
          <a:xfrm flipH="1">
            <a:off x="5301125" y="3055025"/>
            <a:ext cx="1078800" cy="129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05" name="Google Shape;305;p21"/>
          <p:cNvSpPr txBox="1"/>
          <p:nvPr/>
        </p:nvSpPr>
        <p:spPr>
          <a:xfrm>
            <a:off x="4609250" y="4350175"/>
            <a:ext cx="42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(0,0,1) x (</a:t>
            </a:r>
            <a:r>
              <a:rPr lang="en">
                <a:solidFill>
                  <a:schemeClr val="accent4"/>
                </a:solidFill>
              </a:rPr>
              <a:t>s</a:t>
            </a:r>
            <a:r>
              <a:rPr lang="en">
                <a:solidFill>
                  <a:schemeClr val="lt2"/>
                </a:solidFill>
              </a:rPr>
              <a:t> - </a:t>
            </a:r>
            <a:r>
              <a:rPr lang="en">
                <a:solidFill>
                  <a:schemeClr val="accent6"/>
                </a:solidFill>
              </a:rPr>
              <a:t>p</a:t>
            </a:r>
            <a:r>
              <a:rPr baseline="-25000" lang="en">
                <a:solidFill>
                  <a:schemeClr val="accent6"/>
                </a:solidFill>
              </a:rPr>
              <a:t>3</a:t>
            </a:r>
            <a:r>
              <a:rPr lang="en">
                <a:solidFill>
                  <a:schemeClr val="lt2"/>
                </a:solidFill>
              </a:rPr>
              <a:t>)     ← Split into </a:t>
            </a:r>
            <a:r>
              <a:rPr i="1" lang="en">
                <a:solidFill>
                  <a:schemeClr val="lt2"/>
                </a:solidFill>
              </a:rPr>
              <a:t>x</a:t>
            </a:r>
            <a:r>
              <a:rPr lang="en">
                <a:solidFill>
                  <a:schemeClr val="lt2"/>
                </a:solidFill>
              </a:rPr>
              <a:t> and </a:t>
            </a:r>
            <a:r>
              <a:rPr i="1" lang="en">
                <a:solidFill>
                  <a:schemeClr val="lt2"/>
                </a:solidFill>
              </a:rPr>
              <a:t>y</a:t>
            </a:r>
            <a:r>
              <a:rPr lang="en">
                <a:solidFill>
                  <a:schemeClr val="lt2"/>
                </a:solidFill>
              </a:rPr>
              <a:t> components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