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bdb7d299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bdb7d299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cefaa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dcefaa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cefaa0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dcefaa0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cefaa0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cefaa0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ddb818d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ddb818d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29b8c3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29b8c3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ddb818d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ddb818d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229b8c36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229b8c36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48675"/>
            <a:ext cx="8520600" cy="10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Animation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2 - Springs, Explicit Euler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300" y="4335913"/>
            <a:ext cx="2265576" cy="5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0250" y="3357500"/>
            <a:ext cx="107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COMP 477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#3: Mass Spring System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05225"/>
            <a:ext cx="83691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Configurable parameters: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Gravitational force → </a:t>
            </a:r>
            <a:r>
              <a:rPr i="1" lang="en"/>
              <a:t>m_gravity </a:t>
            </a:r>
            <a:r>
              <a:rPr lang="en"/>
              <a:t>→ </a:t>
            </a:r>
            <a:r>
              <a:rPr b="1" lang="en"/>
              <a:t>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Positional Damping Constant → </a:t>
            </a:r>
            <a:r>
              <a:rPr i="1" lang="en"/>
              <a:t>m_positional_damping </a:t>
            </a:r>
            <a:r>
              <a:rPr lang="en"/>
              <a:t>→ 𝝲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Mass → </a:t>
            </a:r>
            <a:r>
              <a:rPr i="1" lang="en"/>
              <a:t>m_mass </a:t>
            </a:r>
            <a:r>
              <a:rPr lang="en"/>
              <a:t>→ 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Spring Stiffness → </a:t>
            </a:r>
            <a:r>
              <a:rPr i="1" lang="en"/>
              <a:t>m_stiffness </a:t>
            </a:r>
            <a:r>
              <a:rPr lang="en"/>
              <a:t>→  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Timestep → </a:t>
            </a:r>
            <a:r>
              <a:rPr i="1" lang="en"/>
              <a:t>m_timestep </a:t>
            </a:r>
            <a:r>
              <a:rPr lang="en"/>
              <a:t>→ Δt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Explicit </a:t>
            </a:r>
            <a:r>
              <a:rPr lang="en"/>
              <a:t>or </a:t>
            </a:r>
            <a:r>
              <a:rPr b="1" lang="en"/>
              <a:t>Implicit </a:t>
            </a:r>
            <a:r>
              <a:rPr lang="en"/>
              <a:t>Euler Solver → </a:t>
            </a:r>
            <a:r>
              <a:rPr i="1" lang="en"/>
              <a:t>m_implicit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State of the system: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Joints → </a:t>
            </a:r>
            <a:r>
              <a:rPr i="1" lang="en"/>
              <a:t>m_joints 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Springs → </a:t>
            </a:r>
            <a:r>
              <a:rPr i="1" lang="en"/>
              <a:t>m_links 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62125" y="46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Spring System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941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start?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forces affect any given joint?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baseline="-25000" lang="en"/>
              <a:t>int</a:t>
            </a:r>
            <a:r>
              <a:rPr lang="en"/>
              <a:t>    → Spring Force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      → Gravitational Force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baseline="-25000" lang="en"/>
              <a:t>damp</a:t>
            </a:r>
            <a:r>
              <a:rPr lang="en"/>
              <a:t> → Damping Force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have: F</a:t>
            </a:r>
            <a:r>
              <a:rPr baseline="-25000" lang="en"/>
              <a:t>Total</a:t>
            </a:r>
            <a:r>
              <a:rPr lang="en"/>
              <a:t> = G + F</a:t>
            </a:r>
            <a:r>
              <a:rPr baseline="-25000" lang="en"/>
              <a:t>int</a:t>
            </a:r>
            <a:r>
              <a:rPr lang="en"/>
              <a:t> + F</a:t>
            </a:r>
            <a:r>
              <a:rPr baseline="-25000" lang="en"/>
              <a:t>damp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take a them one-by-one...</a:t>
            </a: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124775" y="879675"/>
            <a:ext cx="632400" cy="3491000"/>
            <a:chOff x="6124775" y="879675"/>
            <a:chExt cx="632400" cy="3491000"/>
          </a:xfrm>
        </p:grpSpPr>
        <p:grpSp>
          <p:nvGrpSpPr>
            <p:cNvPr id="71" name="Google Shape;71;p15"/>
            <p:cNvGrpSpPr/>
            <p:nvPr/>
          </p:nvGrpSpPr>
          <p:grpSpPr>
            <a:xfrm>
              <a:off x="6124775" y="879675"/>
              <a:ext cx="632400" cy="3491000"/>
              <a:chOff x="6124775" y="879675"/>
              <a:chExt cx="632400" cy="3491000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6124775" y="879675"/>
                <a:ext cx="632400" cy="632400"/>
              </a:xfrm>
              <a:prstGeom prst="ellipse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3" name="Google Shape;73;p15"/>
              <p:cNvCxnSpPr>
                <a:stCxn id="72" idx="4"/>
                <a:endCxn id="74" idx="0"/>
              </p:cNvCxnSpPr>
              <p:nvPr/>
            </p:nvCxnSpPr>
            <p:spPr>
              <a:xfrm>
                <a:off x="6440975" y="1512075"/>
                <a:ext cx="0" cy="2226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5"/>
              <p:cNvSpPr/>
              <p:nvPr/>
            </p:nvSpPr>
            <p:spPr>
              <a:xfrm>
                <a:off x="6124775" y="3738275"/>
                <a:ext cx="632400" cy="632400"/>
              </a:xfrm>
              <a:prstGeom prst="ellipse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15"/>
              <p:cNvCxnSpPr>
                <a:stCxn id="72" idx="1"/>
              </p:cNvCxnSpPr>
              <p:nvPr/>
            </p:nvCxnSpPr>
            <p:spPr>
              <a:xfrm>
                <a:off x="6217388" y="972288"/>
                <a:ext cx="447300" cy="44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6" name="Google Shape;76;p15"/>
            <p:cNvCxnSpPr>
              <a:stCxn id="72" idx="7"/>
              <a:endCxn id="72" idx="3"/>
            </p:cNvCxnSpPr>
            <p:nvPr/>
          </p:nvCxnSpPr>
          <p:spPr>
            <a:xfrm flipH="1">
              <a:off x="6217262" y="972288"/>
              <a:ext cx="447300" cy="4473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62125" y="46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75549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G → Gravity: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 = -g  * 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</a:t>
            </a:r>
            <a:r>
              <a:rPr baseline="-25000" lang="en">
                <a:solidFill>
                  <a:schemeClr val="accent2"/>
                </a:solidFill>
              </a:rPr>
              <a:t>int</a:t>
            </a:r>
            <a:r>
              <a:rPr lang="en">
                <a:solidFill>
                  <a:schemeClr val="accent2"/>
                </a:solidFill>
              </a:rPr>
              <a:t> → Internal Forces (</a:t>
            </a:r>
            <a:r>
              <a:rPr i="1" lang="en">
                <a:solidFill>
                  <a:schemeClr val="accent2"/>
                </a:solidFill>
              </a:rPr>
              <a:t>spring forces</a:t>
            </a:r>
            <a:r>
              <a:rPr lang="en">
                <a:solidFill>
                  <a:schemeClr val="accent2"/>
                </a:solidFill>
              </a:rPr>
              <a:t>)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Hooke’s law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baseline="-25000" lang="en"/>
              <a:t>int </a:t>
            </a:r>
            <a:r>
              <a:rPr lang="en"/>
              <a:t>= -K * ( </a:t>
            </a:r>
            <a:r>
              <a:rPr lang="en"/>
              <a:t>||x - x</a:t>
            </a:r>
            <a:r>
              <a:rPr baseline="-25000" lang="en"/>
              <a:t>o</a:t>
            </a:r>
            <a:r>
              <a:rPr lang="en"/>
              <a:t>|| </a:t>
            </a:r>
            <a:r>
              <a:rPr lang="en"/>
              <a:t>- L) * (x-x</a:t>
            </a:r>
            <a:r>
              <a:rPr baseline="-25000" lang="en"/>
              <a:t>o</a:t>
            </a:r>
            <a:r>
              <a:rPr lang="en"/>
              <a:t>) / ||x-x</a:t>
            </a:r>
            <a:r>
              <a:rPr baseline="-25000" lang="en"/>
              <a:t>o</a:t>
            </a:r>
            <a:r>
              <a:rPr lang="en"/>
              <a:t>||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 → rest length of the spring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to be computed and summed for every “neighboring” joint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</a:t>
            </a:r>
            <a:r>
              <a:rPr baseline="-25000" lang="en">
                <a:solidFill>
                  <a:schemeClr val="accent2"/>
                </a:solidFill>
              </a:rPr>
              <a:t>damp</a:t>
            </a:r>
            <a:r>
              <a:rPr lang="en">
                <a:solidFill>
                  <a:schemeClr val="accent2"/>
                </a:solidFill>
              </a:rPr>
              <a:t> → Damping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baseline="-25000" lang="en"/>
              <a:t>damp</a:t>
            </a:r>
            <a:r>
              <a:rPr lang="en"/>
              <a:t> = -𝝲 * v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7055975" y="923425"/>
            <a:ext cx="632400" cy="3491000"/>
            <a:chOff x="6124775" y="879675"/>
            <a:chExt cx="632400" cy="3491000"/>
          </a:xfrm>
        </p:grpSpPr>
        <p:grpSp>
          <p:nvGrpSpPr>
            <p:cNvPr id="84" name="Google Shape;84;p16"/>
            <p:cNvGrpSpPr/>
            <p:nvPr/>
          </p:nvGrpSpPr>
          <p:grpSpPr>
            <a:xfrm>
              <a:off x="6124775" y="879675"/>
              <a:ext cx="632400" cy="3491000"/>
              <a:chOff x="6124775" y="879675"/>
              <a:chExt cx="632400" cy="3491000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6124775" y="879675"/>
                <a:ext cx="632400" cy="632400"/>
              </a:xfrm>
              <a:prstGeom prst="ellipse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" name="Google Shape;86;p16"/>
              <p:cNvCxnSpPr>
                <a:stCxn id="85" idx="4"/>
                <a:endCxn id="87" idx="0"/>
              </p:cNvCxnSpPr>
              <p:nvPr/>
            </p:nvCxnSpPr>
            <p:spPr>
              <a:xfrm>
                <a:off x="6440975" y="1512075"/>
                <a:ext cx="0" cy="2226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" name="Google Shape;87;p16"/>
              <p:cNvSpPr/>
              <p:nvPr/>
            </p:nvSpPr>
            <p:spPr>
              <a:xfrm>
                <a:off x="6124775" y="3738275"/>
                <a:ext cx="632400" cy="632400"/>
              </a:xfrm>
              <a:prstGeom prst="ellipse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8" name="Google Shape;88;p16"/>
              <p:cNvCxnSpPr>
                <a:stCxn id="85" idx="1"/>
              </p:cNvCxnSpPr>
              <p:nvPr/>
            </p:nvCxnSpPr>
            <p:spPr>
              <a:xfrm>
                <a:off x="6217388" y="972288"/>
                <a:ext cx="447300" cy="44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9" name="Google Shape;89;p16"/>
            <p:cNvCxnSpPr>
              <a:stCxn id="85" idx="7"/>
              <a:endCxn id="85" idx="3"/>
            </p:cNvCxnSpPr>
            <p:nvPr/>
          </p:nvCxnSpPr>
          <p:spPr>
            <a:xfrm flipH="1">
              <a:off x="6217262" y="972288"/>
              <a:ext cx="447300" cy="4473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" name="Google Shape;90;p16"/>
          <p:cNvSpPr txBox="1"/>
          <p:nvPr/>
        </p:nvSpPr>
        <p:spPr>
          <a:xfrm>
            <a:off x="6555925" y="1034525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X</a:t>
            </a:r>
            <a:r>
              <a:rPr baseline="-25000" lang="en">
                <a:solidFill>
                  <a:schemeClr val="lt2"/>
                </a:solidFill>
              </a:rPr>
              <a:t>o</a:t>
            </a:r>
            <a:endParaRPr baseline="-25000">
              <a:solidFill>
                <a:schemeClr val="lt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555925" y="3911775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X</a:t>
            </a:r>
            <a:r>
              <a:rPr baseline="-25000" lang="en">
                <a:solidFill>
                  <a:schemeClr val="lt2"/>
                </a:solidFill>
              </a:rPr>
              <a:t>o</a:t>
            </a:r>
            <a:endParaRPr baseline="-250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62125" y="46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Integrator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6727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know the forces, what next?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an integration scheme → </a:t>
            </a:r>
            <a:r>
              <a:rPr b="1" lang="en"/>
              <a:t>explicit euler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Explicit Euler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</a:t>
            </a:r>
            <a:r>
              <a:rPr baseline="-25000" lang="en"/>
              <a:t>k+1 </a:t>
            </a:r>
            <a:r>
              <a:rPr lang="en"/>
              <a:t>= Y</a:t>
            </a:r>
            <a:r>
              <a:rPr baseline="-25000" lang="en"/>
              <a:t>k </a:t>
            </a:r>
            <a:r>
              <a:rPr lang="en"/>
              <a:t>+ Y</a:t>
            </a:r>
            <a:r>
              <a:rPr baseline="-25000" lang="en"/>
              <a:t>k</a:t>
            </a:r>
            <a:r>
              <a:rPr lang="en"/>
              <a:t>` * Δt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</a:t>
            </a:r>
            <a:r>
              <a:rPr baseline="-25000" lang="en"/>
              <a:t>k</a:t>
            </a:r>
            <a:r>
              <a:rPr lang="en"/>
              <a:t> → Composed of </a:t>
            </a:r>
            <a:r>
              <a:rPr b="1" lang="en"/>
              <a:t>positions </a:t>
            </a:r>
            <a:r>
              <a:rPr lang="en"/>
              <a:t>x</a:t>
            </a:r>
            <a:r>
              <a:rPr baseline="-25000" lang="en"/>
              <a:t>k </a:t>
            </a:r>
            <a:r>
              <a:rPr lang="en"/>
              <a:t> and </a:t>
            </a:r>
            <a:r>
              <a:rPr b="1" lang="en"/>
              <a:t>velocities </a:t>
            </a:r>
            <a:r>
              <a:rPr lang="en"/>
              <a:t>v</a:t>
            </a:r>
            <a:r>
              <a:rPr baseline="-25000" lang="en"/>
              <a:t>k</a:t>
            </a:r>
            <a:r>
              <a:rPr lang="en"/>
              <a:t> for all joints at </a:t>
            </a:r>
            <a:r>
              <a:rPr b="1" lang="en"/>
              <a:t>timestep </a:t>
            </a:r>
            <a:r>
              <a:rPr lang="en"/>
              <a:t>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</a:t>
            </a:r>
            <a:r>
              <a:rPr baseline="-25000" lang="en"/>
              <a:t>k</a:t>
            </a:r>
            <a:r>
              <a:rPr lang="en"/>
              <a:t>` → Derivative w.r.t time of Y</a:t>
            </a:r>
            <a:r>
              <a:rPr baseline="-25000" lang="en"/>
              <a:t>k </a:t>
            </a:r>
            <a:r>
              <a:rPr lang="en"/>
              <a:t> → Note that for </a:t>
            </a:r>
            <a:r>
              <a:rPr i="1" lang="en"/>
              <a:t>explicit euler</a:t>
            </a:r>
            <a:r>
              <a:rPr lang="en"/>
              <a:t> we are computing it at </a:t>
            </a:r>
            <a:r>
              <a:rPr b="1" lang="en"/>
              <a:t>timestep </a:t>
            </a:r>
            <a:r>
              <a:rPr lang="en"/>
              <a:t>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</a:t>
            </a:r>
            <a:r>
              <a:rPr baseline="-25000" lang="en"/>
              <a:t>k</a:t>
            </a:r>
            <a:r>
              <a:rPr lang="en"/>
              <a:t>` → Composed of </a:t>
            </a:r>
            <a:r>
              <a:rPr b="1" lang="en"/>
              <a:t>velocities </a:t>
            </a:r>
            <a:r>
              <a:rPr lang="en"/>
              <a:t>v</a:t>
            </a:r>
            <a:r>
              <a:rPr baseline="-25000" lang="en"/>
              <a:t>k </a:t>
            </a:r>
            <a:r>
              <a:rPr lang="en"/>
              <a:t> and </a:t>
            </a:r>
            <a:r>
              <a:rPr b="1" lang="en"/>
              <a:t>accelerations </a:t>
            </a:r>
            <a:r>
              <a:rPr lang="en"/>
              <a:t>a</a:t>
            </a:r>
            <a:r>
              <a:rPr baseline="-25000" lang="en"/>
              <a:t>k</a:t>
            </a:r>
            <a:r>
              <a:rPr lang="en"/>
              <a:t> for all joints at </a:t>
            </a:r>
            <a:r>
              <a:rPr b="1" lang="en"/>
              <a:t>timestep </a:t>
            </a:r>
            <a:r>
              <a:rPr lang="en"/>
              <a:t>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Implicit Euler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</a:t>
            </a:r>
            <a:r>
              <a:rPr baseline="-25000" lang="en"/>
              <a:t>k+1 </a:t>
            </a:r>
            <a:r>
              <a:rPr lang="en"/>
              <a:t>= Y</a:t>
            </a:r>
            <a:r>
              <a:rPr baseline="-25000" lang="en"/>
              <a:t>k </a:t>
            </a:r>
            <a:r>
              <a:rPr lang="en"/>
              <a:t>+ Y</a:t>
            </a:r>
            <a:r>
              <a:rPr baseline="-25000" lang="en"/>
              <a:t>k+1</a:t>
            </a:r>
            <a:r>
              <a:rPr lang="en"/>
              <a:t>` * Δt ← Note that the evaluation of Y</a:t>
            </a:r>
            <a:r>
              <a:rPr baseline="-25000" lang="en"/>
              <a:t>k+1</a:t>
            </a:r>
            <a:r>
              <a:rPr lang="en"/>
              <a:t>` at </a:t>
            </a:r>
            <a:r>
              <a:rPr b="1" lang="en"/>
              <a:t>timestep </a:t>
            </a:r>
            <a:r>
              <a:rPr lang="en"/>
              <a:t>k+1 makes this much more challenging!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62125" y="46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Euler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26382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</a:t>
            </a:r>
            <a:r>
              <a:rPr baseline="-25000" lang="en"/>
              <a:t>k+1 </a:t>
            </a:r>
            <a:r>
              <a:rPr lang="en"/>
              <a:t>= Y</a:t>
            </a:r>
            <a:r>
              <a:rPr baseline="-25000" lang="en"/>
              <a:t>k </a:t>
            </a:r>
            <a:r>
              <a:rPr lang="en"/>
              <a:t>+ Y</a:t>
            </a:r>
            <a:r>
              <a:rPr baseline="-25000" lang="en"/>
              <a:t>k</a:t>
            </a:r>
            <a:r>
              <a:rPr lang="en"/>
              <a:t>` * Δt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843725" y="217495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</a:t>
            </a:r>
            <a:r>
              <a:rPr baseline="-25000" lang="en"/>
              <a:t>k  </a:t>
            </a:r>
            <a:r>
              <a:rPr lang="en"/>
              <a:t> = 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774900" y="1875000"/>
            <a:ext cx="1025100" cy="1212300"/>
          </a:xfrm>
          <a:prstGeom prst="bracketPai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087450" y="1942725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baseline="-25000" lang="en"/>
              <a:t>k</a:t>
            </a:r>
            <a:r>
              <a:rPr lang="en"/>
              <a:t> 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087450" y="253260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595975" y="1875000"/>
            <a:ext cx="1025100" cy="1212300"/>
          </a:xfrm>
          <a:prstGeom prst="bracketPai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908525" y="168105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endParaRPr baseline="30000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908525" y="2413850"/>
            <a:ext cx="466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endParaRPr baseline="30000">
              <a:solidFill>
                <a:srgbClr val="FF0000"/>
              </a:solidFill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037648" y="2210500"/>
            <a:ext cx="3207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= 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908525" y="200760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endParaRPr baseline="30000">
              <a:solidFill>
                <a:srgbClr val="0000FF"/>
              </a:solidFill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908525" y="2751850"/>
            <a:ext cx="466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endParaRPr baseline="30000">
              <a:solidFill>
                <a:srgbClr val="0000FF"/>
              </a:solidFill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795973" y="2210500"/>
            <a:ext cx="3207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= 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228125" y="461825"/>
            <a:ext cx="1025100" cy="4469100"/>
          </a:xfrm>
          <a:prstGeom prst="bracketPai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450425" y="461825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r>
              <a:rPr baseline="30000" lang="en"/>
              <a:t>,</a:t>
            </a:r>
            <a:r>
              <a:rPr baseline="30000" lang="en">
                <a:solidFill>
                  <a:schemeClr val="accent6"/>
                </a:solidFill>
              </a:rPr>
              <a:t>1</a:t>
            </a:r>
            <a:endParaRPr baseline="30000">
              <a:solidFill>
                <a:schemeClr val="accent6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450425" y="1194625"/>
            <a:ext cx="5805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r>
              <a:rPr baseline="30000" lang="en"/>
              <a:t>,</a:t>
            </a:r>
            <a:r>
              <a:rPr baseline="30000" lang="en">
                <a:solidFill>
                  <a:schemeClr val="accent6"/>
                </a:solidFill>
              </a:rPr>
              <a:t>1</a:t>
            </a:r>
            <a:endParaRPr baseline="30000">
              <a:solidFill>
                <a:schemeClr val="accent6"/>
              </a:solidFill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450425" y="788375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r>
              <a:rPr baseline="30000" lang="en"/>
              <a:t>,</a:t>
            </a:r>
            <a:r>
              <a:rPr baseline="30000" lang="en">
                <a:solidFill>
                  <a:schemeClr val="accent6"/>
                </a:solidFill>
              </a:rPr>
              <a:t>1</a:t>
            </a:r>
            <a:endParaRPr baseline="30000">
              <a:solidFill>
                <a:schemeClr val="accent6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450425" y="1587100"/>
            <a:ext cx="5805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r>
              <a:rPr baseline="30000" lang="en"/>
              <a:t>,</a:t>
            </a:r>
            <a:r>
              <a:rPr baseline="30000" lang="en">
                <a:solidFill>
                  <a:schemeClr val="accent6"/>
                </a:solidFill>
              </a:rPr>
              <a:t>1</a:t>
            </a:r>
            <a:endParaRPr baseline="30000">
              <a:solidFill>
                <a:schemeClr val="accent6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439500" y="208915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r>
              <a:rPr baseline="30000" lang="en"/>
              <a:t>,</a:t>
            </a:r>
            <a:r>
              <a:rPr baseline="30000" lang="en">
                <a:solidFill>
                  <a:schemeClr val="accent4"/>
                </a:solidFill>
              </a:rPr>
              <a:t>2</a:t>
            </a:r>
            <a:endParaRPr baseline="30000">
              <a:solidFill>
                <a:schemeClr val="accent4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439500" y="2821950"/>
            <a:ext cx="5805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r>
              <a:rPr baseline="30000" lang="en"/>
              <a:t>,</a:t>
            </a:r>
            <a:r>
              <a:rPr baseline="30000" lang="en">
                <a:solidFill>
                  <a:schemeClr val="accent4"/>
                </a:solidFill>
              </a:rPr>
              <a:t>2</a:t>
            </a:r>
            <a:endParaRPr baseline="30000">
              <a:solidFill>
                <a:schemeClr val="accent4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439500" y="241570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r>
              <a:rPr baseline="30000" lang="en"/>
              <a:t>,</a:t>
            </a:r>
            <a:r>
              <a:rPr baseline="30000" lang="en">
                <a:solidFill>
                  <a:schemeClr val="accent4"/>
                </a:solidFill>
              </a:rPr>
              <a:t>2</a:t>
            </a:r>
            <a:endParaRPr baseline="30000">
              <a:solidFill>
                <a:schemeClr val="accent4"/>
              </a:solidFill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439500" y="3214425"/>
            <a:ext cx="5805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r>
              <a:rPr baseline="30000" lang="en"/>
              <a:t>,</a:t>
            </a:r>
            <a:r>
              <a:rPr baseline="30000" lang="en">
                <a:solidFill>
                  <a:schemeClr val="accent4"/>
                </a:solidFill>
              </a:rPr>
              <a:t>2</a:t>
            </a:r>
            <a:endParaRPr baseline="30000">
              <a:solidFill>
                <a:schemeClr val="accent4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698550" y="39697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698550" y="41221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98550" y="42745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698550" y="44269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698550" y="38173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7014222" y="341391"/>
            <a:ext cx="518884" cy="2864366"/>
            <a:chOff x="6124775" y="879675"/>
            <a:chExt cx="632400" cy="3491000"/>
          </a:xfrm>
        </p:grpSpPr>
        <p:grpSp>
          <p:nvGrpSpPr>
            <p:cNvPr id="130" name="Google Shape;130;p18"/>
            <p:cNvGrpSpPr/>
            <p:nvPr/>
          </p:nvGrpSpPr>
          <p:grpSpPr>
            <a:xfrm>
              <a:off x="6124775" y="879675"/>
              <a:ext cx="632400" cy="3491000"/>
              <a:chOff x="6124775" y="879675"/>
              <a:chExt cx="632400" cy="3491000"/>
            </a:xfrm>
          </p:grpSpPr>
          <p:sp>
            <p:nvSpPr>
              <p:cNvPr id="131" name="Google Shape;131;p18"/>
              <p:cNvSpPr/>
              <p:nvPr/>
            </p:nvSpPr>
            <p:spPr>
              <a:xfrm>
                <a:off x="6124775" y="879675"/>
                <a:ext cx="632400" cy="632400"/>
              </a:xfrm>
              <a:prstGeom prst="ellipse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2" name="Google Shape;132;p18"/>
              <p:cNvCxnSpPr>
                <a:stCxn id="131" idx="4"/>
                <a:endCxn id="133" idx="0"/>
              </p:cNvCxnSpPr>
              <p:nvPr/>
            </p:nvCxnSpPr>
            <p:spPr>
              <a:xfrm>
                <a:off x="6440975" y="1512075"/>
                <a:ext cx="0" cy="2226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18"/>
              <p:cNvSpPr/>
              <p:nvPr/>
            </p:nvSpPr>
            <p:spPr>
              <a:xfrm>
                <a:off x="6124775" y="3738275"/>
                <a:ext cx="632400" cy="632400"/>
              </a:xfrm>
              <a:prstGeom prst="ellipse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6"/>
                    </a:solidFill>
                  </a:rPr>
                  <a:t>1</a:t>
                </a:r>
                <a:endParaRPr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34" name="Google Shape;134;p18"/>
              <p:cNvCxnSpPr>
                <a:stCxn id="131" idx="1"/>
              </p:cNvCxnSpPr>
              <p:nvPr/>
            </p:nvCxnSpPr>
            <p:spPr>
              <a:xfrm>
                <a:off x="6217388" y="972288"/>
                <a:ext cx="447300" cy="44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5" name="Google Shape;135;p18"/>
            <p:cNvCxnSpPr>
              <a:stCxn id="131" idx="7"/>
              <a:endCxn id="131" idx="3"/>
            </p:cNvCxnSpPr>
            <p:nvPr/>
          </p:nvCxnSpPr>
          <p:spPr>
            <a:xfrm flipH="1">
              <a:off x="6217262" y="972288"/>
              <a:ext cx="447300" cy="4473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6" name="Google Shape;136;p18"/>
          <p:cNvCxnSpPr>
            <a:stCxn id="133" idx="4"/>
            <a:endCxn id="137" idx="0"/>
          </p:cNvCxnSpPr>
          <p:nvPr/>
        </p:nvCxnSpPr>
        <p:spPr>
          <a:xfrm>
            <a:off x="7273664" y="3205756"/>
            <a:ext cx="958800" cy="106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>
            <a:off x="7972822" y="4274572"/>
            <a:ext cx="519000" cy="5190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1212450" y="3443575"/>
            <a:ext cx="0" cy="129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 rot="10800000">
            <a:off x="1196275" y="4737175"/>
            <a:ext cx="1541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140" name="Google Shape;140;p18"/>
          <p:cNvSpPr txBox="1"/>
          <p:nvPr/>
        </p:nvSpPr>
        <p:spPr>
          <a:xfrm>
            <a:off x="2587250" y="4662175"/>
            <a:ext cx="2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914725" y="3275850"/>
            <a:ext cx="2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593025" y="244300"/>
            <a:ext cx="127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Note that locked joints are ignored by our system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62125" y="46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Euler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26382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</a:t>
            </a:r>
            <a:r>
              <a:rPr baseline="-25000" lang="en"/>
              <a:t>k+1 </a:t>
            </a:r>
            <a:r>
              <a:rPr lang="en"/>
              <a:t>= Y</a:t>
            </a:r>
            <a:r>
              <a:rPr baseline="-25000" lang="en"/>
              <a:t>k </a:t>
            </a:r>
            <a:r>
              <a:rPr lang="en"/>
              <a:t>+ Y</a:t>
            </a:r>
            <a:r>
              <a:rPr baseline="-25000" lang="en"/>
              <a:t>k</a:t>
            </a:r>
            <a:r>
              <a:rPr lang="en"/>
              <a:t>` * Δt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843725" y="217495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</a:t>
            </a:r>
            <a:r>
              <a:rPr baseline="-25000" lang="en"/>
              <a:t>k</a:t>
            </a:r>
            <a:r>
              <a:rPr lang="en"/>
              <a:t>` </a:t>
            </a:r>
            <a:r>
              <a:rPr lang="en"/>
              <a:t>= 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1774900" y="1875000"/>
            <a:ext cx="1025100" cy="1212300"/>
          </a:xfrm>
          <a:prstGeom prst="bracketPai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2087450" y="1942725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lang="en"/>
              <a:t> 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2087450" y="253260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baseline="-25000" lang="en"/>
              <a:t>k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3595975" y="1875000"/>
            <a:ext cx="1025100" cy="1212300"/>
          </a:xfrm>
          <a:prstGeom prst="bracketPai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908525" y="168105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endParaRPr baseline="30000">
              <a:solidFill>
                <a:srgbClr val="FF0000"/>
              </a:solidFill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908525" y="2413850"/>
            <a:ext cx="466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endParaRPr baseline="30000">
              <a:solidFill>
                <a:srgbClr val="FF0000"/>
              </a:solidFill>
            </a:endParaRPr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037648" y="2210500"/>
            <a:ext cx="3207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= 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908525" y="200760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endParaRPr baseline="30000">
              <a:solidFill>
                <a:srgbClr val="0000FF"/>
              </a:solidFill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908525" y="2751850"/>
            <a:ext cx="466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endParaRPr baseline="30000">
              <a:solidFill>
                <a:srgbClr val="0000FF"/>
              </a:solidFill>
            </a:endParaRPr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4795973" y="2210500"/>
            <a:ext cx="3207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= 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5228125" y="461825"/>
            <a:ext cx="1025100" cy="4469100"/>
          </a:xfrm>
          <a:prstGeom prst="bracketPai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5450425" y="461825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r>
              <a:rPr baseline="30000" lang="en"/>
              <a:t>,</a:t>
            </a:r>
            <a:r>
              <a:rPr baseline="30000" lang="en">
                <a:solidFill>
                  <a:schemeClr val="accent6"/>
                </a:solidFill>
              </a:rPr>
              <a:t>1</a:t>
            </a:r>
            <a:endParaRPr baseline="30000">
              <a:solidFill>
                <a:schemeClr val="accent6"/>
              </a:solidFill>
            </a:endParaRPr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5450425" y="1194625"/>
            <a:ext cx="5805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r>
              <a:rPr baseline="30000" lang="en"/>
              <a:t>,</a:t>
            </a:r>
            <a:r>
              <a:rPr baseline="30000" lang="en">
                <a:solidFill>
                  <a:schemeClr val="accent6"/>
                </a:solidFill>
              </a:rPr>
              <a:t>1</a:t>
            </a:r>
            <a:endParaRPr baseline="30000">
              <a:solidFill>
                <a:schemeClr val="accent6"/>
              </a:solidFill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5450425" y="788375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r>
              <a:rPr baseline="30000" lang="en"/>
              <a:t>,</a:t>
            </a:r>
            <a:r>
              <a:rPr baseline="30000" lang="en">
                <a:solidFill>
                  <a:schemeClr val="accent6"/>
                </a:solidFill>
              </a:rPr>
              <a:t>1</a:t>
            </a:r>
            <a:endParaRPr baseline="30000">
              <a:solidFill>
                <a:schemeClr val="accent6"/>
              </a:solidFill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5450425" y="1587100"/>
            <a:ext cx="5805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r>
              <a:rPr baseline="30000" lang="en"/>
              <a:t>,</a:t>
            </a:r>
            <a:r>
              <a:rPr baseline="30000" lang="en">
                <a:solidFill>
                  <a:schemeClr val="accent6"/>
                </a:solidFill>
              </a:rPr>
              <a:t>1</a:t>
            </a:r>
            <a:endParaRPr baseline="30000">
              <a:solidFill>
                <a:schemeClr val="accent6"/>
              </a:solidFill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5439500" y="208915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r>
              <a:rPr baseline="30000" lang="en"/>
              <a:t>,</a:t>
            </a:r>
            <a:r>
              <a:rPr baseline="30000" lang="en">
                <a:solidFill>
                  <a:schemeClr val="accent4"/>
                </a:solidFill>
              </a:rPr>
              <a:t>2</a:t>
            </a:r>
            <a:endParaRPr baseline="30000">
              <a:solidFill>
                <a:schemeClr val="accent4"/>
              </a:solidFill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5439500" y="2821950"/>
            <a:ext cx="5805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baseline="-25000" lang="en"/>
              <a:t>k</a:t>
            </a:r>
            <a:r>
              <a:rPr baseline="30000" lang="en">
                <a:solidFill>
                  <a:srgbClr val="FF0000"/>
                </a:solidFill>
              </a:rPr>
              <a:t>x</a:t>
            </a:r>
            <a:r>
              <a:rPr baseline="30000" lang="en"/>
              <a:t>,</a:t>
            </a:r>
            <a:r>
              <a:rPr baseline="30000" lang="en">
                <a:solidFill>
                  <a:schemeClr val="accent4"/>
                </a:solidFill>
              </a:rPr>
              <a:t>2</a:t>
            </a:r>
            <a:endParaRPr baseline="30000">
              <a:solidFill>
                <a:schemeClr val="accent4"/>
              </a:solidFill>
            </a:endParaRPr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439500" y="2415700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r>
              <a:rPr baseline="30000" lang="en"/>
              <a:t>,</a:t>
            </a:r>
            <a:r>
              <a:rPr baseline="30000" lang="en">
                <a:solidFill>
                  <a:schemeClr val="accent4"/>
                </a:solidFill>
              </a:rPr>
              <a:t>2</a:t>
            </a:r>
            <a:endParaRPr baseline="30000">
              <a:solidFill>
                <a:schemeClr val="accent4"/>
              </a:solidFill>
            </a:endParaRPr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5439500" y="3214425"/>
            <a:ext cx="5805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baseline="-25000" lang="en"/>
              <a:t>k</a:t>
            </a:r>
            <a:r>
              <a:rPr baseline="30000" lang="en">
                <a:solidFill>
                  <a:srgbClr val="0000FF"/>
                </a:solidFill>
              </a:rPr>
              <a:t>y</a:t>
            </a:r>
            <a:r>
              <a:rPr baseline="30000" lang="en"/>
              <a:t>,</a:t>
            </a:r>
            <a:r>
              <a:rPr baseline="30000" lang="en">
                <a:solidFill>
                  <a:schemeClr val="accent4"/>
                </a:solidFill>
              </a:rPr>
              <a:t>2</a:t>
            </a:r>
            <a:endParaRPr baseline="30000">
              <a:solidFill>
                <a:schemeClr val="accent4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698550" y="39697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698550" y="41221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698550" y="42745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698550" y="44269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698550" y="3817375"/>
            <a:ext cx="62400" cy="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7014222" y="341391"/>
            <a:ext cx="518884" cy="2864366"/>
            <a:chOff x="6124775" y="879675"/>
            <a:chExt cx="632400" cy="3491000"/>
          </a:xfrm>
        </p:grpSpPr>
        <p:grpSp>
          <p:nvGrpSpPr>
            <p:cNvPr id="175" name="Google Shape;175;p19"/>
            <p:cNvGrpSpPr/>
            <p:nvPr/>
          </p:nvGrpSpPr>
          <p:grpSpPr>
            <a:xfrm>
              <a:off x="6124775" y="879675"/>
              <a:ext cx="632400" cy="3491000"/>
              <a:chOff x="6124775" y="879675"/>
              <a:chExt cx="632400" cy="3491000"/>
            </a:xfrm>
          </p:grpSpPr>
          <p:sp>
            <p:nvSpPr>
              <p:cNvPr id="176" name="Google Shape;176;p19"/>
              <p:cNvSpPr/>
              <p:nvPr/>
            </p:nvSpPr>
            <p:spPr>
              <a:xfrm>
                <a:off x="6124775" y="879675"/>
                <a:ext cx="632400" cy="632400"/>
              </a:xfrm>
              <a:prstGeom prst="ellipse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7" name="Google Shape;177;p19"/>
              <p:cNvCxnSpPr>
                <a:stCxn id="176" idx="4"/>
                <a:endCxn id="178" idx="0"/>
              </p:cNvCxnSpPr>
              <p:nvPr/>
            </p:nvCxnSpPr>
            <p:spPr>
              <a:xfrm>
                <a:off x="6440975" y="1512075"/>
                <a:ext cx="0" cy="2226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19"/>
              <p:cNvSpPr/>
              <p:nvPr/>
            </p:nvSpPr>
            <p:spPr>
              <a:xfrm>
                <a:off x="6124775" y="3738275"/>
                <a:ext cx="632400" cy="632400"/>
              </a:xfrm>
              <a:prstGeom prst="ellipse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6"/>
                    </a:solidFill>
                  </a:rPr>
                  <a:t>1</a:t>
                </a:r>
                <a:endParaRPr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79" name="Google Shape;179;p19"/>
              <p:cNvCxnSpPr>
                <a:stCxn id="176" idx="1"/>
              </p:cNvCxnSpPr>
              <p:nvPr/>
            </p:nvCxnSpPr>
            <p:spPr>
              <a:xfrm>
                <a:off x="6217388" y="972288"/>
                <a:ext cx="447300" cy="447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80" name="Google Shape;180;p19"/>
            <p:cNvCxnSpPr>
              <a:stCxn id="176" idx="7"/>
              <a:endCxn id="176" idx="3"/>
            </p:cNvCxnSpPr>
            <p:nvPr/>
          </p:nvCxnSpPr>
          <p:spPr>
            <a:xfrm flipH="1">
              <a:off x="6217262" y="972288"/>
              <a:ext cx="447300" cy="4473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1" name="Google Shape;181;p19"/>
          <p:cNvCxnSpPr>
            <a:stCxn id="178" idx="4"/>
            <a:endCxn id="182" idx="0"/>
          </p:cNvCxnSpPr>
          <p:nvPr/>
        </p:nvCxnSpPr>
        <p:spPr>
          <a:xfrm>
            <a:off x="7273664" y="3205756"/>
            <a:ext cx="958800" cy="106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9"/>
          <p:cNvSpPr/>
          <p:nvPr/>
        </p:nvSpPr>
        <p:spPr>
          <a:xfrm>
            <a:off x="7972822" y="4274572"/>
            <a:ext cx="519000" cy="5190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83" name="Google Shape;183;p19"/>
          <p:cNvCxnSpPr/>
          <p:nvPr/>
        </p:nvCxnSpPr>
        <p:spPr>
          <a:xfrm>
            <a:off x="1212450" y="3443575"/>
            <a:ext cx="0" cy="129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184" name="Google Shape;184;p19"/>
          <p:cNvCxnSpPr/>
          <p:nvPr/>
        </p:nvCxnSpPr>
        <p:spPr>
          <a:xfrm rot="10800000">
            <a:off x="1196275" y="4737175"/>
            <a:ext cx="1541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185" name="Google Shape;185;p19"/>
          <p:cNvSpPr txBox="1"/>
          <p:nvPr/>
        </p:nvSpPr>
        <p:spPr>
          <a:xfrm>
            <a:off x="2587250" y="4662175"/>
            <a:ext cx="2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914725" y="3275850"/>
            <a:ext cx="2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164750" y="3840375"/>
            <a:ext cx="11664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baseline="-25000" lang="en"/>
              <a:t>k</a:t>
            </a:r>
            <a:r>
              <a:rPr lang="en"/>
              <a:t>= F</a:t>
            </a:r>
            <a:r>
              <a:rPr baseline="-25000" lang="en"/>
              <a:t>k </a:t>
            </a:r>
            <a:r>
              <a:rPr lang="en"/>
              <a:t>/ 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62125" y="46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Implementation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11700" y="1152475"/>
            <a:ext cx="86727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update()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// Step 1: Check system if system has been updated.  Are there any new joints? If so, add them to your values of Y</a:t>
            </a:r>
            <a:r>
              <a:rPr baseline="-25000" lang="en"/>
              <a:t>k</a:t>
            </a:r>
            <a:r>
              <a:rPr lang="en"/>
              <a:t>? Have any joints been removed? If so, remove </a:t>
            </a:r>
            <a:r>
              <a:rPr lang="en"/>
              <a:t>them from Y</a:t>
            </a:r>
            <a:r>
              <a:rPr baseline="-25000" lang="en"/>
              <a:t>k</a:t>
            </a:r>
            <a:endParaRPr baseline="-25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// Step 2: Implement explicit / implicit euler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// Step 3: Update visual positions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62125" y="46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Implementation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11700" y="1152475"/>
            <a:ext cx="86727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i="1" lang="en"/>
              <a:t>Eigen</a:t>
            </a:r>
            <a:r>
              <a:rPr lang="en"/>
              <a:t>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>
                <a:solidFill>
                  <a:schemeClr val="accent5"/>
                </a:solidFill>
              </a:rPr>
              <a:t>VectorXf </a:t>
            </a:r>
            <a:r>
              <a:rPr lang="en"/>
              <a:t>objects to store your 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access chunks of </a:t>
            </a:r>
            <a:r>
              <a:rPr lang="en">
                <a:solidFill>
                  <a:schemeClr val="accent5"/>
                </a:solidFill>
              </a:rPr>
              <a:t>VectorXf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using </a:t>
            </a:r>
            <a:r>
              <a:rPr lang="en">
                <a:solidFill>
                  <a:schemeClr val="accent5"/>
                </a:solidFill>
              </a:rPr>
              <a:t>.segment</a:t>
            </a:r>
            <a:r>
              <a:rPr lang="en"/>
              <a:t> function: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</a:t>
            </a:r>
            <a:r>
              <a:rPr i="1" lang="en"/>
              <a:t>Eigen </a:t>
            </a:r>
            <a:r>
              <a:rPr lang="en"/>
              <a:t>api for further reference: https://eigen.tuxfamily.org/dox/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18700" y="2593675"/>
            <a:ext cx="756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</a:t>
            </a:r>
            <a:r>
              <a:rPr baseline="-25000" lang="en"/>
              <a:t>k  </a:t>
            </a:r>
            <a:r>
              <a:rPr lang="en"/>
              <a:t> = 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149875" y="2293725"/>
            <a:ext cx="1025100" cy="1212300"/>
          </a:xfrm>
          <a:prstGeom prst="bracketPai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2387375" y="2343625"/>
            <a:ext cx="525000" cy="5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1"/>
          <p:cNvCxnSpPr>
            <a:stCxn id="202" idx="3"/>
          </p:cNvCxnSpPr>
          <p:nvPr/>
        </p:nvCxnSpPr>
        <p:spPr>
          <a:xfrm>
            <a:off x="2912375" y="2606125"/>
            <a:ext cx="875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815700" y="2343625"/>
            <a:ext cx="32091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</a:t>
            </a:r>
            <a:r>
              <a:rPr baseline="-25000" lang="en"/>
              <a:t>k </a:t>
            </a:r>
            <a:r>
              <a:rPr lang="en"/>
              <a:t>.</a:t>
            </a:r>
            <a:r>
              <a:rPr lang="en">
                <a:solidFill>
                  <a:schemeClr val="accent5"/>
                </a:solidFill>
              </a:rPr>
              <a:t>segment </a:t>
            </a:r>
            <a:r>
              <a:rPr lang="en"/>
              <a:t>( 0, Y</a:t>
            </a:r>
            <a:r>
              <a:rPr baseline="-25000" lang="en"/>
              <a:t>k </a:t>
            </a:r>
            <a:r>
              <a:rPr lang="en"/>
              <a:t>.</a:t>
            </a:r>
            <a:r>
              <a:rPr lang="en">
                <a:solidFill>
                  <a:schemeClr val="accent5"/>
                </a:solidFill>
              </a:rPr>
              <a:t>size</a:t>
            </a:r>
            <a:r>
              <a:rPr lang="en"/>
              <a:t>() / 2)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2387375" y="2915400"/>
            <a:ext cx="525000" cy="5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1"/>
          <p:cNvCxnSpPr>
            <a:stCxn id="205" idx="3"/>
          </p:cNvCxnSpPr>
          <p:nvPr/>
        </p:nvCxnSpPr>
        <p:spPr>
          <a:xfrm>
            <a:off x="2912375" y="3177900"/>
            <a:ext cx="875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3844750" y="2915400"/>
            <a:ext cx="44811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</a:t>
            </a:r>
            <a:r>
              <a:rPr baseline="-25000" lang="en"/>
              <a:t>k </a:t>
            </a:r>
            <a:r>
              <a:rPr lang="en"/>
              <a:t>.</a:t>
            </a:r>
            <a:r>
              <a:rPr lang="en">
                <a:solidFill>
                  <a:schemeClr val="accent5"/>
                </a:solidFill>
              </a:rPr>
              <a:t>segment </a:t>
            </a:r>
            <a:r>
              <a:rPr lang="en"/>
              <a:t>( </a:t>
            </a:r>
            <a:r>
              <a:rPr lang="en"/>
              <a:t>Y</a:t>
            </a:r>
            <a:r>
              <a:rPr baseline="-25000" lang="en"/>
              <a:t>k </a:t>
            </a:r>
            <a:r>
              <a:rPr lang="en"/>
              <a:t>.</a:t>
            </a:r>
            <a:r>
              <a:rPr lang="en">
                <a:solidFill>
                  <a:schemeClr val="accent5"/>
                </a:solidFill>
              </a:rPr>
              <a:t>size</a:t>
            </a:r>
            <a:r>
              <a:rPr lang="en"/>
              <a:t>() / 2</a:t>
            </a:r>
            <a:r>
              <a:rPr lang="en"/>
              <a:t>, Y</a:t>
            </a:r>
            <a:r>
              <a:rPr baseline="-25000" lang="en"/>
              <a:t>k </a:t>
            </a:r>
            <a:r>
              <a:rPr lang="en"/>
              <a:t>.</a:t>
            </a:r>
            <a:r>
              <a:rPr lang="en">
                <a:solidFill>
                  <a:schemeClr val="accent5"/>
                </a:solidFill>
              </a:rPr>
              <a:t>size</a:t>
            </a:r>
            <a:r>
              <a:rPr lang="en"/>
              <a:t>() / 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