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HzTg+goWcQk8fO5It0l+0ng5K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8BC35-E1C7-4956-BE30-CDC34CC3EFBA}" v="6" dt="2021-10-12T19:56:30.507"/>
  </p1510:revLst>
</p1510:revInfo>
</file>

<file path=ppt/tableStyles.xml><?xml version="1.0" encoding="utf-8"?>
<a:tblStyleLst xmlns:a="http://schemas.openxmlformats.org/drawingml/2006/main" def="{AC289BA7-0477-4DA3-BF64-564EF7BB6FF7}">
  <a:tblStyle styleId="{AC289BA7-0477-4DA3-BF64-564EF7BB6FF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21"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Pelaez" userId="ee60379edc383043" providerId="LiveId" clId="{A9E8BC35-E1C7-4956-BE30-CDC34CC3EFBA}"/>
    <pc:docChg chg="undo custSel modSld">
      <pc:chgData name="Clara Pelaez" userId="ee60379edc383043" providerId="LiveId" clId="{A9E8BC35-E1C7-4956-BE30-CDC34CC3EFBA}" dt="2021-10-12T19:59:47.133" v="1139" actId="1076"/>
      <pc:docMkLst>
        <pc:docMk/>
      </pc:docMkLst>
      <pc:sldChg chg="addSp delSp modSp mod">
        <pc:chgData name="Clara Pelaez" userId="ee60379edc383043" providerId="LiveId" clId="{A9E8BC35-E1C7-4956-BE30-CDC34CC3EFBA}" dt="2021-10-12T19:59:47.133" v="1139" actId="1076"/>
        <pc:sldMkLst>
          <pc:docMk/>
          <pc:sldMk cId="0" sldId="260"/>
        </pc:sldMkLst>
        <pc:spChg chg="mod">
          <ac:chgData name="Clara Pelaez" userId="ee60379edc383043" providerId="LiveId" clId="{A9E8BC35-E1C7-4956-BE30-CDC34CC3EFBA}" dt="2021-10-12T19:59:47.133" v="1139" actId="1076"/>
          <ac:spMkLst>
            <pc:docMk/>
            <pc:sldMk cId="0" sldId="260"/>
            <ac:spMk id="323" creationId="{00000000-0000-0000-0000-000000000000}"/>
          </ac:spMkLst>
        </pc:spChg>
        <pc:picChg chg="del mod">
          <ac:chgData name="Clara Pelaez" userId="ee60379edc383043" providerId="LiveId" clId="{A9E8BC35-E1C7-4956-BE30-CDC34CC3EFBA}" dt="2021-10-12T19:45:28.679" v="2" actId="478"/>
          <ac:picMkLst>
            <pc:docMk/>
            <pc:sldMk cId="0" sldId="260"/>
            <ac:picMk id="3" creationId="{D92CC592-ADFB-45BD-B906-5B5BC8A72903}"/>
          </ac:picMkLst>
        </pc:picChg>
        <pc:picChg chg="add mod modCrop">
          <ac:chgData name="Clara Pelaez" userId="ee60379edc383043" providerId="LiveId" clId="{A9E8BC35-E1C7-4956-BE30-CDC34CC3EFBA}" dt="2021-10-12T19:56:18.787" v="571" actId="1076"/>
          <ac:picMkLst>
            <pc:docMk/>
            <pc:sldMk cId="0" sldId="260"/>
            <ac:picMk id="4" creationId="{26396EA6-57C9-4AE6-9F69-0F0AF68FEB66}"/>
          </ac:picMkLst>
        </pc:picChg>
        <pc:picChg chg="add del mod modCrop">
          <ac:chgData name="Clara Pelaez" userId="ee60379edc383043" providerId="LiveId" clId="{A9E8BC35-E1C7-4956-BE30-CDC34CC3EFBA}" dt="2021-10-12T19:51:27.671" v="31" actId="478"/>
          <ac:picMkLst>
            <pc:docMk/>
            <pc:sldMk cId="0" sldId="260"/>
            <ac:picMk id="6" creationId="{A2271116-BDEB-4A6E-963A-FE6A46298862}"/>
          </ac:picMkLst>
        </pc:picChg>
        <pc:picChg chg="add mod">
          <ac:chgData name="Clara Pelaez" userId="ee60379edc383043" providerId="LiveId" clId="{A9E8BC35-E1C7-4956-BE30-CDC34CC3EFBA}" dt="2021-10-12T19:56:22.892" v="573" actId="1076"/>
          <ac:picMkLst>
            <pc:docMk/>
            <pc:sldMk cId="0" sldId="260"/>
            <ac:picMk id="8" creationId="{BF1BF3C5-11A1-442B-A7A1-ABC9AE27E7AB}"/>
          </ac:picMkLst>
        </pc:picChg>
        <pc:picChg chg="mod">
          <ac:chgData name="Clara Pelaez" userId="ee60379edc383043" providerId="LiveId" clId="{A9E8BC35-E1C7-4956-BE30-CDC34CC3EFBA}" dt="2021-10-12T19:54:02.730" v="543" actId="1076"/>
          <ac:picMkLst>
            <pc:docMk/>
            <pc:sldMk cId="0" sldId="260"/>
            <ac:picMk id="321" creationId="{00000000-0000-0000-0000-000000000000}"/>
          </ac:picMkLst>
        </pc:picChg>
      </pc:sldChg>
      <pc:sldChg chg="addSp delSp modSp mod">
        <pc:chgData name="Clara Pelaez" userId="ee60379edc383043" providerId="LiveId" clId="{A9E8BC35-E1C7-4956-BE30-CDC34CC3EFBA}" dt="2021-10-12T19:59:30.851" v="1136" actId="1076"/>
        <pc:sldMkLst>
          <pc:docMk/>
          <pc:sldMk cId="0" sldId="261"/>
        </pc:sldMkLst>
        <pc:spChg chg="mod">
          <ac:chgData name="Clara Pelaez" userId="ee60379edc383043" providerId="LiveId" clId="{A9E8BC35-E1C7-4956-BE30-CDC34CC3EFBA}" dt="2021-10-12T19:59:30.851" v="1136" actId="1076"/>
          <ac:spMkLst>
            <pc:docMk/>
            <pc:sldMk cId="0" sldId="261"/>
            <ac:spMk id="17" creationId="{2DB786F9-934F-490F-A89A-253AA4D59DB0}"/>
          </ac:spMkLst>
        </pc:spChg>
        <pc:spChg chg="del">
          <ac:chgData name="Clara Pelaez" userId="ee60379edc383043" providerId="LiveId" clId="{A9E8BC35-E1C7-4956-BE30-CDC34CC3EFBA}" dt="2021-10-12T19:54:31.374" v="551" actId="478"/>
          <ac:spMkLst>
            <pc:docMk/>
            <pc:sldMk cId="0" sldId="261"/>
            <ac:spMk id="19" creationId="{E4E9FB5D-2B37-4C63-931D-410507A9E143}"/>
          </ac:spMkLst>
        </pc:spChg>
        <pc:picChg chg="add mod modCrop">
          <ac:chgData name="Clara Pelaez" userId="ee60379edc383043" providerId="LiveId" clId="{A9E8BC35-E1C7-4956-BE30-CDC34CC3EFBA}" dt="2021-10-12T19:56:12.442" v="569" actId="1076"/>
          <ac:picMkLst>
            <pc:docMk/>
            <pc:sldMk cId="0" sldId="261"/>
            <ac:picMk id="3" creationId="{23AD7F1C-7219-42DB-A7C8-24A1CA5C2900}"/>
          </ac:picMkLst>
        </pc:picChg>
        <pc:picChg chg="del">
          <ac:chgData name="Clara Pelaez" userId="ee60379edc383043" providerId="LiveId" clId="{A9E8BC35-E1C7-4956-BE30-CDC34CC3EFBA}" dt="2021-10-12T19:54:26.484" v="547" actId="478"/>
          <ac:picMkLst>
            <pc:docMk/>
            <pc:sldMk cId="0" sldId="261"/>
            <ac:picMk id="18" creationId="{B428BB3F-8954-468B-84DA-5A646CA3392C}"/>
          </ac:picMkLst>
        </pc:picChg>
        <pc:picChg chg="add mod">
          <ac:chgData name="Clara Pelaez" userId="ee60379edc383043" providerId="LiveId" clId="{A9E8BC35-E1C7-4956-BE30-CDC34CC3EFBA}" dt="2021-10-12T19:56:36.114" v="576" actId="1076"/>
          <ac:picMkLst>
            <pc:docMk/>
            <pc:sldMk cId="0" sldId="261"/>
            <ac:picMk id="23" creationId="{92725B3D-7CE5-446E-A343-88A675B8C3BA}"/>
          </ac:picMkLst>
        </pc:picChg>
        <pc:picChg chg="mod">
          <ac:chgData name="Clara Pelaez" userId="ee60379edc383043" providerId="LiveId" clId="{A9E8BC35-E1C7-4956-BE30-CDC34CC3EFBA}" dt="2021-10-12T19:54:29.209" v="549" actId="1076"/>
          <ac:picMkLst>
            <pc:docMk/>
            <pc:sldMk cId="0" sldId="261"/>
            <ac:picMk id="342" creationId="{00000000-0000-0000-0000-000000000000}"/>
          </ac:picMkLst>
        </pc:picChg>
        <pc:cxnChg chg="del">
          <ac:chgData name="Clara Pelaez" userId="ee60379edc383043" providerId="LiveId" clId="{A9E8BC35-E1C7-4956-BE30-CDC34CC3EFBA}" dt="2021-10-12T19:54:33.974" v="555" actId="478"/>
          <ac:cxnSpMkLst>
            <pc:docMk/>
            <pc:sldMk cId="0" sldId="261"/>
            <ac:cxnSpMk id="5" creationId="{214E4D01-4121-494E-A018-4F458FA8012F}"/>
          </ac:cxnSpMkLst>
        </pc:cxnChg>
        <pc:cxnChg chg="del">
          <ac:chgData name="Clara Pelaez" userId="ee60379edc383043" providerId="LiveId" clId="{A9E8BC35-E1C7-4956-BE30-CDC34CC3EFBA}" dt="2021-10-12T19:54:32.775" v="553" actId="478"/>
          <ac:cxnSpMkLst>
            <pc:docMk/>
            <pc:sldMk cId="0" sldId="261"/>
            <ac:cxnSpMk id="7" creationId="{F985B412-21F9-4BCB-A90F-4A2242E32232}"/>
          </ac:cxnSpMkLst>
        </pc:cxnChg>
        <pc:cxnChg chg="del">
          <ac:chgData name="Clara Pelaez" userId="ee60379edc383043" providerId="LiveId" clId="{A9E8BC35-E1C7-4956-BE30-CDC34CC3EFBA}" dt="2021-10-12T19:54:30.764" v="550" actId="478"/>
          <ac:cxnSpMkLst>
            <pc:docMk/>
            <pc:sldMk cId="0" sldId="261"/>
            <ac:cxnSpMk id="9" creationId="{7E44E035-0181-4ED6-B5FD-8B4542DC710F}"/>
          </ac:cxnSpMkLst>
        </pc:cxnChg>
        <pc:cxnChg chg="del">
          <ac:chgData name="Clara Pelaez" userId="ee60379edc383043" providerId="LiveId" clId="{A9E8BC35-E1C7-4956-BE30-CDC34CC3EFBA}" dt="2021-10-12T19:54:32.087" v="552" actId="478"/>
          <ac:cxnSpMkLst>
            <pc:docMk/>
            <pc:sldMk cId="0" sldId="261"/>
            <ac:cxnSpMk id="11" creationId="{16B8D170-4349-468C-A71A-97486AF5407D}"/>
          </ac:cxnSpMkLst>
        </pc:cxnChg>
        <pc:cxnChg chg="del">
          <ac:chgData name="Clara Pelaez" userId="ee60379edc383043" providerId="LiveId" clId="{A9E8BC35-E1C7-4956-BE30-CDC34CC3EFBA}" dt="2021-10-12T19:54:33.456" v="554" actId="478"/>
          <ac:cxnSpMkLst>
            <pc:docMk/>
            <pc:sldMk cId="0" sldId="261"/>
            <ac:cxnSpMk id="13" creationId="{D958D801-55FE-437F-BAF1-3043EE8A14E1}"/>
          </ac:cxnSpMkLst>
        </pc:cxnChg>
        <pc:cxnChg chg="del">
          <ac:chgData name="Clara Pelaez" userId="ee60379edc383043" providerId="LiveId" clId="{A9E8BC35-E1C7-4956-BE30-CDC34CC3EFBA}" dt="2021-10-12T19:54:35.402" v="556" actId="478"/>
          <ac:cxnSpMkLst>
            <pc:docMk/>
            <pc:sldMk cId="0" sldId="261"/>
            <ac:cxnSpMk id="15" creationId="{3B370AFE-36AF-4F3B-A27A-ABD739CD59F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p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8: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8: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2" name="Google Shape;482;gadd317ae2b_0_117:notes"/>
          <p:cNvSpPr>
            <a:spLocks noGrp="1" noRot="1" noChangeAspect="1"/>
          </p:cNvSpPr>
          <p:nvPr>
            <p:ph type="sldImg" idx="2"/>
          </p:nvPr>
        </p:nvSpPr>
        <p:spPr>
          <a:xfrm>
            <a:off x="1295655" y="754380"/>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1" name="Google Shape;401;gadd317ae2b_0_201: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hyperlink" Target="https://l.facebook.com/l.php?u=https://arxiv.org/abs/1611.04156&amp;h=IAQFlqjZ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rgbClr val="000000"/>
              </a:buClr>
              <a:buSzPts val="3600"/>
              <a:buFont typeface="Arial"/>
              <a:buNone/>
            </a:pPr>
            <a:r>
              <a:rPr lang="es-ES" sz="3600" dirty="0"/>
              <a:t>Sistema de compresión de imágenes para análisis de salud animal</a:t>
            </a:r>
            <a:endParaRPr lang="es-ES" sz="36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7"/>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23" name="Google Shape;423;p7"/>
          <p:cNvSpPr/>
          <p:nvPr/>
        </p:nvSpPr>
        <p:spPr>
          <a:xfrm>
            <a:off x="265329" y="376925"/>
            <a:ext cx="4902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Métricas de evaluación de la clasificación</a:t>
            </a:r>
            <a:endParaRPr sz="2200" b="0" i="0" u="none" strike="noStrike" cap="none">
              <a:solidFill>
                <a:srgbClr val="000000"/>
              </a:solidFill>
              <a:latin typeface="Arial"/>
              <a:ea typeface="Arial"/>
              <a:cs typeface="Arial"/>
              <a:sym typeface="Arial"/>
            </a:endParaRPr>
          </a:p>
        </p:txBody>
      </p:sp>
      <p:sp>
        <p:nvSpPr>
          <p:cNvPr id="424" name="Google Shape;424;p7"/>
          <p:cNvSpPr/>
          <p:nvPr/>
        </p:nvSpPr>
        <p:spPr>
          <a:xfrm rot="10800000" flipH="1">
            <a:off x="3363000" y="242350"/>
            <a:ext cx="929340" cy="315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25" name="Google Shape;425;p7"/>
          <p:cNvSpPr/>
          <p:nvPr/>
        </p:nvSpPr>
        <p:spPr>
          <a:xfrm>
            <a:off x="3813480" y="1080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26" name="Google Shape;426;p7"/>
          <p:cNvSpPr/>
          <p:nvPr/>
        </p:nvSpPr>
        <p:spPr>
          <a:xfrm>
            <a:off x="5168149" y="914400"/>
            <a:ext cx="38016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Usar figuras vectorizadas para </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explicar el algoritmo las métricas de evaluación, para que no se pixelen como las </a:t>
            </a:r>
            <a:r>
              <a:rPr lang="en-US" i="1">
                <a:solidFill>
                  <a:schemeClr val="accent2"/>
                </a:solidFill>
              </a:rPr>
              <a:t>mías</a:t>
            </a:r>
            <a:endParaRPr sz="1400" b="0" i="0" u="none" strike="noStrike" cap="none">
              <a:solidFill>
                <a:schemeClr val="accent2"/>
              </a:solidFill>
              <a:latin typeface="Arial"/>
              <a:ea typeface="Arial"/>
              <a:cs typeface="Arial"/>
              <a:sym typeface="Arial"/>
            </a:endParaRPr>
          </a:p>
        </p:txBody>
      </p:sp>
      <p:sp>
        <p:nvSpPr>
          <p:cNvPr id="427" name="Google Shape;427;p7"/>
          <p:cNvSpPr/>
          <p:nvPr/>
        </p:nvSpPr>
        <p:spPr>
          <a:xfrm rot="10800000" flipH="1">
            <a:off x="4251800" y="1171444"/>
            <a:ext cx="914220"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pic>
        <p:nvPicPr>
          <p:cNvPr id="428" name="Google Shape;428;p7"/>
          <p:cNvPicPr preferRelativeResize="0"/>
          <p:nvPr/>
        </p:nvPicPr>
        <p:blipFill rotWithShape="1">
          <a:blip r:embed="rId4">
            <a:alphaModFix/>
          </a:blip>
          <a:srcRect b="32939"/>
          <a:stretch/>
        </p:blipFill>
        <p:spPr>
          <a:xfrm>
            <a:off x="507240" y="1517040"/>
            <a:ext cx="3331440" cy="4059000"/>
          </a:xfrm>
          <a:prstGeom prst="rect">
            <a:avLst/>
          </a:prstGeom>
          <a:noFill/>
          <a:ln>
            <a:noFill/>
          </a:ln>
        </p:spPr>
      </p:pic>
      <p:pic>
        <p:nvPicPr>
          <p:cNvPr id="429" name="Google Shape;429;p7"/>
          <p:cNvPicPr preferRelativeResize="0"/>
          <p:nvPr/>
        </p:nvPicPr>
        <p:blipFill rotWithShape="1">
          <a:blip r:embed="rId4">
            <a:alphaModFix/>
          </a:blip>
          <a:srcRect t="66366"/>
          <a:stretch/>
        </p:blipFill>
        <p:spPr>
          <a:xfrm>
            <a:off x="4480560" y="2263320"/>
            <a:ext cx="3331440" cy="2032560"/>
          </a:xfrm>
          <a:prstGeom prst="rect">
            <a:avLst/>
          </a:prstGeom>
          <a:noFill/>
          <a:ln>
            <a:noFill/>
          </a:ln>
        </p:spPr>
      </p:pic>
      <p:sp>
        <p:nvSpPr>
          <p:cNvPr id="430" name="Google Shape;430;p7"/>
          <p:cNvSpPr/>
          <p:nvPr/>
        </p:nvSpPr>
        <p:spPr>
          <a:xfrm>
            <a:off x="8888615" y="3407925"/>
            <a:ext cx="2284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accent2"/>
                </a:solidFill>
                <a:latin typeface="Arial"/>
                <a:ea typeface="Arial"/>
                <a:cs typeface="Arial"/>
                <a:sym typeface="Arial"/>
              </a:rPr>
              <a:t>Explica la precisión también...</a:t>
            </a:r>
            <a:endParaRPr sz="14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accent2"/>
                </a:solidFill>
                <a:latin typeface="Arial"/>
                <a:ea typeface="Arial"/>
                <a:cs typeface="Arial"/>
                <a:sym typeface="Arial"/>
              </a:rPr>
              <a:t>Crear un gráfico</a:t>
            </a:r>
            <a:br>
              <a:rPr lang="en-US" sz="1400" b="0" i="0" u="none" strike="noStrike" cap="none">
                <a:solidFill>
                  <a:schemeClr val="accent2"/>
                </a:solidFill>
                <a:latin typeface="Arial"/>
                <a:ea typeface="Arial"/>
                <a:cs typeface="Arial"/>
                <a:sym typeface="Arial"/>
              </a:rPr>
            </a:br>
            <a:r>
              <a:rPr lang="en-US" sz="1400" b="0" i="0" u="none" strike="noStrike" cap="none">
                <a:solidFill>
                  <a:schemeClr val="accent2"/>
                </a:solidFill>
                <a:latin typeface="Arial"/>
                <a:ea typeface="Arial"/>
                <a:cs typeface="Arial"/>
                <a:sym typeface="Arial"/>
              </a:rPr>
              <a:t>usandola notación propuesta</a:t>
            </a:r>
            <a:br>
              <a:rPr lang="en-US" sz="1400" b="0" i="0" u="none" strike="noStrike" cap="none">
                <a:solidFill>
                  <a:schemeClr val="accent2"/>
                </a:solidFill>
                <a:latin typeface="Arial"/>
                <a:ea typeface="Arial"/>
                <a:cs typeface="Arial"/>
                <a:sym typeface="Arial"/>
              </a:rPr>
            </a:br>
            <a:r>
              <a:rPr lang="en-US" sz="1400" b="0" i="0" u="none" strike="noStrike" cap="none">
                <a:solidFill>
                  <a:schemeClr val="accent2"/>
                </a:solidFill>
                <a:latin typeface="Arial"/>
                <a:ea typeface="Arial"/>
                <a:cs typeface="Arial"/>
                <a:sym typeface="Arial"/>
              </a:rPr>
              <a:t>en esta diapositiva</a:t>
            </a:r>
            <a:endParaRPr sz="1400" b="0" i="0" u="none" strike="noStrike" cap="none">
              <a:solidFill>
                <a:schemeClr val="accent2"/>
              </a:solidFill>
              <a:latin typeface="Arial"/>
              <a:ea typeface="Arial"/>
              <a:cs typeface="Arial"/>
              <a:sym typeface="Arial"/>
            </a:endParaRPr>
          </a:p>
        </p:txBody>
      </p:sp>
      <p:sp>
        <p:nvSpPr>
          <p:cNvPr id="431" name="Google Shape;431;p7"/>
          <p:cNvSpPr/>
          <p:nvPr/>
        </p:nvSpPr>
        <p:spPr>
          <a:xfrm>
            <a:off x="5020920" y="4786920"/>
            <a:ext cx="293256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Si es posible, evitar las ecuaciones para conceptos simples que pueden ser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explicados a través de diagramas</a:t>
            </a:r>
            <a:endParaRPr sz="1400" b="0" i="0" u="none" strike="noStrike" cap="none">
              <a:solidFill>
                <a:schemeClr val="accent2"/>
              </a:solidFill>
              <a:latin typeface="Arial"/>
              <a:ea typeface="Arial"/>
              <a:cs typeface="Arial"/>
              <a:sym typeface="Arial"/>
            </a:endParaRPr>
          </a:p>
        </p:txBody>
      </p:sp>
      <p:sp>
        <p:nvSpPr>
          <p:cNvPr id="432" name="Google Shape;432;p7"/>
          <p:cNvSpPr/>
          <p:nvPr/>
        </p:nvSpPr>
        <p:spPr>
          <a:xfrm>
            <a:off x="4900301" y="4195047"/>
            <a:ext cx="54183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3" name="Google Shape;433;p7"/>
          <p:cNvSpPr/>
          <p:nvPr/>
        </p:nvSpPr>
        <p:spPr>
          <a:xfrm flipH="1">
            <a:off x="11588105" y="852350"/>
            <a:ext cx="306396"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4" name="Google Shape;434;p7"/>
          <p:cNvSpPr/>
          <p:nvPr/>
        </p:nvSpPr>
        <p:spPr>
          <a:xfrm>
            <a:off x="9326880" y="119124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Usa estos...</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Colores para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Sus cifras</a:t>
            </a:r>
            <a:endParaRPr sz="1400" b="0" i="0" u="none" strike="noStrike" cap="none">
              <a:solidFill>
                <a:schemeClr val="accent2"/>
              </a:solidFill>
              <a:latin typeface="Arial"/>
              <a:ea typeface="Arial"/>
              <a:cs typeface="Arial"/>
              <a:sym typeface="Arial"/>
            </a:endParaRPr>
          </a:p>
        </p:txBody>
      </p:sp>
      <p:sp>
        <p:nvSpPr>
          <p:cNvPr id="435" name="Google Shape;435;p7"/>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436" name="Google Shape;436;p7"/>
          <p:cNvSpPr/>
          <p:nvPr/>
        </p:nvSpPr>
        <p:spPr>
          <a:xfrm>
            <a:off x="7594848" y="2920850"/>
            <a:ext cx="129378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7" name="Google Shape;437;p7"/>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38" name="Google Shape;438;p7"/>
          <p:cNvSpPr/>
          <p:nvPr/>
        </p:nvSpPr>
        <p:spPr>
          <a:xfrm>
            <a:off x="1744320" y="600612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Traducir todas </a:t>
            </a:r>
            <a:br>
              <a:rPr lang="en-US" i="1">
                <a:solidFill>
                  <a:schemeClr val="accent2"/>
                </a:solidFill>
              </a:rPr>
            </a:br>
            <a:r>
              <a:rPr lang="en-US" i="1">
                <a:solidFill>
                  <a:schemeClr val="accent2"/>
                </a:solidFill>
              </a:rPr>
              <a:t>estas gráficas a</a:t>
            </a:r>
            <a:br>
              <a:rPr lang="en-US" i="1">
                <a:solidFill>
                  <a:schemeClr val="accent2"/>
                </a:solidFill>
              </a:rPr>
            </a:br>
            <a:r>
              <a:rPr lang="en-US" i="1">
                <a:solidFill>
                  <a:schemeClr val="accent2"/>
                </a:solidFill>
              </a:rPr>
              <a:t>español, por favor</a:t>
            </a:r>
            <a:endParaRPr sz="1400" b="0" i="0" u="none" strike="noStrike" cap="none">
              <a:solidFill>
                <a:schemeClr val="accent2"/>
              </a:solidFill>
              <a:latin typeface="Arial"/>
              <a:ea typeface="Arial"/>
              <a:cs typeface="Arial"/>
              <a:sym typeface="Arial"/>
            </a:endParaRPr>
          </a:p>
        </p:txBody>
      </p:sp>
      <p:sp>
        <p:nvSpPr>
          <p:cNvPr id="439" name="Google Shape;439;p7"/>
          <p:cNvSpPr/>
          <p:nvPr/>
        </p:nvSpPr>
        <p:spPr>
          <a:xfrm>
            <a:off x="2538101" y="5261847"/>
            <a:ext cx="54183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p8"/>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45" name="Google Shape;445;p8"/>
          <p:cNvSpPr/>
          <p:nvPr/>
        </p:nvSpPr>
        <p:spPr>
          <a:xfrm>
            <a:off x="265325" y="376925"/>
            <a:ext cx="62826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Métricas de evaluación de la clasificación</a:t>
            </a:r>
            <a:endParaRPr sz="2200" b="0" i="0" u="none" strike="noStrike" cap="none">
              <a:solidFill>
                <a:srgbClr val="000000"/>
              </a:solidFill>
              <a:latin typeface="Arial"/>
              <a:ea typeface="Arial"/>
              <a:cs typeface="Arial"/>
              <a:sym typeface="Arial"/>
            </a:endParaRPr>
          </a:p>
        </p:txBody>
      </p:sp>
      <p:sp>
        <p:nvSpPr>
          <p:cNvPr id="446" name="Google Shape;446;p8"/>
          <p:cNvSpPr/>
          <p:nvPr/>
        </p:nvSpPr>
        <p:spPr>
          <a:xfrm rot="10800000" flipH="1">
            <a:off x="4000675" y="226522"/>
            <a:ext cx="768258" cy="936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7" name="Google Shape;447;p8"/>
          <p:cNvSpPr/>
          <p:nvPr/>
        </p:nvSpPr>
        <p:spPr>
          <a:xfrm>
            <a:off x="4297680" y="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48" name="Google Shape;448;p8"/>
          <p:cNvSpPr/>
          <p:nvPr/>
        </p:nvSpPr>
        <p:spPr>
          <a:xfrm>
            <a:off x="5168160" y="8382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449" name="Google Shape;449;p8"/>
          <p:cNvSpPr/>
          <p:nvPr/>
        </p:nvSpPr>
        <p:spPr>
          <a:xfrm>
            <a:off x="8034840" y="5069280"/>
            <a:ext cx="29325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graphicFrame>
        <p:nvGraphicFramePr>
          <p:cNvPr id="450" name="Google Shape;450;p8"/>
          <p:cNvGraphicFramePr/>
          <p:nvPr/>
        </p:nvGraphicFramePr>
        <p:xfrm>
          <a:off x="395520" y="1575240"/>
          <a:ext cx="3000000" cy="3000000"/>
        </p:xfrm>
        <a:graphic>
          <a:graphicData uri="http://schemas.openxmlformats.org/drawingml/2006/table">
            <a:tbl>
              <a:tblPr>
                <a:noFill/>
                <a:tableStyleId>{AC289BA7-0477-4DA3-BF64-564EF7BB6FF7}</a:tableStyleId>
              </a:tblPr>
              <a:tblGrid>
                <a:gridCol w="2050525">
                  <a:extLst>
                    <a:ext uri="{9D8B030D-6E8A-4147-A177-3AD203B41FA5}">
                      <a16:colId xmlns:a16="http://schemas.microsoft.com/office/drawing/2014/main" val="20000"/>
                    </a:ext>
                  </a:extLst>
                </a:gridCol>
                <a:gridCol w="2094675">
                  <a:extLst>
                    <a:ext uri="{9D8B030D-6E8A-4147-A177-3AD203B41FA5}">
                      <a16:colId xmlns:a16="http://schemas.microsoft.com/office/drawing/2014/main" val="20001"/>
                    </a:ext>
                  </a:extLst>
                </a:gridCol>
                <a:gridCol w="20072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rPr>
                        <a:t>Prueba del </a:t>
                      </a:r>
                      <a:r>
                        <a:rPr lang="en-US" sz="1800" b="1" u="none" strike="noStrike" cap="none">
                          <a:solidFill>
                            <a:schemeClr val="accent2"/>
                          </a:solidFill>
                          <a:latin typeface="Arial"/>
                          <a:ea typeface="Arial"/>
                          <a:cs typeface="Arial"/>
                          <a:sym typeface="Arial"/>
                        </a:rPr>
                        <a:t>conjunto de datos (</a:t>
                      </a:r>
                      <a:r>
                        <a:rPr lang="en-US" sz="1800" b="1" u="none" strike="noStrike" cap="none">
                          <a:solidFill>
                            <a:schemeClr val="accent2"/>
                          </a:solidFill>
                        </a:rPr>
                        <a:t>imágenes originales)</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Prueba del conjunto de datos (imágenes comprimidas)</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b="1">
                          <a:solidFill>
                            <a:srgbClr val="FFFFFF"/>
                          </a:solidFill>
                        </a:rPr>
                        <a:t>Exactitud</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3</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Arial"/>
                          <a:ea typeface="Arial"/>
                          <a:cs typeface="Arial"/>
                          <a:sym typeface="Arial"/>
                        </a:rPr>
                        <a:t>Precisión</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25</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21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b="1">
                          <a:solidFill>
                            <a:srgbClr val="FFFFFF"/>
                          </a:solidFill>
                        </a:rPr>
                        <a:t>Sensibilidad</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a:t>
                      </a:r>
                      <a:r>
                        <a:rPr lang="en-US" sz="1800" u="none" strike="noStrike" cap="none">
                          <a:solidFill>
                            <a:srgbClr val="FFFFFF"/>
                          </a:solidFill>
                        </a:rPr>
                        <a:t>12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0.11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3"/>
                  </a:ext>
                </a:extLst>
              </a:tr>
            </a:tbl>
          </a:graphicData>
        </a:graphic>
      </p:graphicFrame>
      <p:sp>
        <p:nvSpPr>
          <p:cNvPr id="451" name="Google Shape;451;p8"/>
          <p:cNvSpPr/>
          <p:nvPr/>
        </p:nvSpPr>
        <p:spPr>
          <a:xfrm>
            <a:off x="957375" y="4969675"/>
            <a:ext cx="5182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Métricas de evaluación usando un conjunto de datos de </a:t>
            </a:r>
            <a:r>
              <a:rPr lang="en-US">
                <a:solidFill>
                  <a:srgbClr val="001E33"/>
                </a:solidFill>
              </a:rPr>
              <a:t>validación</a:t>
            </a:r>
            <a:r>
              <a:rPr lang="en-US" sz="1400" b="0" i="0" u="none" strike="noStrike" cap="none">
                <a:solidFill>
                  <a:srgbClr val="001E33"/>
                </a:solidFill>
                <a:latin typeface="Arial"/>
                <a:ea typeface="Arial"/>
                <a:cs typeface="Arial"/>
                <a:sym typeface="Arial"/>
              </a:rPr>
              <a:t> de imágenes de ?? ganado sano y ?? ganado enfermo. Las imágenes comprimidas se obtuvieron con el algoritmo ??? (Por favor, complete con su algoritmo)</a:t>
            </a:r>
            <a:endParaRPr sz="1400" b="0" i="0" u="none" strike="noStrike" cap="none">
              <a:solidFill>
                <a:srgbClr val="000000"/>
              </a:solidFill>
              <a:latin typeface="Arial"/>
              <a:ea typeface="Arial"/>
              <a:cs typeface="Arial"/>
              <a:sym typeface="Arial"/>
            </a:endParaRPr>
          </a:p>
        </p:txBody>
      </p:sp>
      <p:sp>
        <p:nvSpPr>
          <p:cNvPr id="452" name="Google Shape;452;p8"/>
          <p:cNvSpPr/>
          <p:nvPr/>
        </p:nvSpPr>
        <p:spPr>
          <a:xfrm>
            <a:off x="4221480" y="61420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453" name="Google Shape;453;p8"/>
          <p:cNvSpPr/>
          <p:nvPr/>
        </p:nvSpPr>
        <p:spPr>
          <a:xfrm>
            <a:off x="3916671" y="6019800"/>
            <a:ext cx="763560" cy="42481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4" name="Google Shape;454;p8"/>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455" name="Google Shape;455;p8"/>
          <p:cNvPicPr preferRelativeResize="0"/>
          <p:nvPr/>
        </p:nvPicPr>
        <p:blipFill rotWithShape="1">
          <a:blip r:embed="rId4">
            <a:alphaModFix/>
          </a:blip>
          <a:srcRect/>
          <a:stretch/>
        </p:blipFill>
        <p:spPr>
          <a:xfrm>
            <a:off x="6741900" y="1946350"/>
            <a:ext cx="4726200" cy="3145875"/>
          </a:xfrm>
          <a:prstGeom prst="rect">
            <a:avLst/>
          </a:prstGeom>
          <a:noFill/>
          <a:ln>
            <a:noFill/>
          </a:ln>
        </p:spPr>
      </p:pic>
      <p:sp>
        <p:nvSpPr>
          <p:cNvPr id="456" name="Google Shape;456;p8"/>
          <p:cNvSpPr/>
          <p:nvPr/>
        </p:nvSpPr>
        <p:spPr>
          <a:xfrm>
            <a:off x="7685653" y="4729675"/>
            <a:ext cx="298296"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7" name="Google Shape;457;p8"/>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58" name="Google Shape;458;p8"/>
          <p:cNvSpPr/>
          <p:nvPr/>
        </p:nvSpPr>
        <p:spPr>
          <a:xfrm rot="10800000" flipH="1">
            <a:off x="4397725" y="1095250"/>
            <a:ext cx="768258"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4" name="Google Shape;464;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Informe aceptado en arXiv</a:t>
            </a:r>
            <a:endParaRPr sz="2200" b="0" i="0" u="none" strike="noStrike" cap="none">
              <a:solidFill>
                <a:srgbClr val="000000"/>
              </a:solidFill>
              <a:latin typeface="Arial"/>
              <a:ea typeface="Arial"/>
              <a:cs typeface="Arial"/>
              <a:sym typeface="Arial"/>
            </a:endParaRPr>
          </a:p>
        </p:txBody>
      </p:sp>
      <p:sp>
        <p:nvSpPr>
          <p:cNvPr id="465" name="Google Shape;465;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6" name="Google Shape;466;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67" name="Google Shape;467;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la cita del informe</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en arXiv y link. Alternativamente, use OSF</a:t>
            </a:r>
            <a:endParaRPr sz="1400" b="0" i="0" u="none" strike="noStrike" cap="none">
              <a:solidFill>
                <a:schemeClr val="accent2"/>
              </a:solidFill>
              <a:latin typeface="Arial"/>
              <a:ea typeface="Arial"/>
              <a:cs typeface="Arial"/>
              <a:sym typeface="Arial"/>
            </a:endParaRPr>
          </a:p>
        </p:txBody>
      </p:sp>
      <p:sp>
        <p:nvSpPr>
          <p:cNvPr id="468" name="Google Shape;468;p10"/>
          <p:cNvSpPr/>
          <p:nvPr/>
        </p:nvSpPr>
        <p:spPr>
          <a:xfrm rot="10800000" flipH="1">
            <a:off x="2011673" y="25413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9" name="Google Shape;469;p10"/>
          <p:cNvSpPr/>
          <p:nvPr/>
        </p:nvSpPr>
        <p:spPr>
          <a:xfrm>
            <a:off x="418325" y="3107875"/>
            <a:ext cx="64275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1E33"/>
                </a:solidFill>
                <a:latin typeface="Arial"/>
                <a:ea typeface="Arial"/>
                <a:cs typeface="Arial"/>
                <a:sym typeface="Arial"/>
              </a:rPr>
              <a:t>C. Patiño-Forero, M. Agudelo-Toro y M. Toro. </a:t>
            </a:r>
            <a:r>
              <a:rPr lang="en-US" sz="1800">
                <a:solidFill>
                  <a:srgbClr val="001E33"/>
                </a:solidFill>
              </a:rPr>
              <a:t>Planning system for deliveries in Medellín</a:t>
            </a:r>
            <a:r>
              <a:rPr lang="en-US" sz="1800" b="0" i="0" u="none" strike="noStrike" cap="none">
                <a:solidFill>
                  <a:srgbClr val="001E33"/>
                </a:solidFill>
                <a:latin typeface="Arial"/>
                <a:ea typeface="Arial"/>
                <a:cs typeface="Arial"/>
                <a:sym typeface="Arial"/>
              </a:rPr>
              <a:t>. ArXiv e-prints, noviembre de 2016. Disponible en: </a:t>
            </a:r>
            <a:r>
              <a:rPr lang="en-US" sz="1800" b="0" i="0" u="sng" strike="noStrike" cap="none">
                <a:solidFill>
                  <a:srgbClr val="001E33"/>
                </a:solid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https://arxiv.org/abs/1611.04156</a:t>
            </a:r>
            <a:endParaRPr sz="1800" b="0" i="0" u="none" strike="noStrike" cap="none">
              <a:solidFill>
                <a:srgbClr val="001E33"/>
              </a:solidFill>
              <a:latin typeface="Arial"/>
              <a:ea typeface="Arial"/>
              <a:cs typeface="Arial"/>
              <a:sym typeface="Arial"/>
            </a:endParaRPr>
          </a:p>
        </p:txBody>
      </p:sp>
      <p:grpSp>
        <p:nvGrpSpPr>
          <p:cNvPr id="470" name="Google Shape;470;p10"/>
          <p:cNvGrpSpPr/>
          <p:nvPr/>
        </p:nvGrpSpPr>
        <p:grpSpPr>
          <a:xfrm>
            <a:off x="7021800" y="894960"/>
            <a:ext cx="4570560" cy="4965480"/>
            <a:chOff x="7021800" y="894960"/>
            <a:chExt cx="4570560" cy="4965480"/>
          </a:xfrm>
        </p:grpSpPr>
        <p:pic>
          <p:nvPicPr>
            <p:cNvPr id="471" name="Google Shape;471;p10"/>
            <p:cNvPicPr preferRelativeResize="0"/>
            <p:nvPr/>
          </p:nvPicPr>
          <p:blipFill rotWithShape="1">
            <a:blip r:embed="rId5">
              <a:alphaModFix/>
            </a:blip>
            <a:srcRect l="2991" t="4621" r="11001" b="22951"/>
            <a:stretch/>
          </p:blipFill>
          <p:spPr>
            <a:xfrm>
              <a:off x="7021800" y="894960"/>
              <a:ext cx="4553640" cy="4965480"/>
            </a:xfrm>
            <a:prstGeom prst="rect">
              <a:avLst/>
            </a:prstGeom>
            <a:noFill/>
            <a:ln>
              <a:noFill/>
            </a:ln>
          </p:spPr>
        </p:pic>
        <p:sp>
          <p:nvSpPr>
            <p:cNvPr id="472" name="Google Shape;472;p10"/>
            <p:cNvSpPr/>
            <p:nvPr/>
          </p:nvSpPr>
          <p:spPr>
            <a:xfrm>
              <a:off x="10022400" y="1443600"/>
              <a:ext cx="1569960" cy="456120"/>
            </a:xfrm>
            <a:prstGeom prst="rect">
              <a:avLst/>
            </a:prstGeom>
            <a:solidFill>
              <a:srgbClr val="B31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0"/>
            <p:cNvSpPr/>
            <p:nvPr/>
          </p:nvSpPr>
          <p:spPr>
            <a:xfrm>
              <a:off x="10022400" y="950400"/>
              <a:ext cx="1569960" cy="400680"/>
            </a:xfrm>
            <a:prstGeom prst="rect">
              <a:avLst/>
            </a:prstGeom>
            <a:solidFill>
              <a:srgbClr val="22222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4" name="Google Shape;474;p10"/>
          <p:cNvSpPr/>
          <p:nvPr/>
        </p:nvSpPr>
        <p:spPr>
          <a:xfrm flipH="1">
            <a:off x="6491136" y="41950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5" name="Google Shape;475;p10"/>
          <p:cNvSpPr/>
          <p:nvPr/>
        </p:nvSpPr>
        <p:spPr>
          <a:xfrm>
            <a:off x="4747320" y="506196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Incluya</a:t>
            </a:r>
            <a:r>
              <a:rPr lang="en-US" sz="1400" b="0" i="1" u="none" strike="noStrike" cap="none">
                <a:solidFill>
                  <a:schemeClr val="accent2"/>
                </a:solidFill>
                <a:latin typeface="Arial"/>
                <a:ea typeface="Arial"/>
                <a:cs typeface="Arial"/>
                <a:sym typeface="Arial"/>
              </a:rPr>
              <a:t> un</a:t>
            </a:r>
            <a:r>
              <a:rPr lang="en-US" i="1">
                <a:solidFill>
                  <a:schemeClr val="accent2"/>
                </a:solidFill>
              </a:rPr>
              <a:t>a</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captura de pantalla</a:t>
            </a:r>
            <a:endParaRPr sz="1400" b="0" i="0" u="none" strike="noStrike" cap="none">
              <a:solidFill>
                <a:schemeClr val="accent2"/>
              </a:solidFill>
              <a:latin typeface="Arial"/>
              <a:ea typeface="Arial"/>
              <a:cs typeface="Arial"/>
              <a:sym typeface="Arial"/>
            </a:endParaRPr>
          </a:p>
        </p:txBody>
      </p:sp>
      <p:sp>
        <p:nvSpPr>
          <p:cNvPr id="476" name="Google Shape;476;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477" name="Google Shape;477;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478" name="Google Shape;478;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9" name="Google Shape;479;p10"/>
          <p:cNvSpPr/>
          <p:nvPr/>
        </p:nvSpPr>
        <p:spPr>
          <a:xfrm>
            <a:off x="5509320" y="62811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Incluya al profesor y al </a:t>
            </a:r>
            <a:r>
              <a:rPr lang="en-US" i="1">
                <a:solidFill>
                  <a:schemeClr val="accent2"/>
                </a:solidFill>
              </a:rPr>
              <a:t>monitor</a:t>
            </a:r>
            <a:r>
              <a:rPr lang="en-US" sz="1400" b="0" i="1" u="none" strike="noStrike" cap="none">
                <a:solidFill>
                  <a:schemeClr val="accent2"/>
                </a:solidFill>
                <a:latin typeface="Arial"/>
                <a:ea typeface="Arial"/>
                <a:cs typeface="Arial"/>
                <a:sym typeface="Arial"/>
              </a:rPr>
              <a:t>, por favor.</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pic>
        <p:nvPicPr>
          <p:cNvPr id="484" name="Google Shape;484;gadd317ae2b_0_117" descr="Cómo sería un mundo sin ganadería industrial? | Igualdad Animal México"/>
          <p:cNvPicPr preferRelativeResize="0"/>
          <p:nvPr/>
        </p:nvPicPr>
        <p:blipFill rotWithShape="1">
          <a:blip r:embed="rId3">
            <a:alphaModFix/>
          </a:blip>
          <a:srcRect l="39094" r="1571"/>
          <a:stretch/>
        </p:blipFill>
        <p:spPr>
          <a:xfrm>
            <a:off x="-51118" y="-8709"/>
            <a:ext cx="12254544" cy="6881854"/>
          </a:xfrm>
          <a:prstGeom prst="rect">
            <a:avLst/>
          </a:prstGeom>
          <a:noFill/>
          <a:ln>
            <a:noFill/>
          </a:ln>
        </p:spPr>
      </p:pic>
      <p:sp>
        <p:nvSpPr>
          <p:cNvPr id="485" name="Google Shape;485;gadd317ae2b_0_117"/>
          <p:cNvSpPr/>
          <p:nvPr/>
        </p:nvSpPr>
        <p:spPr>
          <a:xfrm>
            <a:off x="-53831" y="-8709"/>
            <a:ext cx="12254399"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GRACIAS!</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6" name="Google Shape;486;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001E33"/>
                </a:solidFill>
                <a:latin typeface="Arial"/>
                <a:ea typeface="Arial"/>
                <a:cs typeface="Arial"/>
                <a:sym typeface="Arial"/>
              </a:rPr>
              <a:t>Apoyado por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Los dos primeros autores son apoyados por una beca Sapiencia financiada por el municipio de Medellín. Todos los autores quieren agradecer a la Vicerrectoría de Descubrimiento y Creación, de la Universidad EAFIT, por su apoyo en esta investigación.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7" name="Google Shape;487;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no olvide los reconocimientos a su beca (si tiene una)</a:t>
            </a:r>
            <a:endParaRPr sz="1400" b="0" i="0" u="none" strike="noStrike" cap="none">
              <a:solidFill>
                <a:schemeClr val="accent2"/>
              </a:solidFill>
              <a:latin typeface="Arial"/>
              <a:ea typeface="Arial"/>
              <a:cs typeface="Arial"/>
              <a:sym typeface="Arial"/>
            </a:endParaRPr>
          </a:p>
        </p:txBody>
      </p:sp>
      <p:sp>
        <p:nvSpPr>
          <p:cNvPr id="488" name="Google Shape;488;gadd317ae2b_0_117"/>
          <p:cNvSpPr/>
          <p:nvPr/>
        </p:nvSpPr>
        <p:spPr>
          <a:xfrm rot="10800000">
            <a:off x="6002780" y="34038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89" name="Google Shape;489;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a:stretch/>
        </p:blipFill>
        <p:spPr>
          <a:xfrm>
            <a:off x="-4080" y="0"/>
            <a:ext cx="12196080" cy="6855840"/>
          </a:xfrm>
          <a:prstGeom prst="rect">
            <a:avLst/>
          </a:prstGeom>
          <a:noFill/>
          <a:ln>
            <a:noFill/>
          </a:ln>
        </p:spPr>
      </p:pic>
      <p:sp>
        <p:nvSpPr>
          <p:cNvPr id="200" name="Google Shape;200;p2"/>
          <p:cNvSpPr/>
          <p:nvPr/>
        </p:nvSpPr>
        <p:spPr>
          <a:xfrm>
            <a:off x="265328" y="376925"/>
            <a:ext cx="43758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Presentación</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equipo</a:t>
            </a:r>
            <a:endParaRPr sz="2200" b="0" i="0" u="none" strike="noStrike" cap="none" dirty="0">
              <a:solidFill>
                <a:srgbClr val="000000"/>
              </a:solidFill>
              <a:latin typeface="Arial"/>
              <a:ea typeface="Arial"/>
              <a:cs typeface="Arial"/>
              <a:sym typeface="Arial"/>
            </a:endParaRPr>
          </a:p>
        </p:txBody>
      </p:sp>
      <p:grpSp>
        <p:nvGrpSpPr>
          <p:cNvPr id="203" name="Google Shape;203;p2"/>
          <p:cNvGrpSpPr/>
          <p:nvPr/>
        </p:nvGrpSpPr>
        <p:grpSpPr>
          <a:xfrm>
            <a:off x="9098460" y="1515986"/>
            <a:ext cx="2833920" cy="2742480"/>
            <a:chOff x="9052560" y="1645920"/>
            <a:chExt cx="2833920" cy="2742480"/>
          </a:xfrm>
        </p:grpSpPr>
        <p:pic>
          <p:nvPicPr>
            <p:cNvPr id="204" name="Google Shape;204;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p2"/>
          <p:cNvSpPr/>
          <p:nvPr/>
        </p:nvSpPr>
        <p:spPr>
          <a:xfrm>
            <a:off x="728640" y="190080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3599280" y="1903680"/>
            <a:ext cx="2102040"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Mauricio</a:t>
            </a:r>
            <a:endParaRPr sz="2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Toro</a:t>
            </a:r>
            <a:endParaRPr sz="2200" b="0" i="0" u="none" strike="noStrike" cap="none">
              <a:solidFill>
                <a:srgbClr val="000000"/>
              </a:solidFill>
              <a:latin typeface="Arial"/>
              <a:ea typeface="Arial"/>
              <a:cs typeface="Arial"/>
              <a:sym typeface="Arial"/>
            </a:endParaRPr>
          </a:p>
        </p:txBody>
      </p:sp>
      <p:sp>
        <p:nvSpPr>
          <p:cNvPr id="209" name="Google Shape;209;p2"/>
          <p:cNvSpPr/>
          <p:nvPr/>
        </p:nvSpPr>
        <p:spPr>
          <a:xfrm>
            <a:off x="3551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dirty="0">
                <a:solidFill>
                  <a:srgbClr val="001E33"/>
                </a:solidFill>
              </a:rPr>
              <a:t>Jhordan Alexis Pabón</a:t>
            </a:r>
            <a:endParaRPr sz="2200" b="0" i="0" u="none" strike="noStrike" cap="none" dirty="0">
              <a:solidFill>
                <a:srgbClr val="000000"/>
              </a:solidFill>
              <a:latin typeface="Arial"/>
              <a:ea typeface="Arial"/>
              <a:cs typeface="Arial"/>
              <a:sym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dirty="0">
                <a:solidFill>
                  <a:srgbClr val="001E33"/>
                </a:solidFill>
                <a:latin typeface="Arial"/>
                <a:ea typeface="Arial"/>
                <a:cs typeface="Arial"/>
                <a:sym typeface="Arial"/>
              </a:rPr>
              <a:t>María José González</a:t>
            </a:r>
            <a:endParaRPr sz="2200" b="0" i="0" u="none" strike="noStrike" cap="none" dirty="0">
              <a:solidFill>
                <a:srgbClr val="000000"/>
              </a:solidFill>
              <a:latin typeface="Arial"/>
              <a:ea typeface="Arial"/>
              <a:cs typeface="Arial"/>
              <a:sym typeface="Arial"/>
            </a:endParaRPr>
          </a:p>
        </p:txBody>
      </p:sp>
      <p:pic>
        <p:nvPicPr>
          <p:cNvPr id="216" name="Google Shape;216;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9398105"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s-CO" sz="2200" b="1" i="0" u="none" strike="noStrike" cap="none" dirty="0">
                <a:solidFill>
                  <a:srgbClr val="001E33"/>
                </a:solidFill>
                <a:latin typeface="Arial"/>
                <a:ea typeface="Arial"/>
                <a:cs typeface="Arial"/>
                <a:sym typeface="Arial"/>
              </a:rPr>
              <a:t>https://github.com/majogonzalezp/ST0245-001/tree/master/proyecto</a:t>
            </a:r>
            <a:endParaRPr sz="2200" b="1" i="0" u="none" strike="noStrike" cap="none" dirty="0">
              <a:solidFill>
                <a:srgbClr val="001E33"/>
              </a:solidFill>
              <a:latin typeface="Arial"/>
              <a:ea typeface="Arial"/>
              <a:cs typeface="Arial"/>
              <a:sym typeface="Arial"/>
            </a:endParaRPr>
          </a:p>
        </p:txBody>
      </p:sp>
      <p:grpSp>
        <p:nvGrpSpPr>
          <p:cNvPr id="218" name="Google Shape;218;p2"/>
          <p:cNvGrpSpPr/>
          <p:nvPr/>
        </p:nvGrpSpPr>
        <p:grpSpPr>
          <a:xfrm>
            <a:off x="5910480" y="1629866"/>
            <a:ext cx="3383640" cy="2652120"/>
            <a:chOff x="1028310" y="1074420"/>
            <a:chExt cx="3383640" cy="2652120"/>
          </a:xfrm>
        </p:grpSpPr>
        <p:pic>
          <p:nvPicPr>
            <p:cNvPr id="219" name="Google Shape;219;p2"/>
            <p:cNvPicPr preferRelativeResize="0"/>
            <p:nvPr/>
          </p:nvPicPr>
          <p:blipFill rotWithShape="1">
            <a:blip r:embed="rId6">
              <a:alphaModFix/>
            </a:blip>
            <a:srcRect l="2186" t="17695" r="15575" b="26359"/>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Simón</a:t>
            </a:r>
            <a:br>
              <a:rPr lang="en-US" sz="2200" b="0" i="0" u="none" strike="noStrike" cap="none">
                <a:solidFill>
                  <a:srgbClr val="001E33"/>
                </a:solidFill>
                <a:latin typeface="Arial"/>
                <a:ea typeface="Arial"/>
                <a:cs typeface="Arial"/>
                <a:sym typeface="Arial"/>
              </a:rPr>
            </a:br>
            <a:r>
              <a:rPr lang="en-US" sz="2200" b="0" i="0" u="none" strike="noStrike" cap="none">
                <a:solidFill>
                  <a:srgbClr val="001E33"/>
                </a:solidFill>
                <a:latin typeface="Arial"/>
                <a:ea typeface="Arial"/>
                <a:cs typeface="Arial"/>
                <a:sym typeface="Arial"/>
              </a:rPr>
              <a:t>Marín</a:t>
            </a:r>
            <a:endParaRPr sz="2200" b="0"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4" name="Imagen 3" descr="Un hombre sentado en una silla en la calle&#10;&#10;Descripción generada automáticamente con confianza media">
            <a:extLst>
              <a:ext uri="{FF2B5EF4-FFF2-40B4-BE49-F238E27FC236}">
                <a16:creationId xmlns:a16="http://schemas.microsoft.com/office/drawing/2014/main" id="{54E21DEB-1676-4BBA-97E4-8C14BC9CBF21}"/>
              </a:ext>
            </a:extLst>
          </p:cNvPr>
          <p:cNvPicPr>
            <a:picLocks noChangeAspect="1"/>
          </p:cNvPicPr>
          <p:nvPr/>
        </p:nvPicPr>
        <p:blipFill rotWithShape="1">
          <a:blip r:embed="rId7"/>
          <a:srcRect l="12538" t="2888" r="14156" b="12692"/>
          <a:stretch/>
        </p:blipFill>
        <p:spPr>
          <a:xfrm>
            <a:off x="3514157" y="1727852"/>
            <a:ext cx="2375226" cy="2436497"/>
          </a:xfrm>
          <a:prstGeom prst="rect">
            <a:avLst/>
          </a:prstGeom>
        </p:spPr>
      </p:pic>
      <p:pic>
        <p:nvPicPr>
          <p:cNvPr id="7" name="Imagen 6" descr="Un dibujo de una persona&#10;&#10;Descripción generada automáticamente con confianza media">
            <a:extLst>
              <a:ext uri="{FF2B5EF4-FFF2-40B4-BE49-F238E27FC236}">
                <a16:creationId xmlns:a16="http://schemas.microsoft.com/office/drawing/2014/main" id="{897D985D-2F4B-4146-9970-BC5A6B57FE34}"/>
              </a:ext>
            </a:extLst>
          </p:cNvPr>
          <p:cNvPicPr>
            <a:picLocks noChangeAspect="1"/>
          </p:cNvPicPr>
          <p:nvPr/>
        </p:nvPicPr>
        <p:blipFill rotWithShape="1">
          <a:blip r:embed="rId8"/>
          <a:srcRect l="11983" t="2718" r="16657" b="55064"/>
          <a:stretch/>
        </p:blipFill>
        <p:spPr>
          <a:xfrm>
            <a:off x="538528" y="1823756"/>
            <a:ext cx="2607438" cy="2279204"/>
          </a:xfrm>
          <a:prstGeom prst="rect">
            <a:avLst/>
          </a:prstGeom>
        </p:spPr>
      </p:pic>
      <p:sp>
        <p:nvSpPr>
          <p:cNvPr id="35" name="Google Shape;220;p2">
            <a:extLst>
              <a:ext uri="{FF2B5EF4-FFF2-40B4-BE49-F238E27FC236}">
                <a16:creationId xmlns:a16="http://schemas.microsoft.com/office/drawing/2014/main" id="{4AB0AB0F-A1C9-467A-9DBE-FC638B602C1C}"/>
              </a:ext>
            </a:extLst>
          </p:cNvPr>
          <p:cNvSpPr/>
          <p:nvPr/>
        </p:nvSpPr>
        <p:spPr>
          <a:xfrm>
            <a:off x="2970131" y="1572448"/>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txBody>
          <a:bodyPr/>
          <a:lstStyle/>
          <a:p>
            <a:endParaRPr lang="es-CO" dirty="0"/>
          </a:p>
        </p:txBody>
      </p:sp>
      <p:sp>
        <p:nvSpPr>
          <p:cNvPr id="32" name="Google Shape;220;p2">
            <a:extLst>
              <a:ext uri="{FF2B5EF4-FFF2-40B4-BE49-F238E27FC236}">
                <a16:creationId xmlns:a16="http://schemas.microsoft.com/office/drawing/2014/main" id="{BDDE49EE-3DD3-401E-BAE0-24AE7335B684}"/>
              </a:ext>
            </a:extLst>
          </p:cNvPr>
          <p:cNvSpPr/>
          <p:nvPr/>
        </p:nvSpPr>
        <p:spPr>
          <a:xfrm>
            <a:off x="151343" y="1540773"/>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8" y="376925"/>
            <a:ext cx="4959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entrenamiento</a:t>
            </a:r>
            <a:endParaRPr sz="2200" b="0" i="0" u="none" strike="noStrike" cap="none">
              <a:solidFill>
                <a:srgbClr val="000000"/>
              </a:solidFill>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rotWithShape="1">
            <a:blip r:embed="rId4">
              <a:alphaModFix/>
            </a:blip>
            <a:src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rotWithShape="1">
            <a:blip r:embed="rId4">
              <a:alphaModFix/>
            </a:blip>
            <a:src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rotWithShape="1">
            <a:blip r:embed="rId4">
              <a:alphaModFix/>
            </a:blip>
            <a:src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rotWithShape="1">
            <a:blip r:embed="rId5">
              <a:alphaModFix/>
            </a:blip>
            <a:src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rotWithShape="1">
            <a:blip r:embed="rId5">
              <a:alphaModFix/>
            </a:blip>
            <a:src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rotWithShape="1">
            <a:blip r:embed="rId5">
              <a:alphaModFix/>
            </a:blip>
            <a:src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Imágenes de ganado enfermo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3" name="Google Shape;243;p6"/>
          <p:cNvSpPr/>
          <p:nvPr/>
        </p:nvSpPr>
        <p:spPr>
          <a:xfrm>
            <a:off x="142587" y="5232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563C1"/>
                </a:solidFill>
                <a:latin typeface="Arial"/>
                <a:ea typeface="Arial"/>
                <a:cs typeface="Arial"/>
                <a:sym typeface="Arial"/>
              </a:rPr>
              <a:t>Imágenes del ganado sano</a:t>
            </a:r>
            <a:endParaRPr sz="2200" b="1" i="0" u="none" strike="noStrike" cap="none">
              <a:solidFill>
                <a:srgbClr val="0563C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chemeClr val="accent4"/>
                </a:solidFill>
                <a:latin typeface="Arial"/>
                <a:ea typeface="Arial"/>
                <a:cs typeface="Arial"/>
                <a:sym typeface="Arial"/>
              </a:rPr>
              <a:t>Red neuronal conv</a:t>
            </a:r>
            <a:r>
              <a:rPr lang="en-US" sz="1700" b="1">
                <a:solidFill>
                  <a:schemeClr val="accent4"/>
                </a:solidFill>
              </a:rPr>
              <a:t>olucional</a:t>
            </a:r>
            <a:endParaRPr sz="1700" b="1" i="0" u="none" strike="noStrike" cap="none">
              <a:solidFill>
                <a:schemeClr val="accent4"/>
              </a:solidFill>
              <a:latin typeface="Arial"/>
              <a:ea typeface="Arial"/>
              <a:cs typeface="Arial"/>
              <a:sym typeface="Aria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Algoritmo de</a:t>
            </a:r>
            <a:br>
              <a:rPr lang="en-US" sz="2200" b="1" i="0" u="none" strike="noStrike" cap="none">
                <a:solidFill>
                  <a:srgbClr val="001E33"/>
                </a:solidFill>
                <a:latin typeface="Arial"/>
                <a:ea typeface="Arial"/>
                <a:cs typeface="Arial"/>
                <a:sym typeface="Arial"/>
              </a:rPr>
            </a:br>
            <a:r>
              <a:rPr lang="en-US" sz="2200" b="1" i="0" u="none" strike="noStrike" cap="none">
                <a:solidFill>
                  <a:srgbClr val="001E33"/>
                </a:solidFill>
                <a:latin typeface="Arial"/>
                <a:ea typeface="Arial"/>
                <a:cs typeface="Arial"/>
                <a:sym typeface="Aria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Modelo de</a:t>
            </a:r>
            <a:br>
              <a:rPr lang="en-US" sz="2200" b="1" i="0" u="none" strike="noStrike" cap="none">
                <a:solidFill>
                  <a:srgbClr val="001E33"/>
                </a:solidFill>
                <a:latin typeface="Arial"/>
                <a:ea typeface="Arial"/>
                <a:cs typeface="Arial"/>
                <a:sym typeface="Aria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268" name="Google Shape;268;p6"/>
          <p:cNvCxnSpPr>
            <a:stCxn id="237" idx="3"/>
          </p:cNvCxnSpPr>
          <p:nvPr/>
        </p:nvCxnSpPr>
        <p:spPr>
          <a:xfrm>
            <a:off x="2807200" y="1640689"/>
            <a:ext cx="4249500" cy="1192500"/>
          </a:xfrm>
          <a:prstGeom prst="straightConnector1">
            <a:avLst/>
          </a:prstGeom>
          <a:noFill/>
          <a:ln w="38100" cap="flat" cmpd="sng">
            <a:solidFill>
              <a:schemeClr val="accent5"/>
            </a:solidFill>
            <a:prstDash val="solid"/>
            <a:round/>
            <a:headEnd type="none" w="sm" len="sm"/>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sm" len="sm"/>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5" y="376925"/>
            <a:ext cx="34626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Proceso de </a:t>
            </a:r>
            <a:r>
              <a:rPr lang="en-US" sz="2200" b="1">
                <a:solidFill>
                  <a:srgbClr val="FFFFFF"/>
                </a:solidFill>
              </a:rPr>
              <a:t>validación</a:t>
            </a:r>
            <a:endParaRPr sz="2200" b="0" i="0" u="none" strike="noStrike" cap="none">
              <a:solidFill>
                <a:srgbClr val="000000"/>
              </a:solidFill>
              <a:latin typeface="Arial"/>
              <a:ea typeface="Arial"/>
              <a:cs typeface="Arial"/>
              <a:sym typeface="Arial"/>
            </a:endParaRPr>
          </a:p>
        </p:txBody>
      </p:sp>
      <p:sp>
        <p:nvSpPr>
          <p:cNvPr id="281" name="Google Shape;281;gadd317ae2b_0_271"/>
          <p:cNvSpPr/>
          <p:nvPr/>
        </p:nvSpPr>
        <p:spPr>
          <a:xfrm>
            <a:off x="4804080" y="4128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82" name="Google Shape;282;gadd317ae2b_0_27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283" name="Google Shape;283;gadd317ae2b_0_271"/>
          <p:cNvSpPr/>
          <p:nvPr/>
        </p:nvSpPr>
        <p:spPr>
          <a:xfrm>
            <a:off x="-860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Imagen del ganado</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dirty="0">
                <a:solidFill>
                  <a:srgbClr val="001E33"/>
                </a:solidFill>
              </a:rPr>
              <a:t>K-Nearest</a:t>
            </a:r>
            <a:endParaRPr sz="2200" b="1" i="0" u="none" strike="noStrike" cap="none" dirty="0">
              <a:solidFill>
                <a:srgbClr val="001E33"/>
              </a:solidFill>
              <a:latin typeface="Arial"/>
              <a:ea typeface="Arial"/>
              <a:cs typeface="Arial"/>
              <a:sym typeface="Aria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06" name="Google Shape;306;gadd317ae2b_0_271"/>
          <p:cNvSpPr/>
          <p:nvPr/>
        </p:nvSpPr>
        <p:spPr>
          <a:xfrm>
            <a:off x="2925087" y="41062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dirty="0" err="1">
                <a:solidFill>
                  <a:srgbClr val="001E33"/>
                </a:solidFill>
              </a:rPr>
              <a:t>Algoritmo</a:t>
            </a:r>
            <a:r>
              <a:rPr lang="en-US" sz="2200" b="1" dirty="0">
                <a:solidFill>
                  <a:srgbClr val="001E33"/>
                </a:solidFill>
              </a:rPr>
              <a:t> de</a:t>
            </a:r>
            <a:br>
              <a:rPr lang="en-US" sz="2200" b="1" i="0" u="none" strike="noStrike" cap="none" dirty="0">
                <a:solidFill>
                  <a:srgbClr val="001E33"/>
                </a:solidFill>
                <a:latin typeface="Arial"/>
                <a:ea typeface="Arial"/>
                <a:cs typeface="Arial"/>
                <a:sym typeface="Arial"/>
              </a:rPr>
            </a:br>
            <a:r>
              <a:rPr lang="en-US" sz="2200" b="1" dirty="0" err="1">
                <a:solidFill>
                  <a:srgbClr val="001E33"/>
                </a:solidFill>
              </a:rPr>
              <a:t>Compresión</a:t>
            </a:r>
            <a:endParaRPr sz="2200" b="1" i="0" u="none" strike="noStrike" cap="none" dirty="0">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dirty="0">
              <a:solidFill>
                <a:srgbClr val="001E33"/>
              </a:solidFill>
              <a:latin typeface="Arial"/>
              <a:ea typeface="Arial"/>
              <a:cs typeface="Arial"/>
              <a:sym typeface="Aria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Modelo de </a:t>
            </a:r>
            <a:br>
              <a:rPr lang="en-US" sz="2200" b="1">
                <a:solidFill>
                  <a:srgbClr val="001E33"/>
                </a:solidFill>
              </a:rPr>
            </a:br>
            <a:r>
              <a:rPr lang="en-US" sz="2200" b="1">
                <a:solidFill>
                  <a:srgbClr val="001E33"/>
                </a:solidFill>
              </a:rPr>
              <a:t>Clasificación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sm" len="sm"/>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sm" len="sm"/>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sm" len="sm"/>
            <a:tailEnd type="triangle" w="med" len="med"/>
          </a:ln>
        </p:spPr>
      </p:cxnSp>
      <p:pic>
        <p:nvPicPr>
          <p:cNvPr id="311" name="Google Shape;311;gadd317ae2b_0_271"/>
          <p:cNvPicPr preferRelativeResize="0"/>
          <p:nvPr/>
        </p:nvPicPr>
        <p:blipFill rotWithShape="1">
          <a:blip r:embed="rId4">
            <a:alphaModFix/>
          </a:blip>
          <a:src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AADB"/>
                </a:solidFill>
                <a:latin typeface="Arial"/>
                <a:ea typeface="Arial"/>
                <a:cs typeface="Arial"/>
                <a:sym typeface="Arial"/>
              </a:rPr>
              <a:t>Está enfermo</a:t>
            </a:r>
            <a:endParaRPr sz="2100" b="1" i="0" u="none" strike="noStrike" cap="none">
              <a:solidFill>
                <a:srgbClr val="00AADB"/>
              </a:solidFill>
              <a:latin typeface="Arial"/>
              <a:ea typeface="Arial"/>
              <a:cs typeface="Arial"/>
              <a:sym typeface="Aria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latin typeface="Arial"/>
                <a:ea typeface="Arial"/>
                <a:cs typeface="Arial"/>
                <a:sym typeface="Arial"/>
              </a:rPr>
              <a:t>Salida</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14" name="Google Shape;314;gadd317ae2b_0_271"/>
          <p:cNvSpPr/>
          <p:nvPr/>
        </p:nvSpPr>
        <p:spPr>
          <a:xfrm>
            <a:off x="4902375" y="5294125"/>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1" u="none" strike="noStrike" cap="none" dirty="0">
              <a:solidFill>
                <a:schemeClr val="accent2"/>
              </a:solidFill>
              <a:latin typeface="Arial"/>
              <a:ea typeface="Arial"/>
              <a:cs typeface="Arial"/>
              <a:sym typeface="Arial"/>
            </a:endParaRPr>
          </a:p>
        </p:txBody>
      </p:sp>
      <p:sp>
        <p:nvSpPr>
          <p:cNvPr id="316" name="Google Shape;316;gadd317ae2b_0_27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80307" y="-27753"/>
            <a:ext cx="12196080" cy="6855840"/>
          </a:xfrm>
          <a:prstGeom prst="rect">
            <a:avLst/>
          </a:prstGeom>
          <a:noFill/>
          <a:ln>
            <a:noFill/>
          </a:ln>
        </p:spPr>
      </p:pic>
      <p:sp>
        <p:nvSpPr>
          <p:cNvPr id="322" name="Google Shape;322;p3"/>
          <p:cNvSpPr/>
          <p:nvPr/>
        </p:nvSpPr>
        <p:spPr>
          <a:xfrm>
            <a:off x="265325" y="376925"/>
            <a:ext cx="5591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dirty="0" err="1">
                <a:solidFill>
                  <a:srgbClr val="FFFFFF"/>
                </a:solidFill>
                <a:latin typeface="Arial"/>
                <a:ea typeface="Arial"/>
                <a:cs typeface="Arial"/>
                <a:sym typeface="Arial"/>
              </a:rPr>
              <a:t>Diseño</a:t>
            </a:r>
            <a:r>
              <a:rPr lang="en-US" sz="2200" b="1" i="0" u="none" strike="noStrike" cap="none" dirty="0">
                <a:solidFill>
                  <a:srgbClr val="FFFFFF"/>
                </a:solidFill>
                <a:latin typeface="Arial"/>
                <a:ea typeface="Arial"/>
                <a:cs typeface="Arial"/>
                <a:sym typeface="Arial"/>
              </a:rPr>
              <a:t> del </a:t>
            </a:r>
            <a:r>
              <a:rPr lang="en-US" sz="2200" b="1" i="0" u="none" strike="noStrike" cap="none" dirty="0" err="1">
                <a:solidFill>
                  <a:srgbClr val="FFFFFF"/>
                </a:solidFill>
                <a:latin typeface="Arial"/>
                <a:ea typeface="Arial"/>
                <a:cs typeface="Arial"/>
                <a:sym typeface="Arial"/>
              </a:rPr>
              <a:t>algoritmo</a:t>
            </a:r>
            <a:r>
              <a:rPr lang="en-US" sz="2200" b="1" i="0" u="none" strike="noStrike" cap="none" dirty="0">
                <a:solidFill>
                  <a:srgbClr val="FFFFFF"/>
                </a:solidFill>
                <a:latin typeface="Arial"/>
                <a:ea typeface="Arial"/>
                <a:cs typeface="Arial"/>
                <a:sym typeface="Arial"/>
              </a:rPr>
              <a:t> de </a:t>
            </a:r>
            <a:r>
              <a:rPr lang="en-US" sz="2200" b="1" i="0" u="none" strike="noStrike" cap="none" dirty="0" err="1">
                <a:solidFill>
                  <a:srgbClr val="FFFFFF"/>
                </a:solidFill>
                <a:latin typeface="Arial"/>
                <a:ea typeface="Arial"/>
                <a:cs typeface="Arial"/>
                <a:sym typeface="Arial"/>
              </a:rPr>
              <a:t>compresión</a:t>
            </a:r>
            <a:endParaRPr sz="2200" b="0" i="0" u="none" strike="noStrike" cap="none" dirty="0">
              <a:solidFill>
                <a:srgbClr val="000000"/>
              </a:solidFill>
              <a:latin typeface="Arial"/>
              <a:ea typeface="Arial"/>
              <a:cs typeface="Arial"/>
              <a:sym typeface="Arial"/>
            </a:endParaRPr>
          </a:p>
        </p:txBody>
      </p:sp>
      <p:sp>
        <p:nvSpPr>
          <p:cNvPr id="323" name="Google Shape;323;p3"/>
          <p:cNvSpPr/>
          <p:nvPr/>
        </p:nvSpPr>
        <p:spPr>
          <a:xfrm>
            <a:off x="623177" y="4620166"/>
            <a:ext cx="6713445" cy="73721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dirty="0"/>
              <a:t>Usaremos el algoritmo K-Nearest, en el cual, como podemos ver; coge un solo pixel en un grupo de cuatro, con el seleccionado, se irá creando la imagen nueva comprimida, la cual tendrá su tamaño y resolución reducido a la mitad</a:t>
            </a:r>
            <a:endParaRPr sz="1400" b="0" i="0" u="none" strike="noStrike" cap="none" dirty="0">
              <a:solidFill>
                <a:srgbClr val="000000"/>
              </a:solidFill>
              <a:latin typeface="Arial"/>
              <a:ea typeface="Arial"/>
              <a:cs typeface="Arial"/>
              <a:sym typeface="Arial"/>
            </a:endParaRPr>
          </a:p>
        </p:txBody>
      </p:sp>
      <p:sp>
        <p:nvSpPr>
          <p:cNvPr id="332" name="Google Shape;332;p3"/>
          <p:cNvSpPr/>
          <p:nvPr/>
        </p:nvSpPr>
        <p:spPr>
          <a:xfrm>
            <a:off x="9558000" y="1083240"/>
            <a:ext cx="34254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pic>
        <p:nvPicPr>
          <p:cNvPr id="334" name="Google Shape;334;p3"/>
          <p:cNvPicPr preferRelativeResize="0"/>
          <p:nvPr/>
        </p:nvPicPr>
        <p:blipFill rotWithShape="1">
          <a:blip r:embed="rId4">
            <a:alphaModFix/>
          </a:blip>
          <a:srcRect/>
          <a:stretch/>
        </p:blipFill>
        <p:spPr>
          <a:xfrm>
            <a:off x="7613750" y="2039935"/>
            <a:ext cx="3498750" cy="2624063"/>
          </a:xfrm>
          <a:prstGeom prst="rect">
            <a:avLst/>
          </a:prstGeom>
          <a:noFill/>
          <a:ln>
            <a:noFill/>
          </a:ln>
        </p:spPr>
      </p:pic>
      <p:sp>
        <p:nvSpPr>
          <p:cNvPr id="337" name="Google Shape;337;p3"/>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pic>
        <p:nvPicPr>
          <p:cNvPr id="4" name="Imagen 3" descr="Imagen que contiene Tabla&#10;&#10;Descripción generada automáticamente">
            <a:extLst>
              <a:ext uri="{FF2B5EF4-FFF2-40B4-BE49-F238E27FC236}">
                <a16:creationId xmlns:a16="http://schemas.microsoft.com/office/drawing/2014/main" id="{26396EA6-57C9-4AE6-9F69-0F0AF68FEB66}"/>
              </a:ext>
            </a:extLst>
          </p:cNvPr>
          <p:cNvPicPr>
            <a:picLocks noChangeAspect="1"/>
          </p:cNvPicPr>
          <p:nvPr/>
        </p:nvPicPr>
        <p:blipFill rotWithShape="1">
          <a:blip r:embed="rId5">
            <a:clrChange>
              <a:clrFrom>
                <a:srgbClr val="FFFFFF"/>
              </a:clrFrom>
              <a:clrTo>
                <a:srgbClr val="FFFFFF">
                  <a:alpha val="0"/>
                </a:srgbClr>
              </a:clrTo>
            </a:clrChange>
          </a:blip>
          <a:srcRect l="14624" t="3255" r="8938"/>
          <a:stretch/>
        </p:blipFill>
        <p:spPr>
          <a:xfrm>
            <a:off x="80307" y="895498"/>
            <a:ext cx="4108720" cy="3900222"/>
          </a:xfrm>
          <a:prstGeom prst="rect">
            <a:avLst/>
          </a:prstGeom>
        </p:spPr>
      </p:pic>
      <p:pic>
        <p:nvPicPr>
          <p:cNvPr id="8" name="Imagen 7" descr="Icono&#10;&#10;Descripción generada automáticamente">
            <a:extLst>
              <a:ext uri="{FF2B5EF4-FFF2-40B4-BE49-F238E27FC236}">
                <a16:creationId xmlns:a16="http://schemas.microsoft.com/office/drawing/2014/main" id="{BF1BF3C5-11A1-442B-A7A1-ABC9AE27E7AB}"/>
              </a:ext>
            </a:extLst>
          </p:cNvPr>
          <p:cNvPicPr>
            <a:picLocks noChangeAspect="1"/>
          </p:cNvPicPr>
          <p:nvPr/>
        </p:nvPicPr>
        <p:blipFill>
          <a:blip r:embed="rId6"/>
          <a:stretch>
            <a:fillRect/>
          </a:stretch>
        </p:blipFill>
        <p:spPr>
          <a:xfrm>
            <a:off x="3266223" y="1785555"/>
            <a:ext cx="3498750" cy="26240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2039"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Diseño del algoritmo de compresión</a:t>
            </a:r>
            <a:endParaRPr sz="2200" b="0" i="0" u="none" strike="noStrike" cap="none">
              <a:solidFill>
                <a:srgbClr val="000000"/>
              </a:solidFill>
              <a:latin typeface="Arial"/>
              <a:ea typeface="Arial"/>
              <a:cs typeface="Arial"/>
              <a:sym typeface="Arial"/>
            </a:endParaRPr>
          </a:p>
        </p:txBody>
      </p:sp>
      <p:sp>
        <p:nvSpPr>
          <p:cNvPr id="345" name="Google Shape;345;gadd317ae2b_0_11"/>
          <p:cNvSpPr/>
          <p:nvPr/>
        </p:nvSpPr>
        <p:spPr>
          <a:xfrm>
            <a:off x="3356280" y="318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46" name="Google Shape;346;gadd317ae2b_0_11"/>
          <p:cNvSpPr/>
          <p:nvPr/>
        </p:nvSpPr>
        <p:spPr>
          <a:xfrm>
            <a:off x="4875120" y="63015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49" name="Google Shape;349;gadd317ae2b_0_11"/>
          <p:cNvSpPr/>
          <p:nvPr/>
        </p:nvSpPr>
        <p:spPr>
          <a:xfrm>
            <a:off x="9558000" y="108324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50" name="Google Shape;350;gadd317ae2b_0_11"/>
          <p:cNvSpPr/>
          <p:nvPr/>
        </p:nvSpPr>
        <p:spPr>
          <a:xfrm>
            <a:off x="8229600" y="124200"/>
            <a:ext cx="21147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52" name="Google Shape;352;gadd317ae2b_0_11"/>
          <p:cNvSpPr/>
          <p:nvPr/>
        </p:nvSpPr>
        <p:spPr>
          <a:xfrm>
            <a:off x="5472960" y="7620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54" name="Google Shape;354;gadd317ae2b_0_11"/>
          <p:cNvSpPr/>
          <p:nvPr/>
        </p:nvSpPr>
        <p:spPr>
          <a:xfrm>
            <a:off x="8034840" y="506928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357" name="Google Shape;357;gadd317ae2b_0_1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accent2"/>
              </a:solidFill>
              <a:latin typeface="Arial"/>
              <a:ea typeface="Arial"/>
              <a:cs typeface="Arial"/>
              <a:sym typeface="Arial"/>
            </a:endParaRPr>
          </a:p>
        </p:txBody>
      </p:sp>
      <p:sp>
        <p:nvSpPr>
          <p:cNvPr id="17" name="CuadroTexto 16">
            <a:extLst>
              <a:ext uri="{FF2B5EF4-FFF2-40B4-BE49-F238E27FC236}">
                <a16:creationId xmlns:a16="http://schemas.microsoft.com/office/drawing/2014/main" id="{2DB786F9-934F-490F-A89A-253AA4D59DB0}"/>
              </a:ext>
            </a:extLst>
          </p:cNvPr>
          <p:cNvSpPr txBox="1"/>
          <p:nvPr/>
        </p:nvSpPr>
        <p:spPr>
          <a:xfrm flipH="1">
            <a:off x="816143" y="4653049"/>
            <a:ext cx="7259380" cy="738664"/>
          </a:xfrm>
          <a:prstGeom prst="rect">
            <a:avLst/>
          </a:prstGeom>
          <a:noFill/>
        </p:spPr>
        <p:txBody>
          <a:bodyPr wrap="square" rtlCol="0">
            <a:spAutoFit/>
          </a:bodyPr>
          <a:lstStyle/>
          <a:p>
            <a:r>
              <a:rPr lang="es-ES" dirty="0"/>
              <a:t>Como podemos observar, de cada fila y columna de pixeles se seleccionarán intercaladamente de dos en dos un solo píxel. La cantidad de pixeles se reduce notablemente, por lo tanto el tamaño de la imagen también se verá reducida</a:t>
            </a:r>
            <a:endParaRPr lang="es-CO" dirty="0"/>
          </a:p>
        </p:txBody>
      </p:sp>
      <p:pic>
        <p:nvPicPr>
          <p:cNvPr id="21" name="Imagen 20">
            <a:extLst>
              <a:ext uri="{FF2B5EF4-FFF2-40B4-BE49-F238E27FC236}">
                <a16:creationId xmlns:a16="http://schemas.microsoft.com/office/drawing/2014/main" id="{1B9FE9E9-F770-4EE4-9458-C9E37C04A426}"/>
              </a:ext>
            </a:extLst>
          </p:cNvPr>
          <p:cNvPicPr>
            <a:picLocks noChangeAspect="1"/>
          </p:cNvPicPr>
          <p:nvPr/>
        </p:nvPicPr>
        <p:blipFill>
          <a:blip r:embed="rId4"/>
          <a:stretch>
            <a:fillRect/>
          </a:stretch>
        </p:blipFill>
        <p:spPr>
          <a:xfrm>
            <a:off x="7338808" y="1280700"/>
            <a:ext cx="4741134" cy="2963209"/>
          </a:xfrm>
          <a:prstGeom prst="rect">
            <a:avLst/>
          </a:prstGeom>
        </p:spPr>
      </p:pic>
      <p:pic>
        <p:nvPicPr>
          <p:cNvPr id="3" name="Imagen 2" descr="Interfaz de usuario gráfica, Aplicación&#10;&#10;Descripción generada automáticamente">
            <a:extLst>
              <a:ext uri="{FF2B5EF4-FFF2-40B4-BE49-F238E27FC236}">
                <a16:creationId xmlns:a16="http://schemas.microsoft.com/office/drawing/2014/main" id="{23AD7F1C-7219-42DB-A7C8-24A1CA5C2900}"/>
              </a:ext>
            </a:extLst>
          </p:cNvPr>
          <p:cNvPicPr>
            <a:picLocks noChangeAspect="1"/>
          </p:cNvPicPr>
          <p:nvPr/>
        </p:nvPicPr>
        <p:blipFill rotWithShape="1">
          <a:blip r:embed="rId5"/>
          <a:srcRect l="19670" t="6688" r="21222" b="15452"/>
          <a:stretch/>
        </p:blipFill>
        <p:spPr>
          <a:xfrm>
            <a:off x="291393" y="930722"/>
            <a:ext cx="3822387" cy="3776198"/>
          </a:xfrm>
          <a:prstGeom prst="rect">
            <a:avLst/>
          </a:prstGeom>
        </p:spPr>
      </p:pic>
      <p:pic>
        <p:nvPicPr>
          <p:cNvPr id="23" name="Imagen 22" descr="Icono&#10;&#10;Descripción generada automáticamente">
            <a:extLst>
              <a:ext uri="{FF2B5EF4-FFF2-40B4-BE49-F238E27FC236}">
                <a16:creationId xmlns:a16="http://schemas.microsoft.com/office/drawing/2014/main" id="{92725B3D-7CE5-446E-A343-88A675B8C3BA}"/>
              </a:ext>
            </a:extLst>
          </p:cNvPr>
          <p:cNvPicPr>
            <a:picLocks noChangeAspect="1"/>
          </p:cNvPicPr>
          <p:nvPr/>
        </p:nvPicPr>
        <p:blipFill>
          <a:blip r:embed="rId6"/>
          <a:stretch>
            <a:fillRect/>
          </a:stretch>
        </p:blipFill>
        <p:spPr>
          <a:xfrm>
            <a:off x="3510238" y="1786928"/>
            <a:ext cx="3498750" cy="26240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Complejidad del algoritmo de compresión</a:t>
            </a:r>
            <a:endParaRPr sz="2200" b="0" i="0" u="none" strike="noStrike" cap="none">
              <a:solidFill>
                <a:srgbClr val="000000"/>
              </a:solidFill>
              <a:latin typeface="Arial"/>
              <a:ea typeface="Arial"/>
              <a:cs typeface="Arial"/>
              <a:sym typeface="Arial"/>
            </a:endParaRPr>
          </a:p>
        </p:txBody>
      </p:sp>
      <p:sp>
        <p:nvSpPr>
          <p:cNvPr id="364" name="Google Shape;364;p5"/>
          <p:cNvSpPr/>
          <p:nvPr/>
        </p:nvSpPr>
        <p:spPr>
          <a:xfrm>
            <a:off x="584640" y="4325520"/>
            <a:ext cx="5027400" cy="942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1E33"/>
                </a:solidFill>
                <a:latin typeface="Arial"/>
                <a:ea typeface="Arial"/>
                <a:cs typeface="Arial"/>
                <a:sym typeface="Arial"/>
              </a:rPr>
              <a:t>La complejidad del tiempo y la memoria del algoritmo (En este semestre, uno podría ser LZS, LZ77, LZ78, Huffman... por favor, elija). Por favor, explique qué significan N y M en este problema. POR FAVOR HÁGALO!</a:t>
            </a:r>
            <a:endParaRPr sz="1400" b="0" i="0" u="none" strike="noStrike" cap="none">
              <a:solidFill>
                <a:srgbClr val="000000"/>
              </a:solidFill>
              <a:latin typeface="Arial"/>
              <a:ea typeface="Arial"/>
              <a:cs typeface="Arial"/>
              <a:sym typeface="Arial"/>
            </a:endParaRPr>
          </a:p>
        </p:txBody>
      </p:sp>
      <p:sp>
        <p:nvSpPr>
          <p:cNvPr id="365" name="Google Shape;365;p5"/>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6" name="Google Shape;366;p5"/>
          <p:cNvSpPr/>
          <p:nvPr/>
        </p:nvSpPr>
        <p:spPr>
          <a:xfrm>
            <a:off x="4149080" y="702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67" name="Google Shape;367;p5"/>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68" name="Google Shape;368;p5"/>
          <p:cNvSpPr/>
          <p:nvPr/>
        </p:nvSpPr>
        <p:spPr>
          <a:xfrm rot="10800000" flipH="1">
            <a:off x="4567200" y="11746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9" name="Google Shape;369;p5"/>
          <p:cNvSpPr/>
          <p:nvPr/>
        </p:nvSpPr>
        <p:spPr>
          <a:xfrm>
            <a:off x="3361440" y="60466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370" name="Google Shape;370;p5"/>
          <p:cNvSpPr/>
          <p:nvPr/>
        </p:nvSpPr>
        <p:spPr>
          <a:xfrm>
            <a:off x="3570849" y="5371477"/>
            <a:ext cx="736992" cy="516024"/>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71" name="Google Shape;371;p5"/>
          <p:cNvSpPr/>
          <p:nvPr/>
        </p:nvSpPr>
        <p:spPr>
          <a:xfrm>
            <a:off x="8034840" y="4993080"/>
            <a:ext cx="29325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sp>
        <p:nvSpPr>
          <p:cNvPr id="372" name="Google Shape;372;p5"/>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373" name="Google Shape;373;p5"/>
          <p:cNvGraphicFramePr/>
          <p:nvPr/>
        </p:nvGraphicFramePr>
        <p:xfrm>
          <a:off x="547920" y="1956240"/>
          <a:ext cx="5075650" cy="2354410"/>
        </p:xfrm>
        <a:graphic>
          <a:graphicData uri="http://schemas.openxmlformats.org/drawingml/2006/table">
            <a:tbl>
              <a:tblPr>
                <a:noFill/>
                <a:tableStyleId>{AC289BA7-0477-4DA3-BF64-564EF7BB6FF7}</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2"/>
                          </a:solidFill>
                          <a:latin typeface="Arial"/>
                          <a:ea typeface="Arial"/>
                          <a:cs typeface="Arial"/>
                          <a:sym typeface="Arial"/>
                        </a:rPr>
                        <a:t>La complejidad del tiempo</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accent4"/>
                          </a:solidFill>
                          <a:latin typeface="Arial"/>
                          <a:ea typeface="Arial"/>
                          <a:cs typeface="Arial"/>
                          <a:sym typeface="Arial"/>
                        </a:rPr>
                        <a:t>Complejidad de la memoria</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 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O(N2*M*2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FFFFFF"/>
                          </a:solidFill>
                        </a:rPr>
                        <a:t>Algoritmo de</a:t>
                      </a:r>
                      <a:br>
                        <a:rPr lang="en-US" sz="1800">
                          <a:solidFill>
                            <a:srgbClr val="FFFFFF"/>
                          </a:solidFill>
                        </a:rPr>
                      </a:br>
                      <a:r>
                        <a:rPr lang="en-US" sz="1800">
                          <a:solidFill>
                            <a:srgbClr val="FFFFFF"/>
                          </a:solidFill>
                        </a:rPr>
                        <a:t>decompresión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O(N*M)</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a:solidFill>
                            <a:srgbClr val="FFFFFF"/>
                          </a:solidFill>
                          <a:latin typeface="Arial"/>
                          <a:ea typeface="Arial"/>
                          <a:cs typeface="Arial"/>
                          <a:sym typeface="Arial"/>
                        </a:rPr>
                        <a:t>O(1)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4" name="Google Shape;374;p5"/>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375" name="Google Shape;375;p5"/>
          <p:cNvPicPr preferRelativeResize="0"/>
          <p:nvPr/>
        </p:nvPicPr>
        <p:blipFill rotWithShape="1">
          <a:blip r:embed="rId4">
            <a:alphaModFix/>
          </a:blip>
          <a:srcRect/>
          <a:stretch/>
        </p:blipFill>
        <p:spPr>
          <a:xfrm>
            <a:off x="6724550" y="1723472"/>
            <a:ext cx="4662476" cy="3018952"/>
          </a:xfrm>
          <a:prstGeom prst="rect">
            <a:avLst/>
          </a:prstGeom>
          <a:noFill/>
          <a:ln>
            <a:noFill/>
          </a:ln>
        </p:spPr>
      </p:pic>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chemeClr val="accent2"/>
                </a:solidFill>
              </a:rPr>
              <a:t>Usa superíndices para</a:t>
            </a:r>
            <a:br>
              <a:rPr lang="en-US" i="1">
                <a:solidFill>
                  <a:schemeClr val="accent2"/>
                </a:solidFill>
              </a:rPr>
            </a:br>
            <a:r>
              <a:rPr lang="en-US" i="1">
                <a:solidFill>
                  <a:schemeClr val="accent2"/>
                </a:solidFill>
              </a:rPr>
              <a:t>representar los exponentes.</a:t>
            </a:r>
            <a:br>
              <a:rPr lang="en-US" i="1">
                <a:solidFill>
                  <a:schemeClr val="accent2"/>
                </a:solidFill>
              </a:rPr>
            </a:br>
            <a:r>
              <a:rPr lang="en-US" i="1">
                <a:solidFill>
                  <a:schemeClr val="accent2"/>
                </a:solidFill>
              </a:rPr>
              <a:t>NO uses el símbolo ^</a:t>
            </a:r>
            <a:endParaRPr sz="1400" b="0" i="0" u="none" strike="noStrike" cap="none">
              <a:solidFill>
                <a:schemeClr val="accent2"/>
              </a:solidFill>
              <a:latin typeface="Arial"/>
              <a:ea typeface="Arial"/>
              <a:cs typeface="Arial"/>
              <a:sym typeface="Arial"/>
            </a:endParaRPr>
          </a:p>
        </p:txBody>
      </p:sp>
      <p:sp>
        <p:nvSpPr>
          <p:cNvPr id="378" name="Google Shape;378;p5"/>
          <p:cNvSpPr/>
          <p:nvPr/>
        </p:nvSpPr>
        <p:spPr>
          <a:xfrm flipH="1">
            <a:off x="2468412" y="5264224"/>
            <a:ext cx="518778" cy="6552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Consumo de tiempo y memoria</a:t>
            </a:r>
            <a:endParaRPr sz="2200" b="0" i="0" u="none" strike="noStrike" cap="none">
              <a:solidFill>
                <a:srgbClr val="000000"/>
              </a:solidFill>
              <a:latin typeface="Arial"/>
              <a:ea typeface="Arial"/>
              <a:cs typeface="Arial"/>
              <a:sym typeface="Arial"/>
            </a:endParaRPr>
          </a:p>
        </p:txBody>
      </p:sp>
      <p:sp>
        <p:nvSpPr>
          <p:cNvPr id="385" name="Google Shape;385;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6" name="Google Shape;386;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387" name="Google Shape;387;p9"/>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 las gráficas en Excel.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388" name="Google Shape;388;p9"/>
          <p:cNvSpPr/>
          <p:nvPr/>
        </p:nvSpPr>
        <p:spPr>
          <a:xfrm rot="10800000" flipH="1">
            <a:off x="4413925" y="1171478"/>
            <a:ext cx="752058" cy="60787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tiempo </a:t>
            </a:r>
            <a:endParaRPr sz="2200" b="0" i="0" u="none" strike="noStrike" cap="none">
              <a:solidFill>
                <a:srgbClr val="000000"/>
              </a:solidFill>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1E33"/>
                </a:solidFill>
                <a:latin typeface="Arial"/>
                <a:ea typeface="Arial"/>
                <a:cs typeface="Arial"/>
                <a:sym typeface="Arial"/>
              </a:rPr>
              <a:t>Consumo de memoria</a:t>
            </a:r>
            <a:endParaRPr sz="2200" b="0" i="0" u="none" strike="noStrike" cap="none">
              <a:solidFill>
                <a:srgbClr val="000000"/>
              </a:solidFill>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sp>
        <p:nvSpPr>
          <p:cNvPr id="394" name="Google Shape;394;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
        <p:nvSpPr>
          <p:cNvPr id="395" name="Google Shape;395;p9"/>
          <p:cNvSpPr/>
          <p:nvPr/>
        </p:nvSpPr>
        <p:spPr>
          <a:xfrm>
            <a:off x="5276525" y="5542562"/>
            <a:ext cx="92080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96" name="Google Shape;396;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Por favor, incluye unidades de medida en ambos ejes X e Y, por ejemplo, MB, sg, KB, minutos...</a:t>
            </a:r>
            <a:endParaRPr sz="1400" b="0" i="0" u="none" strike="noStrike" cap="none">
              <a:solidFill>
                <a:schemeClr val="accent2"/>
              </a:solidFill>
              <a:latin typeface="Arial"/>
              <a:ea typeface="Arial"/>
              <a:cs typeface="Arial"/>
              <a:sym typeface="Arial"/>
            </a:endParaRPr>
          </a:p>
        </p:txBody>
      </p:sp>
      <p:pic>
        <p:nvPicPr>
          <p:cNvPr id="397" name="Google Shape;397;p9"/>
          <p:cNvPicPr preferRelativeResize="0"/>
          <p:nvPr/>
        </p:nvPicPr>
        <p:blipFill>
          <a:blip r:embed="rId6">
            <a:alphaModFix/>
          </a:blip>
          <a:stretch>
            <a:fillRect/>
          </a:stretch>
        </p:blipFill>
        <p:spPr>
          <a:xfrm>
            <a:off x="346750" y="1823663"/>
            <a:ext cx="5772150" cy="3238500"/>
          </a:xfrm>
          <a:prstGeom prst="rect">
            <a:avLst/>
          </a:prstGeom>
          <a:noFill/>
          <a:ln>
            <a:noFill/>
          </a:ln>
        </p:spPr>
      </p:pic>
      <p:pic>
        <p:nvPicPr>
          <p:cNvPr id="398" name="Google Shape;398;p9"/>
          <p:cNvPicPr preferRelativeResize="0"/>
          <p:nvPr/>
        </p:nvPicPr>
        <p:blipFill>
          <a:blip r:embed="rId7">
            <a:alphaModFix/>
          </a:blip>
          <a:stretch>
            <a:fillRect/>
          </a:stretch>
        </p:blipFill>
        <p:spPr>
          <a:xfrm>
            <a:off x="6181725" y="1809750"/>
            <a:ext cx="5772150" cy="32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Tasa de compresión </a:t>
            </a:r>
            <a:r>
              <a:rPr lang="en-US" sz="2200" b="1">
                <a:solidFill>
                  <a:srgbClr val="FFFFFF"/>
                </a:solidFill>
              </a:rPr>
              <a:t>promedio</a:t>
            </a:r>
            <a:endParaRPr sz="2200" b="0" i="0" u="none" strike="noStrike" cap="none">
              <a:solidFill>
                <a:srgbClr val="000000"/>
              </a:solidFill>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solidFill>
                  <a:srgbClr val="001E33"/>
                </a:solidFill>
              </a:rPr>
              <a:t>Tasa</a:t>
            </a:r>
            <a:r>
              <a:rPr lang="en-US" sz="1400" b="0" i="0" u="none" strike="noStrike" cap="none">
                <a:solidFill>
                  <a:srgbClr val="001E33"/>
                </a:solidFill>
                <a:latin typeface="Arial"/>
                <a:ea typeface="Arial"/>
                <a:cs typeface="Arial"/>
                <a:sym typeface="Arial"/>
              </a:rPr>
              <a:t> de compresión </a:t>
            </a:r>
            <a:r>
              <a:rPr lang="en-US">
                <a:solidFill>
                  <a:srgbClr val="001E33"/>
                </a:solidFill>
              </a:rPr>
              <a:t>promedio</a:t>
            </a:r>
            <a:r>
              <a:rPr lang="en-US" sz="1400" b="0" i="0" u="none" strike="noStrike" cap="none">
                <a:solidFill>
                  <a:srgbClr val="001E33"/>
                </a:solidFill>
                <a:latin typeface="Arial"/>
                <a:ea typeface="Arial"/>
                <a:cs typeface="Arial"/>
                <a:sym typeface="Arial"/>
              </a:rPr>
              <a:t> para el ganado </a:t>
            </a:r>
            <a:br>
              <a:rPr lang="en-US" sz="1400" b="0" i="0" u="none" strike="noStrike" cap="none">
                <a:solidFill>
                  <a:srgbClr val="001E33"/>
                </a:solidFill>
                <a:latin typeface="Arial"/>
                <a:ea typeface="Arial"/>
                <a:cs typeface="Arial"/>
                <a:sym typeface="Arial"/>
              </a:rPr>
            </a:br>
            <a:r>
              <a:rPr lang="en-US" sz="1400" b="0" i="0" u="none" strike="noStrike" cap="none">
                <a:solidFill>
                  <a:srgbClr val="001E33"/>
                </a:solidFill>
                <a:latin typeface="Arial"/>
                <a:ea typeface="Arial"/>
                <a:cs typeface="Arial"/>
                <a:sym typeface="Arial"/>
              </a:rPr>
              <a:t>sano y el ganado enfermo. </a:t>
            </a:r>
            <a:endParaRPr sz="1400" b="0" i="0" u="none" strike="noStrike" cap="none">
              <a:solidFill>
                <a:srgbClr val="000000"/>
              </a:solidFill>
              <a:latin typeface="Arial"/>
              <a:ea typeface="Arial"/>
              <a:cs typeface="Arial"/>
              <a:sym typeface="Arial"/>
            </a:endParaRPr>
          </a:p>
        </p:txBody>
      </p:sp>
      <p:sp>
        <p:nvSpPr>
          <p:cNvPr id="406" name="Google Shape;40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Conserva este título</a:t>
            </a:r>
            <a:endParaRPr sz="1400" b="0" i="0" u="none" strike="noStrike" cap="none">
              <a:solidFill>
                <a:schemeClr val="accent2"/>
              </a:solidFill>
              <a:latin typeface="Arial"/>
              <a:ea typeface="Arial"/>
              <a:cs typeface="Arial"/>
              <a:sym typeface="Arial"/>
            </a:endParaRPr>
          </a:p>
        </p:txBody>
      </p:sp>
      <p:sp>
        <p:nvSpPr>
          <p:cNvPr id="408" name="Google Shape;40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Crear la tabla en Powerpoint. No copie las capturas de pantalla pixeladas del informe técnico, por favor.</a:t>
            </a:r>
            <a:endParaRPr sz="1400" b="0" i="0" u="none" strike="noStrike" cap="none">
              <a:solidFill>
                <a:schemeClr val="accent2"/>
              </a:solidFill>
              <a:latin typeface="Arial"/>
              <a:ea typeface="Arial"/>
              <a:cs typeface="Arial"/>
              <a:sym typeface="Arial"/>
            </a:endParaRPr>
          </a:p>
        </p:txBody>
      </p:sp>
      <p:sp>
        <p:nvSpPr>
          <p:cNvPr id="409" name="Google Shape;409;gadd317ae2b_0_20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0" name="Google Shape;410;gadd317ae2b_0_201"/>
          <p:cNvSpPr/>
          <p:nvPr/>
        </p:nvSpPr>
        <p:spPr>
          <a:xfrm>
            <a:off x="3437640" y="52084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Explica las tablas en tu</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propias palabras...</a:t>
            </a:r>
            <a:endParaRPr sz="1400" b="0" i="0" u="none" strike="noStrike" cap="none">
              <a:solidFill>
                <a:schemeClr val="accent2"/>
              </a:solidFill>
              <a:latin typeface="Arial"/>
              <a:ea typeface="Arial"/>
              <a:cs typeface="Arial"/>
              <a:sym typeface="Arial"/>
            </a:endParaRPr>
          </a:p>
        </p:txBody>
      </p:sp>
      <p:sp>
        <p:nvSpPr>
          <p:cNvPr id="411" name="Google Shape;411;gadd317ae2b_0_201"/>
          <p:cNvSpPr/>
          <p:nvPr/>
        </p:nvSpPr>
        <p:spPr>
          <a:xfrm>
            <a:off x="3356273" y="47333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2" name="Google Shape;412;gadd317ae2b_0_201"/>
          <p:cNvSpPr/>
          <p:nvPr/>
        </p:nvSpPr>
        <p:spPr>
          <a:xfrm>
            <a:off x="8034840" y="5069280"/>
            <a:ext cx="29325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Incluir una imagen en HD relacionada con el problema de la salud animal en la </a:t>
            </a:r>
            <a:r>
              <a:rPr lang="en-US" i="1">
                <a:solidFill>
                  <a:schemeClr val="accent2"/>
                </a:solidFill>
              </a:rPr>
              <a:t>ganadería</a:t>
            </a:r>
            <a:r>
              <a:rPr lang="en-US" sz="1400" b="0" i="1" u="none" strike="noStrike" cap="none">
                <a:solidFill>
                  <a:schemeClr val="accent2"/>
                </a:solidFill>
                <a:latin typeface="Arial"/>
                <a:ea typeface="Arial"/>
                <a:cs typeface="Arial"/>
                <a:sym typeface="Arial"/>
              </a:rPr>
              <a:t> de precisión</a:t>
            </a:r>
            <a:endParaRPr sz="1400" b="0" i="0" u="none" strike="noStrike" cap="none">
              <a:solidFill>
                <a:srgbClr val="000000"/>
              </a:solidFill>
              <a:latin typeface="Arial"/>
              <a:ea typeface="Arial"/>
              <a:cs typeface="Arial"/>
              <a:sym typeface="Arial"/>
            </a:endParaRPr>
          </a:p>
        </p:txBody>
      </p:sp>
      <p:graphicFrame>
        <p:nvGraphicFramePr>
          <p:cNvPr id="413" name="Google Shape;413;gadd317ae2b_0_201"/>
          <p:cNvGraphicFramePr/>
          <p:nvPr/>
        </p:nvGraphicFramePr>
        <p:xfrm>
          <a:off x="1081320" y="1880040"/>
          <a:ext cx="3000000" cy="3000000"/>
        </p:xfrm>
        <a:graphic>
          <a:graphicData uri="http://schemas.openxmlformats.org/drawingml/2006/table">
            <a:tbl>
              <a:tblPr>
                <a:noFill/>
                <a:tableStyleId>{AC289BA7-0477-4DA3-BF64-564EF7BB6FF7}</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rgbClr val="001E33"/>
                          </a:solidFill>
                        </a:rPr>
                        <a:t>Tasa</a:t>
                      </a:r>
                      <a:r>
                        <a:rPr lang="en-US" sz="1800" b="1" u="none" strike="noStrike" cap="none">
                          <a:solidFill>
                            <a:srgbClr val="001E33"/>
                          </a:solidFill>
                        </a:rPr>
                        <a:t> de compresión</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Ganado sano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100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El ganado enfermo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rgbClr val="001E33"/>
                          </a:solidFill>
                        </a:rPr>
                        <a:t>98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
        <p:nvSpPr>
          <p:cNvPr id="414" name="Google Shape;414;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Completa esta diapositiva</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Para el tercer entregable</a:t>
            </a:r>
            <a:endParaRPr sz="1400" b="0" i="0" u="none" strike="noStrike" cap="none">
              <a:solidFill>
                <a:schemeClr val="accent2"/>
              </a:solidFill>
              <a:latin typeface="Arial"/>
              <a:ea typeface="Arial"/>
              <a:cs typeface="Arial"/>
              <a:sym typeface="Arial"/>
            </a:endParaRPr>
          </a:p>
        </p:txBody>
      </p:sp>
      <p:pic>
        <p:nvPicPr>
          <p:cNvPr id="415" name="Google Shape;415;gadd317ae2b_0_201"/>
          <p:cNvPicPr preferRelativeResize="0"/>
          <p:nvPr/>
        </p:nvPicPr>
        <p:blipFill rotWithShape="1">
          <a:blip r:embed="rId4">
            <a:alphaModFix/>
          </a:blip>
          <a:srcRect/>
          <a:stretch/>
        </p:blipFill>
        <p:spPr>
          <a:xfrm>
            <a:off x="6388650" y="1596071"/>
            <a:ext cx="5291826" cy="3514103"/>
          </a:xfrm>
          <a:prstGeom prst="rect">
            <a:avLst/>
          </a:prstGeom>
          <a:noFill/>
          <a:ln>
            <a:noFill/>
          </a:ln>
        </p:spPr>
      </p:pic>
      <p:sp>
        <p:nvSpPr>
          <p:cNvPr id="416" name="Google Shape;416;gadd317ae2b_0_201"/>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7" name="Google Shape;417;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1" u="none" strike="noStrike" cap="none">
                <a:solidFill>
                  <a:schemeClr val="accent2"/>
                </a:solidFill>
                <a:latin typeface="Arial"/>
                <a:ea typeface="Arial"/>
                <a:cs typeface="Arial"/>
                <a:sym typeface="Arial"/>
              </a:rPr>
              <a:t>NO use el color rojo en las diapositivas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910</Words>
  <Application>Microsoft Office PowerPoint</Application>
  <PresentationFormat>Panorámica</PresentationFormat>
  <Paragraphs>119</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13</vt:i4>
      </vt:variant>
    </vt:vector>
  </HeadingPairs>
  <TitlesOfParts>
    <vt:vector size="19" baseType="lpstr">
      <vt:lpstr>Arial</vt:lpstr>
      <vt:lpstr>Calibri</vt:lpstr>
      <vt:lpstr>Times New Roman</vt:lpstr>
      <vt:lpstr>Office Theme</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DeepL Translator</dc:creator>
  <cp:lastModifiedBy>Clara Pelaez</cp:lastModifiedBy>
  <cp:revision>5</cp:revision>
  <dcterms:created xsi:type="dcterms:W3CDTF">2020-06-26T14:36:07Z</dcterms:created>
  <dcterms:modified xsi:type="dcterms:W3CDTF">2021-10-12T20:00:04Z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