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78" r:id="rId5"/>
    <p:sldId id="279" r:id="rId6"/>
    <p:sldId id="280" r:id="rId7"/>
    <p:sldId id="282" r:id="rId8"/>
    <p:sldId id="261" r:id="rId9"/>
    <p:sldId id="283" r:id="rId10"/>
    <p:sldId id="284" r:id="rId11"/>
    <p:sldId id="285" r:id="rId12"/>
    <p:sldId id="270" r:id="rId13"/>
    <p:sldId id="272" r:id="rId14"/>
    <p:sldId id="258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2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158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7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6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27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72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9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6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0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A004-8477-4997-A343-027ED49A098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406E9-2D76-4F0C-8C58-3F3AA74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27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14BC-3BB7-44F1-88B2-53AD0E82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349904"/>
            <a:ext cx="9696144" cy="1460756"/>
          </a:xfrm>
        </p:spPr>
        <p:txBody>
          <a:bodyPr/>
          <a:lstStyle/>
          <a:p>
            <a:r>
              <a:rPr lang="en-US" sz="25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Term Project - Video Demo and Presentation</a:t>
            </a:r>
            <a:br>
              <a:rPr lang="en-US" b="0" i="0" dirty="0">
                <a:solidFill>
                  <a:srgbClr val="B2DAF9"/>
                </a:solidFill>
                <a:effectLst/>
                <a:latin typeface="LatoWeb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71717-AE6C-4B71-AD82-8720BCD1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31771"/>
            <a:ext cx="8791575" cy="1655762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ALGORITHM EXPLORER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B5B92-1BBB-4485-91FC-B82FACE0C0F4}"/>
              </a:ext>
            </a:extLst>
          </p:cNvPr>
          <p:cNvSpPr txBox="1"/>
          <p:nvPr/>
        </p:nvSpPr>
        <p:spPr>
          <a:xfrm>
            <a:off x="1995948" y="668594"/>
            <a:ext cx="6931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Intro to Artificial Intelligence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E189B-BA99-4294-BF11-2FD9F30AF6AA}"/>
              </a:ext>
            </a:extLst>
          </p:cNvPr>
          <p:cNvSpPr txBox="1"/>
          <p:nvPr/>
        </p:nvSpPr>
        <p:spPr>
          <a:xfrm>
            <a:off x="8327923" y="5070988"/>
            <a:ext cx="4178709" cy="18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latin typeface="Montserrat"/>
                <a:ea typeface="Montserrat"/>
                <a:cs typeface="Montserrat"/>
                <a:sym typeface="Montserrat"/>
              </a:rPr>
              <a:t>Andre </a:t>
            </a:r>
            <a:r>
              <a:rPr lang="en-GB" sz="2400" b="1" dirty="0" err="1">
                <a:latin typeface="Montserrat"/>
                <a:ea typeface="Montserrat"/>
                <a:cs typeface="Montserrat"/>
                <a:sym typeface="Montserrat"/>
              </a:rPr>
              <a:t>Glasnovic</a:t>
            </a:r>
            <a:r>
              <a:rPr lang="en-GB" sz="2400" b="1" dirty="0"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Montserrat"/>
                <a:ea typeface="Montserrat"/>
                <a:cs typeface="Montserrat"/>
                <a:sym typeface="Montserrat"/>
              </a:rPr>
              <a:t>Sai Mohan </a:t>
            </a:r>
            <a:r>
              <a:rPr lang="en-GB" sz="2400" b="1" dirty="0" err="1">
                <a:latin typeface="Montserrat"/>
                <a:ea typeface="Montserrat"/>
                <a:cs typeface="Montserrat"/>
                <a:sym typeface="Montserrat"/>
              </a:rPr>
              <a:t>Majoju</a:t>
            </a:r>
            <a:r>
              <a:rPr lang="en-GB" sz="2400" b="1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latin typeface="Montserrat"/>
                <a:ea typeface="Montserrat"/>
                <a:cs typeface="Montserrat"/>
                <a:sym typeface="Montserrat"/>
              </a:rPr>
              <a:t>SaiKumar</a:t>
            </a:r>
            <a:r>
              <a:rPr lang="en-GB" sz="2400" b="1" dirty="0">
                <a:latin typeface="Montserrat"/>
                <a:ea typeface="Montserrat"/>
                <a:cs typeface="Montserrat"/>
                <a:sym typeface="Montserrat"/>
              </a:rPr>
              <a:t> Jakkula</a:t>
            </a:r>
            <a:r>
              <a:rPr lang="en-GB" sz="2600" b="1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3622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6108970-083C-4916-B38E-5C428AAFD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2">
            <a:extLst>
              <a:ext uri="{FF2B5EF4-FFF2-40B4-BE49-F238E27FC236}">
                <a16:creationId xmlns:a16="http://schemas.microsoft.com/office/drawing/2014/main" id="{C5559EC9-6370-4340-845F-F34BB9442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D972B1-5C21-4D93-867A-BC2F3369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4D688EC-DE46-4CCD-AB27-0A0D765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966C749-34FB-4B4D-A456-E98E33378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569C98-F0D0-490D-A791-09C82FF4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BD284E-9036-4089-9461-31F4EE134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227AAE0-7942-47EC-A688-4F916E0F8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F500A1C-3F2D-4E5E-9DEB-8667D10DC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A33C608-8430-4117-BD98-94001E974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1A4490D-86FA-496D-8426-555549BCF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C943C85-FEE2-4F38-AEAB-B83BF3F77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0F9D25-9E54-4567-BC69-8467C49B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3A26D6C-9B88-4BF6-A64F-02C18676B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47F47A3-3DA1-4C60-AE0C-0DF1A214F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F571217-E289-4D6A-8CEF-D05078104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0E3A82-FF9E-4DF7-BDFD-2417F8198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0BCCC97-683E-4C5C-BA60-5F7685941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BF230A0-D9FA-4101-A561-309F3AF8C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4C4F6DB-B14A-4FBA-905C-3220878E7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C8AF16C-6F4D-4080-86B4-030EFD85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15D5482-1D20-4B3B-B64B-7759A13E6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1439B08-780B-4251-B666-3D52A5155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B36A913-7F02-460D-9C36-7B19937D4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97E8DA0-F23F-4741-B4F3-ED50662F7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7C72879-88CF-4003-BC66-F1ADF1EDF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B6446C9-9606-4715-97EA-0FFF70BF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2BA8E46-6EA8-4B33-9E0C-16B31841F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8BAE8B7-4017-4F73-A21C-D5F6538F4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813AC33-5CF8-478C-9A03-87D2C3C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8A3328-4961-4B4C-B71E-115D317B2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D161F5D-3733-402B-9A05-023CC6550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DB043ED-0291-4E01-BBCA-3F7B4EAD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A37B3B1-9958-4598-B481-D0EECAB82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1DF0C2-576E-44F0-8DE1-0F3501A4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E192BB7-4B14-4C31-A156-44A710717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F7F6F23-FCCC-4A26-B1C0-13F1E2E2A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9565C89-0C53-47D5-8EF7-57339A73E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EED06AA-E496-424E-9A00-1AF067C74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3A0B03E-9DE0-429E-A372-021BA1CAB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77BD41C-25E4-4F48-9CF5-75F3F3F18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F37960F-4B71-45FD-842E-780F4EDBB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EFDA1-DAAD-4D82-BEE1-AF499D18D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F665163-DCAD-4E30-B8B3-1D482FD97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DCFE89C-8859-4163-8892-4C632D9AF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3B1A344-83A2-43D1-B2F9-647102762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270076-6374-4FEE-8F1A-4810CEC8E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89D7390F-ED17-4DEA-99FA-F5E11C792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370D79E-4990-4CEF-BA16-FC07D87E3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B81DFE4-B171-4330-942E-92F8A373D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9EB5612-A9BF-4C13-B199-B849C50B8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8F2CAD3-E0C6-4C8F-99B9-F1ACD52B2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20C3DF1-BC7A-4ED2-BC17-0115DA8AB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714882A-EF05-4319-BC04-1E3D36A99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B6476D4-AE52-4A64-B82C-5397E58E9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6175618-D1A4-4C4D-AE14-7E472E1E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1" name="Round Diagonal Corner Rectangle 6">
            <a:extLst>
              <a:ext uri="{FF2B5EF4-FFF2-40B4-BE49-F238E27FC236}">
                <a16:creationId xmlns:a16="http://schemas.microsoft.com/office/drawing/2014/main" id="{F37CC846-D3CF-4F6C-A097-A9F5A31DE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Content Placeholder 4">
            <a:extLst>
              <a:ext uri="{FF2B5EF4-FFF2-40B4-BE49-F238E27FC236}">
                <a16:creationId xmlns:a16="http://schemas.microsoft.com/office/drawing/2014/main" id="{EF6DC96C-5F7E-4E7A-A600-71DCF1AD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279" y="1139292"/>
            <a:ext cx="3596952" cy="2712955"/>
          </a:xfrm>
        </p:spPr>
      </p:pic>
      <p:pic>
        <p:nvPicPr>
          <p:cNvPr id="63" name="Content Placeholder 4">
            <a:extLst>
              <a:ext uri="{FF2B5EF4-FFF2-40B4-BE49-F238E27FC236}">
                <a16:creationId xmlns:a16="http://schemas.microsoft.com/office/drawing/2014/main" id="{26F0156B-128F-470E-904B-113D3184D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071" y="1008942"/>
            <a:ext cx="3665538" cy="2911092"/>
          </a:xfrm>
          <a:prstGeom prst="rect">
            <a:avLst/>
          </a:prstGeom>
        </p:spPr>
      </p:pic>
      <p:pic>
        <p:nvPicPr>
          <p:cNvPr id="64" name="Content Placeholder 4">
            <a:extLst>
              <a:ext uri="{FF2B5EF4-FFF2-40B4-BE49-F238E27FC236}">
                <a16:creationId xmlns:a16="http://schemas.microsoft.com/office/drawing/2014/main" id="{DC184171-9B70-4229-9B6C-019404564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899" y="1053213"/>
            <a:ext cx="3688776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9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6108970-083C-4916-B38E-5C428AAFD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2">
            <a:extLst>
              <a:ext uri="{FF2B5EF4-FFF2-40B4-BE49-F238E27FC236}">
                <a16:creationId xmlns:a16="http://schemas.microsoft.com/office/drawing/2014/main" id="{C5559EC9-6370-4340-845F-F34BB9442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D972B1-5C21-4D93-867A-BC2F3369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4D688EC-DE46-4CCD-AB27-0A0D765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966C749-34FB-4B4D-A456-E98E33378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569C98-F0D0-490D-A791-09C82FF4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BD284E-9036-4089-9461-31F4EE134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227AAE0-7942-47EC-A688-4F916E0F8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F500A1C-3F2D-4E5E-9DEB-8667D10DC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A33C608-8430-4117-BD98-94001E974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1A4490D-86FA-496D-8426-555549BCF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C943C85-FEE2-4F38-AEAB-B83BF3F77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0F9D25-9E54-4567-BC69-8467C49B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3A26D6C-9B88-4BF6-A64F-02C18676B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47F47A3-3DA1-4C60-AE0C-0DF1A214F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F571217-E289-4D6A-8CEF-D05078104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0E3A82-FF9E-4DF7-BDFD-2417F8198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0BCCC97-683E-4C5C-BA60-5F7685941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BF230A0-D9FA-4101-A561-309F3AF8C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4C4F6DB-B14A-4FBA-905C-3220878E7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C8AF16C-6F4D-4080-86B4-030EFD85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15D5482-1D20-4B3B-B64B-7759A13E6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1439B08-780B-4251-B666-3D52A5155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B36A913-7F02-460D-9C36-7B19937D4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97E8DA0-F23F-4741-B4F3-ED50662F7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7C72879-88CF-4003-BC66-F1ADF1EDF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B6446C9-9606-4715-97EA-0FFF70BF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2BA8E46-6EA8-4B33-9E0C-16B31841F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8BAE8B7-4017-4F73-A21C-D5F6538F4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813AC33-5CF8-478C-9A03-87D2C3C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8A3328-4961-4B4C-B71E-115D317B2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D161F5D-3733-402B-9A05-023CC6550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DB043ED-0291-4E01-BBCA-3F7B4EAD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A37B3B1-9958-4598-B481-D0EECAB82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1DF0C2-576E-44F0-8DE1-0F3501A4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E192BB7-4B14-4C31-A156-44A710717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F7F6F23-FCCC-4A26-B1C0-13F1E2E2A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9565C89-0C53-47D5-8EF7-57339A73E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EED06AA-E496-424E-9A00-1AF067C74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3A0B03E-9DE0-429E-A372-021BA1CAB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77BD41C-25E4-4F48-9CF5-75F3F3F18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F37960F-4B71-45FD-842E-780F4EDBB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EFDA1-DAAD-4D82-BEE1-AF499D18D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F665163-DCAD-4E30-B8B3-1D482FD97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DCFE89C-8859-4163-8892-4C632D9AF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3B1A344-83A2-43D1-B2F9-647102762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270076-6374-4FEE-8F1A-4810CEC8E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89D7390F-ED17-4DEA-99FA-F5E11C792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370D79E-4990-4CEF-BA16-FC07D87E3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B81DFE4-B171-4330-942E-92F8A373D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9EB5612-A9BF-4C13-B199-B849C50B8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8F2CAD3-E0C6-4C8F-99B9-F1ACD52B2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20C3DF1-BC7A-4ED2-BC17-0115DA8AB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714882A-EF05-4319-BC04-1E3D36A99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B6476D4-AE52-4A64-B82C-5397E58E9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6175618-D1A4-4C4D-AE14-7E472E1E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1" name="Round Diagonal Corner Rectangle 6">
            <a:extLst>
              <a:ext uri="{FF2B5EF4-FFF2-40B4-BE49-F238E27FC236}">
                <a16:creationId xmlns:a16="http://schemas.microsoft.com/office/drawing/2014/main" id="{F37CC846-D3CF-4F6C-A097-A9F5A31DE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Content Placeholder 4">
            <a:extLst>
              <a:ext uri="{FF2B5EF4-FFF2-40B4-BE49-F238E27FC236}">
                <a16:creationId xmlns:a16="http://schemas.microsoft.com/office/drawing/2014/main" id="{4D799A98-9F44-47CB-93DC-5948224A6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07" y="991505"/>
            <a:ext cx="3574705" cy="279160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A5D0DA8-0F5A-4B46-9898-E00F2DBB1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71" y="945259"/>
            <a:ext cx="3665538" cy="295681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7C39ED2-C3C4-4712-85C6-76842970E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488" y="1382713"/>
            <a:ext cx="3696020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6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6E1E-9B78-4296-A072-65DB7122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 State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9E3049-0AD3-4EAC-9C2B-80C0CF7E5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879" y="2081684"/>
            <a:ext cx="5884808" cy="3699685"/>
          </a:xfrm>
        </p:spPr>
      </p:pic>
    </p:spTree>
    <p:extLst>
      <p:ext uri="{BB962C8B-B14F-4D97-AF65-F5344CB8AC3E}">
        <p14:creationId xmlns:p14="http://schemas.microsoft.com/office/powerpoint/2010/main" val="334706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3EF8A-2B4C-4824-968B-86CB14377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192" y="2289469"/>
            <a:ext cx="5630977" cy="3690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A4F364-4428-4C23-B872-830A3F35F608}"/>
              </a:ext>
            </a:extLst>
          </p:cNvPr>
          <p:cNvSpPr txBox="1"/>
          <p:nvPr/>
        </p:nvSpPr>
        <p:spPr>
          <a:xfrm>
            <a:off x="1553497" y="508399"/>
            <a:ext cx="56309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SPEED         ACCURACY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C96711-2E36-4A7D-A7CB-C710BB625369}"/>
              </a:ext>
            </a:extLst>
          </p:cNvPr>
          <p:cNvSpPr/>
          <p:nvPr/>
        </p:nvSpPr>
        <p:spPr>
          <a:xfrm>
            <a:off x="3077499" y="724707"/>
            <a:ext cx="766915" cy="28801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9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8175-C620-4702-8A0B-34D6E357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Grid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4F9B-E8E8-4384-83BD-ED5FD789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allows movement between adjacent cells in 4 or 8 possible directions.</a:t>
            </a:r>
          </a:p>
          <a:p>
            <a:r>
              <a:rPr lang="en-US" dirty="0"/>
              <a:t>Each direction may have a different cost.</a:t>
            </a:r>
          </a:p>
          <a:p>
            <a:r>
              <a:rPr lang="en-US" dirty="0"/>
              <a:t>In this game all horizontal and vertical costs are the same.</a:t>
            </a:r>
          </a:p>
        </p:txBody>
      </p:sp>
    </p:spTree>
    <p:extLst>
      <p:ext uri="{BB962C8B-B14F-4D97-AF65-F5344CB8AC3E}">
        <p14:creationId xmlns:p14="http://schemas.microsoft.com/office/powerpoint/2010/main" val="246420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E55B-F346-45E6-8D02-3A664A76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49694"/>
            <a:ext cx="9905998" cy="1478570"/>
          </a:xfrm>
        </p:spPr>
        <p:txBody>
          <a:bodyPr/>
          <a:lstStyle/>
          <a:p>
            <a:r>
              <a:rPr lang="en-US" b="1" dirty="0"/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7C138-734D-478A-9729-131F629FA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894" y="2249488"/>
            <a:ext cx="5899038" cy="35417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5A738F-36E7-44AB-B857-BB072C1C7748}"/>
              </a:ext>
            </a:extLst>
          </p:cNvPr>
          <p:cNvSpPr txBox="1"/>
          <p:nvPr/>
        </p:nvSpPr>
        <p:spPr>
          <a:xfrm>
            <a:off x="4699823" y="5801036"/>
            <a:ext cx="29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Nodes visited vs Grid size</a:t>
            </a:r>
          </a:p>
        </p:txBody>
      </p:sp>
    </p:spTree>
    <p:extLst>
      <p:ext uri="{BB962C8B-B14F-4D97-AF65-F5344CB8AC3E}">
        <p14:creationId xmlns:p14="http://schemas.microsoft.com/office/powerpoint/2010/main" val="201939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2EB53-28EF-4C28-B6FB-85A94CC46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163" y="2249488"/>
            <a:ext cx="6024499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7D352-E671-49E6-93B2-5FAA1F0B8A0A}"/>
              </a:ext>
            </a:extLst>
          </p:cNvPr>
          <p:cNvSpPr txBox="1"/>
          <p:nvPr/>
        </p:nvSpPr>
        <p:spPr>
          <a:xfrm>
            <a:off x="5016911" y="5793352"/>
            <a:ext cx="2052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 vs Grid size</a:t>
            </a:r>
          </a:p>
        </p:txBody>
      </p:sp>
    </p:spTree>
    <p:extLst>
      <p:ext uri="{BB962C8B-B14F-4D97-AF65-F5344CB8AC3E}">
        <p14:creationId xmlns:p14="http://schemas.microsoft.com/office/powerpoint/2010/main" val="250239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40CF-E2D9-44F3-BBAA-22AB0526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Algorithm Explorer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110A-F590-4E66-9A26-B0A502306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51" y="2278983"/>
            <a:ext cx="9905999" cy="354171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Aim of the project </a:t>
            </a:r>
            <a:br>
              <a:rPr lang="en-US" dirty="0"/>
            </a:br>
            <a:r>
              <a:rPr lang="en-US" b="1" dirty="0"/>
              <a:t>BFS Algorithm</a:t>
            </a:r>
            <a:br>
              <a:rPr lang="en-US" dirty="0"/>
            </a:br>
            <a:r>
              <a:rPr lang="en-US" b="1" dirty="0"/>
              <a:t>DFS Algorithm</a:t>
            </a:r>
            <a:br>
              <a:rPr lang="en-US" dirty="0"/>
            </a:br>
            <a:r>
              <a:rPr lang="en-US" b="1" dirty="0"/>
              <a:t>A* Algorithm</a:t>
            </a:r>
          </a:p>
          <a:p>
            <a:pPr marL="0" indent="0">
              <a:buNone/>
            </a:pPr>
            <a:r>
              <a:rPr lang="en-US" b="1" dirty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6239-3C5B-4899-A163-03023604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9384-D8C6-41D2-9676-E0B2EA320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1" dirty="0">
                <a:effectLst/>
                <a:latin typeface="Trebuchet MS" panose="020B0603020202020204" pitchFamily="34" charset="0"/>
              </a:rPr>
              <a:t>The aim of the project is to find the path of the goal node </a:t>
            </a:r>
            <a:r>
              <a:rPr lang="en-US" sz="2000" b="1" dirty="0">
                <a:latin typeface="Trebuchet MS" panose="020B0603020202020204" pitchFamily="34" charset="0"/>
              </a:rPr>
              <a:t>by </a:t>
            </a:r>
            <a:r>
              <a:rPr lang="en-US" sz="2000" b="1" dirty="0">
                <a:effectLst/>
                <a:latin typeface="Trebuchet MS" panose="020B0603020202020204" pitchFamily="34" charset="0"/>
              </a:rPr>
              <a:t>avoiding the obstacles using different algorithms.</a:t>
            </a:r>
          </a:p>
          <a:p>
            <a:pPr algn="l"/>
            <a:r>
              <a:rPr lang="en-US" sz="2000" b="1" dirty="0">
                <a:effectLst/>
                <a:latin typeface="Trebuchet MS" panose="020B0603020202020204" pitchFamily="34" charset="0"/>
              </a:rPr>
              <a:t>To find the path from a start node to a goal node in a grid using Breadth first search, Depth first search and A* algorithms</a:t>
            </a:r>
            <a:r>
              <a:rPr lang="en-US" sz="1800" b="1" dirty="0">
                <a:effectLst/>
                <a:latin typeface="Trebuchet MS" panose="020B0603020202020204" pitchFamily="34" charset="0"/>
              </a:rPr>
              <a:t>.</a:t>
            </a:r>
            <a:endParaRPr lang="en-US" b="1" dirty="0"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1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27DF-1EEF-44BC-837B-F4934CB3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7342"/>
            <a:ext cx="8779335" cy="944811"/>
          </a:xfrm>
        </p:spPr>
        <p:txBody>
          <a:bodyPr/>
          <a:lstStyle/>
          <a:p>
            <a:r>
              <a:rPr lang="en-US" b="1" dirty="0"/>
              <a:t>BFS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BAFB-9945-4405-87FB-AB02E00F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16" y="2062674"/>
            <a:ext cx="9905999" cy="41768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Breadth First search is also an example of a brute-force search algorithm.</a:t>
            </a:r>
          </a:p>
          <a:p>
            <a:r>
              <a:rPr lang="en-US" dirty="0"/>
              <a:t>BFS, unlike DFS, explores all nodes nearest to root nodes before exploring nodes furthest away.</a:t>
            </a:r>
          </a:p>
          <a:p>
            <a:r>
              <a:rPr lang="en-US" dirty="0"/>
              <a:t>Time complexity: O(|V|+|E|)</a:t>
            </a:r>
          </a:p>
          <a:p>
            <a:r>
              <a:rPr lang="en-US" dirty="0"/>
              <a:t>BFS Algorithm Applications</a:t>
            </a:r>
          </a:p>
          <a:p>
            <a:pPr lvl="1"/>
            <a:r>
              <a:rPr lang="en-US" dirty="0"/>
              <a:t>To build index by search index</a:t>
            </a:r>
          </a:p>
          <a:p>
            <a:pPr lvl="1"/>
            <a:r>
              <a:rPr lang="en-US" dirty="0"/>
              <a:t>For GPS navigation</a:t>
            </a:r>
          </a:p>
          <a:p>
            <a:pPr lvl="1"/>
            <a:r>
              <a:rPr lang="en-US" dirty="0"/>
              <a:t>Path finding algorithms</a:t>
            </a:r>
          </a:p>
          <a:p>
            <a:pPr lvl="1"/>
            <a:r>
              <a:rPr lang="en-US" dirty="0"/>
              <a:t>Cycle detection in an undirected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A32D2-6E56-40E1-9F83-F48D328925C4}"/>
              </a:ext>
            </a:extLst>
          </p:cNvPr>
          <p:cNvSpPr txBox="1"/>
          <p:nvPr/>
        </p:nvSpPr>
        <p:spPr>
          <a:xfrm>
            <a:off x="14744750" y="4482680"/>
            <a:ext cx="705442" cy="5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91B3AA2-25BA-46E0-B1DE-2B6328CEF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18" y="3279307"/>
            <a:ext cx="3824747" cy="31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69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8462-CA9D-4101-9D82-62BBD782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51" y="589022"/>
            <a:ext cx="10005192" cy="1043134"/>
          </a:xfrm>
        </p:spPr>
        <p:txBody>
          <a:bodyPr/>
          <a:lstStyle/>
          <a:p>
            <a:r>
              <a:rPr lang="en-US" b="1"/>
              <a:t>DFS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9755-7B89-4CB6-80C8-A2D3772C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15" y="1828798"/>
            <a:ext cx="9905999" cy="41000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Depth first Search or Depth first traversal is a recursive algorithm for searching all the vertices.</a:t>
            </a:r>
          </a:p>
          <a:p>
            <a:r>
              <a:rPr lang="en-US" dirty="0"/>
              <a:t>DFS keeps walking down a path until it is forced to backtrack. It backtracks until it finds a new path to go down.</a:t>
            </a:r>
          </a:p>
          <a:p>
            <a:r>
              <a:rPr lang="en-US" dirty="0"/>
              <a:t>Time complexity: O(|V|+|E|)</a:t>
            </a:r>
          </a:p>
          <a:p>
            <a:r>
              <a:rPr lang="en-US" dirty="0"/>
              <a:t>DFS Algorithm Applications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For finding the path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To test if the graph is bipartite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For finding the strongly connected components of a graph.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For detecting cycles in a graph</a:t>
            </a:r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730A076-D417-49FB-8DDC-0A73BF470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73" y="3281520"/>
            <a:ext cx="3447069" cy="31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8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926A-0A3C-4853-A30C-B949F111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representation</a:t>
            </a:r>
            <a:endParaRPr lang="en-US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D4F136BD-A9D7-4343-AF2A-B4948682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61" y="2354853"/>
            <a:ext cx="6226850" cy="3406851"/>
          </a:xfrm>
        </p:spPr>
      </p:pic>
    </p:spTree>
    <p:extLst>
      <p:ext uri="{BB962C8B-B14F-4D97-AF65-F5344CB8AC3E}">
        <p14:creationId xmlns:p14="http://schemas.microsoft.com/office/powerpoint/2010/main" val="231377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88A0-CB78-436D-93C8-B3ADDE77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3972"/>
          </a:xfrm>
        </p:spPr>
        <p:txBody>
          <a:bodyPr/>
          <a:lstStyle/>
          <a:p>
            <a:r>
              <a:rPr lang="en-US" b="1" dirty="0"/>
              <a:t>A* </a:t>
            </a:r>
            <a:r>
              <a:rPr lang="en-US" b="1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23A7-261D-4B43-B2E3-EF0779A0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490"/>
            <a:ext cx="10785117" cy="4857136"/>
          </a:xfrm>
        </p:spPr>
        <p:txBody>
          <a:bodyPr>
            <a:normAutofit/>
          </a:bodyPr>
          <a:lstStyle/>
          <a:p>
            <a:r>
              <a:rPr lang="en-US" dirty="0"/>
              <a:t>A* Search algorithms, unlike other traversal techniques, it has “brains”. What it means is that it is really a smart algorithm which separates it from the other conventional algorithms. </a:t>
            </a:r>
          </a:p>
          <a:p>
            <a:pPr algn="l"/>
            <a:r>
              <a:rPr lang="en-US" sz="2500" dirty="0"/>
              <a:t>A* Algorithm extends the path that minimizes the following function-</a:t>
            </a:r>
          </a:p>
          <a:p>
            <a:pPr marL="457200" lvl="1" indent="0">
              <a:buNone/>
            </a:pPr>
            <a:r>
              <a:rPr lang="en-US" sz="2100" dirty="0"/>
              <a:t>  f(n) = g(n) + h(n)</a:t>
            </a:r>
          </a:p>
          <a:p>
            <a:pPr marL="457200" lvl="1" indent="0">
              <a:buNone/>
            </a:pPr>
            <a:r>
              <a:rPr lang="en-US" sz="2100" dirty="0"/>
              <a:t>  Here, ‘n’ is the last node on the path</a:t>
            </a:r>
          </a:p>
          <a:p>
            <a:pPr marL="457200" lvl="1" indent="0">
              <a:buNone/>
            </a:pPr>
            <a:r>
              <a:rPr lang="en-US" sz="2100" dirty="0"/>
              <a:t>  g(n) is the cost of the path from start node to node ‘n’</a:t>
            </a:r>
          </a:p>
          <a:p>
            <a:pPr marL="457200" lvl="1" indent="0">
              <a:buNone/>
            </a:pPr>
            <a:r>
              <a:rPr lang="en-US" sz="2100" dirty="0"/>
              <a:t>  h(n) is a heuristic function that estimates cost of the cheapest path from node ‘n’ to the goal.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BD33659-8797-414B-BBDC-24F94232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12">
            <a:extLst>
              <a:ext uri="{FF2B5EF4-FFF2-40B4-BE49-F238E27FC236}">
                <a16:creationId xmlns:a16="http://schemas.microsoft.com/office/drawing/2014/main" id="{F810FE48-5F0C-4E97-BD7F-FDE128D85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E9C04BA-ABF7-4D41-9977-2AC221BD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6AF6CAB-66FF-4AA8-8332-92421FA16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A7D0399-D212-4CE1-A9C0-9B98A2F0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18DF3D3C-1A48-496B-B941-76DF67EA7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3F4BC7-7179-4E16-9FD6-A32BC13A0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09355FA-2026-4EBE-8C72-9B94B1F1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DD190A1-6E3E-4C34-A19B-A52C6D31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5BA1962-F2E3-4CA2-BE44-53381D18F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2FA9E59-0DE1-449C-8D17-1475D5CC7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F1582807-3DE3-42F1-9941-728273E08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C574FB1-69C5-49C2-A1C4-2A6590BF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D4175D29-82CB-41CD-9E0F-17524FB02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893387B-BD94-47D2-80DC-B9ADB6BD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C2223CF-E8B9-48C3-8E70-7B38DBE2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B660EF5-7021-48D0-B131-DA22FAF8D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7A02052F-7B58-4423-9CBA-27D8D838A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2231171-7F2B-4B11-B34A-D98DB4143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ED192E7-1105-4649-8D4D-C86FFEDF6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BA48BFE-2223-4E9C-A0EE-DE11843C3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3FB57C9-C83B-4ADC-8E93-312492D4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AF6405A6-6E98-40DD-945A-E6D969231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D181A4A-23A5-4683-9F05-61228AD2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201ABEF6-F58B-46EC-85FB-228E60962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6EBECB6-1B5C-43E5-84BF-8D5385C0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D5B4EBF-EF44-4914-AE66-247EF3D3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3593E76-10EF-45B3-86EB-CA59047CC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FC3720B0-AA35-49D1-B5A6-9215D0138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EEE267FA-B493-44EE-B372-8CB3A0450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3DA75F6F-8EDF-4DF8-89BF-9C1137D17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BEEC465-A6AB-47E5-8FB5-DCA91F16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9B9E785-F9F2-4951-8158-002B55126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E1F4058F-C686-4BF1-9DE9-C917CAB9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1337D0C-63AE-4024-A976-13928776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7F12E32F-60F1-4DA3-A0B8-05E6AF3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CC92CAE-5F95-49A9-B9F9-94A1DEE98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610BE2B0-1D02-4099-9DD8-339F22FEE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E10409A3-2BB1-41E7-90AE-3D296FC1F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F8F8E99E-F806-4235-ADFB-25B49D4A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3C4715E6-9985-446B-ADB4-B82272988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071C6B3A-09E9-4DEC-ADEE-FA919B78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DE1E82C9-0A74-451A-A063-6818E33B0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3662B80-5B88-475B-89A9-8E6AFBDCA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CA55A40-ECA9-4F56-9D04-8C68C1910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D1CED64C-F0D9-4EA6-B88B-E4795F81D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641FE6D-04B5-4BBE-B700-E3A0C057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1426A56A-D27A-4C9A-A74C-5A73E5AD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D2887A6-6597-4932-AEA0-A1B3C719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2CCC3DB-409A-48A3-A79A-2E37A960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1C2C9C8A-AD45-4AA6-817C-3010FCF2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D8D346A-C641-4BD2-B5AE-C48CC6A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6BD8EEEB-07A6-4582-9E40-4AA094FED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E6A63A8-37FA-425D-86BE-BF9A568AF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3F5FAEF2-49E0-4F5C-A6D4-26C2FE15F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BF106702-ED0E-4145-BF3A-08F15BC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719911-0843-4DBE-9182-FD3EB949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A* </a:t>
            </a:r>
            <a:r>
              <a:rPr lang="en-US" sz="4800" b="1" dirty="0" err="1"/>
              <a:t>TRaversal</a:t>
            </a:r>
            <a:endParaRPr lang="en-US" sz="4800" b="1" dirty="0"/>
          </a:p>
        </p:txBody>
      </p:sp>
      <p:sp>
        <p:nvSpPr>
          <p:cNvPr id="73" name="Round Diagonal Corner Rectangle 6">
            <a:extLst>
              <a:ext uri="{FF2B5EF4-FFF2-40B4-BE49-F238E27FC236}">
                <a16:creationId xmlns:a16="http://schemas.microsoft.com/office/drawing/2014/main" id="{693B9BB4-93D5-4ECE-B756-18E59A44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45106C0-4D3F-483A-AA84-6F1A4C33D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006" y="1118982"/>
            <a:ext cx="3310219" cy="268784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76762-4961-4475-B353-A3AAEAED5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63" y="1132942"/>
            <a:ext cx="3319744" cy="2551646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B67CD20-3E41-4911-9DBF-BCD36D36B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382" y="1242521"/>
            <a:ext cx="3319744" cy="25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9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6108970-083C-4916-B38E-5C428AAFD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2">
            <a:extLst>
              <a:ext uri="{FF2B5EF4-FFF2-40B4-BE49-F238E27FC236}">
                <a16:creationId xmlns:a16="http://schemas.microsoft.com/office/drawing/2014/main" id="{C5559EC9-6370-4340-845F-F34BB9442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D972B1-5C21-4D93-867A-BC2F3369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4D688EC-DE46-4CCD-AB27-0A0D765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966C749-34FB-4B4D-A456-E98E33378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569C98-F0D0-490D-A791-09C82FF4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BD284E-9036-4089-9461-31F4EE134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227AAE0-7942-47EC-A688-4F916E0F8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F500A1C-3F2D-4E5E-9DEB-8667D10DC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A33C608-8430-4117-BD98-94001E974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1A4490D-86FA-496D-8426-555549BCF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C943C85-FEE2-4F38-AEAB-B83BF3F77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0F9D25-9E54-4567-BC69-8467C49B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3A26D6C-9B88-4BF6-A64F-02C18676B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47F47A3-3DA1-4C60-AE0C-0DF1A214F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F571217-E289-4D6A-8CEF-D05078104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0E3A82-FF9E-4DF7-BDFD-2417F8198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0BCCC97-683E-4C5C-BA60-5F7685941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BF230A0-D9FA-4101-A561-309F3AF8C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4C4F6DB-B14A-4FBA-905C-3220878E7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C8AF16C-6F4D-4080-86B4-030EFD85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15D5482-1D20-4B3B-B64B-7759A13E6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1439B08-780B-4251-B666-3D52A5155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B36A913-7F02-460D-9C36-7B19937D4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97E8DA0-F23F-4741-B4F3-ED50662F7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7C72879-88CF-4003-BC66-F1ADF1EDF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B6446C9-9606-4715-97EA-0FFF70BF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2BA8E46-6EA8-4B33-9E0C-16B31841F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8BAE8B7-4017-4F73-A21C-D5F6538F4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813AC33-5CF8-478C-9A03-87D2C3C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8A3328-4961-4B4C-B71E-115D317B2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D161F5D-3733-402B-9A05-023CC6550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DB043ED-0291-4E01-BBCA-3F7B4EAD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A37B3B1-9958-4598-B481-D0EECAB82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1DF0C2-576E-44F0-8DE1-0F3501A4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E192BB7-4B14-4C31-A156-44A710717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F7F6F23-FCCC-4A26-B1C0-13F1E2E2A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9565C89-0C53-47D5-8EF7-57339A73E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EED06AA-E496-424E-9A00-1AF067C74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3A0B03E-9DE0-429E-A372-021BA1CAB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77BD41C-25E4-4F48-9CF5-75F3F3F18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F37960F-4B71-45FD-842E-780F4EDBB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EFDA1-DAAD-4D82-BEE1-AF499D18D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F665163-DCAD-4E30-B8B3-1D482FD97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DCFE89C-8859-4163-8892-4C632D9AF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3B1A344-83A2-43D1-B2F9-647102762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270076-6374-4FEE-8F1A-4810CEC8E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89D7390F-ED17-4DEA-99FA-F5E11C792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370D79E-4990-4CEF-BA16-FC07D87E3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B81DFE4-B171-4330-942E-92F8A373D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9EB5612-A9BF-4C13-B199-B849C50B8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8F2CAD3-E0C6-4C8F-99B9-F1ACD52B2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20C3DF1-BC7A-4ED2-BC17-0115DA8AB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714882A-EF05-4319-BC04-1E3D36A99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B6476D4-AE52-4A64-B82C-5397E58E9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6175618-D1A4-4C4D-AE14-7E472E1E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1" name="Round Diagonal Corner Rectangle 6">
            <a:extLst>
              <a:ext uri="{FF2B5EF4-FFF2-40B4-BE49-F238E27FC236}">
                <a16:creationId xmlns:a16="http://schemas.microsoft.com/office/drawing/2014/main" id="{F37CC846-D3CF-4F6C-A097-A9F5A31DE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Content Placeholder 4">
            <a:extLst>
              <a:ext uri="{FF2B5EF4-FFF2-40B4-BE49-F238E27FC236}">
                <a16:creationId xmlns:a16="http://schemas.microsoft.com/office/drawing/2014/main" id="{4FD4D04A-EEF6-4198-AEB9-0E92C3A79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98" y="1144350"/>
            <a:ext cx="3680779" cy="2743438"/>
          </a:xfrm>
          <a:prstGeom prst="rect">
            <a:avLst/>
          </a:prstGeom>
        </p:spPr>
      </p:pic>
      <p:pic>
        <p:nvPicPr>
          <p:cNvPr id="66" name="Content Placeholder 4">
            <a:extLst>
              <a:ext uri="{FF2B5EF4-FFF2-40B4-BE49-F238E27FC236}">
                <a16:creationId xmlns:a16="http://schemas.microsoft.com/office/drawing/2014/main" id="{BFEC9C94-6D06-43D2-9009-07355BD58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117" y="1127537"/>
            <a:ext cx="3696020" cy="2804403"/>
          </a:xfrm>
          <a:prstGeom prst="rect">
            <a:avLst/>
          </a:prstGeom>
        </p:spPr>
      </p:pic>
      <p:pic>
        <p:nvPicPr>
          <p:cNvPr id="67" name="Content Placeholder 4">
            <a:extLst>
              <a:ext uri="{FF2B5EF4-FFF2-40B4-BE49-F238E27FC236}">
                <a16:creationId xmlns:a16="http://schemas.microsoft.com/office/drawing/2014/main" id="{321676CF-C612-43BF-B976-22E4391DE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743" y="1068927"/>
            <a:ext cx="3720380" cy="286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4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416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Arial</vt:lpstr>
      <vt:lpstr>LatoWeb</vt:lpstr>
      <vt:lpstr>Montserrat</vt:lpstr>
      <vt:lpstr>Trebuchet MS</vt:lpstr>
      <vt:lpstr>Tw Cen MT</vt:lpstr>
      <vt:lpstr>Circuit</vt:lpstr>
      <vt:lpstr>Term Project - Video Demo and Presentation </vt:lpstr>
      <vt:lpstr>Algorithm Explorer</vt:lpstr>
      <vt:lpstr>Aim of the project </vt:lpstr>
      <vt:lpstr>BFS Algorithm</vt:lpstr>
      <vt:lpstr>DFS Algorithm</vt:lpstr>
      <vt:lpstr>Visual representation</vt:lpstr>
      <vt:lpstr>A* ALgorithm</vt:lpstr>
      <vt:lpstr>A* TRaversal</vt:lpstr>
      <vt:lpstr>PowerPoint Presentation</vt:lpstr>
      <vt:lpstr>PowerPoint Presentation</vt:lpstr>
      <vt:lpstr>PowerPoint Presentation</vt:lpstr>
      <vt:lpstr>Goal State</vt:lpstr>
      <vt:lpstr>PowerPoint Presentation</vt:lpstr>
      <vt:lpstr>Grid traversal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finding Game</dc:title>
  <dc:creator>majoju sai mohan</dc:creator>
  <cp:lastModifiedBy>Jakkula, Saikumar</cp:lastModifiedBy>
  <cp:revision>7</cp:revision>
  <dcterms:created xsi:type="dcterms:W3CDTF">2022-04-29T18:26:24Z</dcterms:created>
  <dcterms:modified xsi:type="dcterms:W3CDTF">2022-04-30T02:29:07Z</dcterms:modified>
</cp:coreProperties>
</file>