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E1A04-400F-47E1-8A87-2A0364046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433AE3-84B5-72E9-1B08-0BB13814E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00AA1-7C74-3F4B-DDB0-95B4B36F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4C51-A53D-42A5-861A-B7DB97B5DC4E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AC033-6192-B678-B8B1-B33210AA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0063C3-894C-A10D-8B09-A09B2E53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38DD-BE8E-4EC6-81F9-7673A135D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23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34E37-A099-C1FD-1DCE-45F2659D5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5896FE-F251-FF5C-10EF-A2C2F643C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D9C8E-2FDB-095D-E299-A6065AE0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4C51-A53D-42A5-861A-B7DB97B5DC4E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F23307-A391-7183-EC84-E7D98F0E9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9E8565-629A-E457-E675-6F275368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38DD-BE8E-4EC6-81F9-7673A135D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77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245DC8-3D92-FB94-C8F4-AAAA928F6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120B2A-F856-39C1-9950-E7382C0BA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280D1-B952-F41C-7263-7A203D03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4C51-A53D-42A5-861A-B7DB97B5DC4E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4E2BE-44E0-B63A-3EB0-6B2C4D1C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706679-4C45-2B25-D02E-F1325D7A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38DD-BE8E-4EC6-81F9-7673A135D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78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0BBC0-F06C-B217-C2FB-38EF13A3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15B1E4-4931-95A0-CD8A-FBD7C2A65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F336B1-62B0-618D-D1A7-C43E26AA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4C51-A53D-42A5-861A-B7DB97B5DC4E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7F1878-1065-A414-755C-79F828F62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68E5B-E94A-59C1-0329-74A3CC19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38DD-BE8E-4EC6-81F9-7673A135D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12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8935B-AB69-9079-A6D1-7807D2EE6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39D6EC-6E92-07E5-8157-F90371088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278417-C18C-B9CB-5D56-3E1D8497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4C51-A53D-42A5-861A-B7DB97B5DC4E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55D479-42DD-6089-6929-67CB17A5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95615-8546-7521-7AAB-C37C80FB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38DD-BE8E-4EC6-81F9-7673A135D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81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F0781-0593-4ECF-58D9-7B3CCDB3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9CA38-935B-7747-D90C-EABB6AE85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43EC5A-1F13-4019-4A64-705E35E5B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ECEE78-1C3C-F231-0B05-D90CC45F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4C51-A53D-42A5-861A-B7DB97B5DC4E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DC659D-DF77-AF24-729A-BC9BAF6A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6F8132-BBE8-5E1B-37C1-F13CC75D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38DD-BE8E-4EC6-81F9-7673A135D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24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A0E0B-605A-3779-08A4-A0062B0D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6F24EE-D44E-1D69-073A-F07AB5DA1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0F6772-2D07-9B72-96C0-2A71A2E2D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FFC724-1FC9-D443-86C8-3A027F7A0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1402FA-9A40-2B38-9FE5-381DBEA68E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E369F4-9C58-AE75-F634-76C6E763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4C51-A53D-42A5-861A-B7DB97B5DC4E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2BF97D-2DFA-FCFD-3AD4-2445F346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BED4DC-2F7E-D409-2008-C517DBE2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38DD-BE8E-4EC6-81F9-7673A135D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7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440AF-FD51-A2EF-705E-DEAB5233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5F19BA-C482-D733-CEEC-93DE5FEA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4C51-A53D-42A5-861A-B7DB97B5DC4E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D51232-011A-3055-A516-9F88B2455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0D1800-2599-4921-6370-3B912DBE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38DD-BE8E-4EC6-81F9-7673A135D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93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2074C9-066B-65CE-17AE-E03AFF57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4C51-A53D-42A5-861A-B7DB97B5DC4E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8C1F01-772B-33C5-31E0-7EA37B11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7001C5-2768-0FD1-6418-59D8EA341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38DD-BE8E-4EC6-81F9-7673A135D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975C3-3CEB-56E2-3099-3BDE4621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9103D1-D9C8-ACAB-38A0-5862F4D3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17735A-CDA3-9D7D-1708-D94A13881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F84C4-1CB4-5B91-EFCD-40CCA03CF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4C51-A53D-42A5-861A-B7DB97B5DC4E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F27856-7F86-22AA-E604-BC2F5012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74C346-09FC-42BB-410A-3BB1DC07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38DD-BE8E-4EC6-81F9-7673A135D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35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6B8E7-F948-9967-F616-036B89F8D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956D70-F177-B3D0-BE37-B09AB19A8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227912-5B05-5D0A-B72E-46E046FF6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3587E2-49F3-3F99-9124-503492A17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4C51-A53D-42A5-861A-B7DB97B5DC4E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655289-EB34-27EC-C599-3DC3C941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6159C8-8235-FE4B-DAE9-63750EDF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38DD-BE8E-4EC6-81F9-7673A135D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11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7EB16A-AE03-34EB-5841-5EEFADCEC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7A968F-CDCB-F8DB-AA36-A760C4CDA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B3A83-FEEF-A75B-9D9C-81E2E5010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74C51-A53D-42A5-861A-B7DB97B5DC4E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DF60B2-E587-B7A9-1588-49E3C3E0C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86A418-AF9B-1045-AFAF-2FA1BAFCE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D38DD-BE8E-4EC6-81F9-7673A135D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90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027F7-636A-2401-5D61-88C79A87B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BE36C6-6CE0-D5E3-561A-7526C9E510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Array calculation and CNN using </a:t>
            </a:r>
            <a:r>
              <a:rPr lang="en-US" altLang="ko-KR" dirty="0" err="1"/>
              <a:t>PyTorch</a:t>
            </a:r>
            <a:endParaRPr lang="en-US" altLang="ko-KR" dirty="0"/>
          </a:p>
          <a:p>
            <a:r>
              <a:rPr lang="en-US" altLang="ko-KR" dirty="0"/>
              <a:t>Powered by GPU Parallel Computing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299FC2-4780-874D-A940-88969E0DF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B47E6A-B3FC-75B0-224B-40E8E87ADF41}"/>
              </a:ext>
            </a:extLst>
          </p:cNvPr>
          <p:cNvSpPr txBox="1"/>
          <p:nvPr/>
        </p:nvSpPr>
        <p:spPr>
          <a:xfrm>
            <a:off x="0" y="6211669"/>
            <a:ext cx="2805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경희대학교 컴퓨터공학과</a:t>
            </a:r>
            <a:endParaRPr lang="en-US" altLang="ko-KR" dirty="0"/>
          </a:p>
          <a:p>
            <a:r>
              <a:rPr lang="en-US" altLang="ko-KR" dirty="0"/>
              <a:t>2019102191 </a:t>
            </a:r>
            <a:r>
              <a:rPr lang="ko-KR" altLang="en-US" dirty="0"/>
              <a:t>신주영</a:t>
            </a:r>
          </a:p>
        </p:txBody>
      </p:sp>
    </p:spTree>
    <p:extLst>
      <p:ext uri="{BB962C8B-B14F-4D97-AF65-F5344CB8AC3E}">
        <p14:creationId xmlns:p14="http://schemas.microsoft.com/office/powerpoint/2010/main" val="306421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F5F15-4CF7-8479-3D80-7A295F68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Tensor Initialization and Data type</a:t>
            </a:r>
            <a:br>
              <a:rPr lang="en-US" altLang="ko-KR" dirty="0"/>
            </a:br>
            <a:r>
              <a:rPr lang="en-US" altLang="ko-KR" sz="2400" dirty="0"/>
              <a:t>Initialize tensor with value which is user entered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4B2578-1132-B5BD-CBCA-1F87D5D32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5EE94D5-FA2C-77D8-517A-4F1DD5621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8966" y="3605951"/>
            <a:ext cx="9974067" cy="790685"/>
          </a:xfrm>
        </p:spPr>
      </p:pic>
    </p:spTree>
    <p:extLst>
      <p:ext uri="{BB962C8B-B14F-4D97-AF65-F5344CB8AC3E}">
        <p14:creationId xmlns:p14="http://schemas.microsoft.com/office/powerpoint/2010/main" val="697010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F5F15-4CF7-8479-3D80-7A295F68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Tensor Initialization and Data type</a:t>
            </a:r>
            <a:br>
              <a:rPr lang="en-US" altLang="ko-KR" dirty="0"/>
            </a:br>
            <a:r>
              <a:rPr lang="en-US" altLang="ko-KR" sz="2400" dirty="0"/>
              <a:t>shape = (2, 4), </a:t>
            </a:r>
            <a:r>
              <a:rPr lang="en-US" altLang="ko-KR" sz="2400" dirty="0" err="1"/>
              <a:t>dtype</a:t>
            </a:r>
            <a:r>
              <a:rPr lang="en-US" altLang="ko-KR" sz="2400" dirty="0"/>
              <a:t> = double, </a:t>
            </a:r>
            <a:r>
              <a:rPr lang="en-US" altLang="ko-KR" sz="2400" dirty="0" err="1"/>
              <a:t>args</a:t>
            </a:r>
            <a:r>
              <a:rPr lang="en-US" altLang="ko-KR" sz="2400" dirty="0"/>
              <a:t> = 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4B2578-1132-B5BD-CBCA-1F87D5D32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8C4807D-B963-FDD9-FFCD-87B6852B9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4203" y="3501161"/>
            <a:ext cx="9983593" cy="1000265"/>
          </a:xfrm>
        </p:spPr>
      </p:pic>
    </p:spTree>
    <p:extLst>
      <p:ext uri="{BB962C8B-B14F-4D97-AF65-F5344CB8AC3E}">
        <p14:creationId xmlns:p14="http://schemas.microsoft.com/office/powerpoint/2010/main" val="30442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F5F15-4CF7-8479-3D80-7A295F68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Tensor Initialization and Data type</a:t>
            </a:r>
            <a:br>
              <a:rPr lang="en-US" altLang="ko-KR" dirty="0"/>
            </a:br>
            <a:r>
              <a:rPr lang="en-US" altLang="ko-KR" sz="2400" dirty="0"/>
              <a:t>same shape with tensor x, </a:t>
            </a:r>
            <a:r>
              <a:rPr lang="en-US" altLang="ko-KR" sz="2400" dirty="0" err="1"/>
              <a:t>dtype</a:t>
            </a:r>
            <a:r>
              <a:rPr lang="en-US" altLang="ko-KR" sz="2400" dirty="0"/>
              <a:t> = float, randomly filled tensor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4B2578-1132-B5BD-CBCA-1F87D5D32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B813989-9F56-03DA-380B-0835DDB32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9914" y="3491635"/>
            <a:ext cx="10012172" cy="1019317"/>
          </a:xfrm>
        </p:spPr>
      </p:pic>
    </p:spTree>
    <p:extLst>
      <p:ext uri="{BB962C8B-B14F-4D97-AF65-F5344CB8AC3E}">
        <p14:creationId xmlns:p14="http://schemas.microsoft.com/office/powerpoint/2010/main" val="1569364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F5F15-4CF7-8479-3D80-7A295F68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Tensor Initialization and Data type</a:t>
            </a:r>
            <a:br>
              <a:rPr lang="en-US" altLang="ko-KR" dirty="0"/>
            </a:br>
            <a:r>
              <a:rPr lang="en-US" altLang="ko-KR" sz="2400" dirty="0"/>
              <a:t>calculate tensor’s size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4B2578-1132-B5BD-CBCA-1F87D5D32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45EAA76-ECF6-1E27-D65A-1A2CA97BC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1335" y="3691688"/>
            <a:ext cx="10069330" cy="619211"/>
          </a:xfrm>
        </p:spPr>
      </p:pic>
    </p:spTree>
    <p:extLst>
      <p:ext uri="{BB962C8B-B14F-4D97-AF65-F5344CB8AC3E}">
        <p14:creationId xmlns:p14="http://schemas.microsoft.com/office/powerpoint/2010/main" val="2933669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FEDF4-1F2C-B15A-2275-04021B7F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type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4F3D72C-1637-4D8F-81F7-9AB8CAAF2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596" y="2122415"/>
            <a:ext cx="9240807" cy="3573710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0ECBE09-3706-59AC-F037-C02917DBD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39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44878E4-01BE-14FC-9FE2-E1F7064B6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77" y="1690688"/>
            <a:ext cx="9672645" cy="4790438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EEFEDF4-1F2C-B15A-2275-04021B7F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type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ECBE09-3706-59AC-F037-C02917DBD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90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C41BBB6-613A-F8A4-93D9-09E7640DA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620" y="1873291"/>
            <a:ext cx="11204759" cy="4250812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EEFEDF4-1F2C-B15A-2275-04021B7F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CUDA Tensors</a:t>
            </a:r>
            <a:br>
              <a:rPr lang="en-US" altLang="ko-KR" dirty="0"/>
            </a:br>
            <a:r>
              <a:rPr lang="en-US" altLang="ko-KR" sz="2400" dirty="0"/>
              <a:t>using .to method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ECBE09-3706-59AC-F037-C02917DBD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10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190C1-1A5E-D74C-F996-B65580B1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Multidimensional tensor representation</a:t>
            </a:r>
            <a:br>
              <a:rPr lang="en-US" altLang="ko-KR" dirty="0"/>
            </a:br>
            <a:r>
              <a:rPr lang="en-US" altLang="ko-KR" sz="2400" dirty="0"/>
              <a:t>0D Tensor (Scalar)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195827-CA14-CB41-3A34-CEF29D5CF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</a:rPr>
              <a:t>하나의 숫자를 담고 있는 </a:t>
            </a:r>
            <a:r>
              <a:rPr lang="ko-KR" altLang="en-US" b="0" i="0" dirty="0" err="1">
                <a:solidFill>
                  <a:srgbClr val="000000"/>
                </a:solidFill>
                <a:effectLst/>
              </a:rPr>
              <a:t>텐서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(tensor)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</a:rPr>
              <a:t>축과 형상이 없음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56B2F7-615A-EFF3-ED01-D7A3904A7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7C9E703-555E-16EC-8526-6448F60DA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71" y="3260390"/>
            <a:ext cx="10078857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19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190C1-1A5E-D74C-F996-B65580B1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Multidimensional tensor representation</a:t>
            </a:r>
            <a:br>
              <a:rPr lang="en-US" altLang="ko-KR" dirty="0"/>
            </a:br>
            <a:r>
              <a:rPr lang="en-US" altLang="ko-KR" sz="2400" dirty="0"/>
              <a:t>1D Tensor (Vector)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195827-CA14-CB41-3A34-CEF29D5CF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값들을 저장한 리스트와 유사한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+mn-ea"/>
              </a:rPr>
              <a:t>텐서</a:t>
            </a:r>
            <a:endParaRPr lang="ko-KR" altLang="en-US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하나의 축이 존재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56B2F7-615A-EFF3-ED01-D7A3904A7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D8E656-75EE-FB7B-1E54-2BB554840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203" y="3315398"/>
            <a:ext cx="9983593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4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190C1-1A5E-D74C-F996-B65580B1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Multidimensional tensor representation</a:t>
            </a:r>
            <a:br>
              <a:rPr lang="en-US" altLang="ko-KR" dirty="0"/>
            </a:br>
            <a:r>
              <a:rPr lang="en-US" altLang="ko-KR" sz="2400" dirty="0"/>
              <a:t>2D Tensor (Matrix)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195827-CA14-CB41-3A34-CEF29D5CF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행렬과 같은 모양으로 두개의 축이 존재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일반적인 수치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통계 데이터셋이 해당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주로 샘플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(samples)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과 특성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(features)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을 가진 구조로 사용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56B2F7-615A-EFF3-ED01-D7A3904A7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E342AD-EAE4-C9AB-1746-6919FD3A8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87" y="3698175"/>
            <a:ext cx="10031225" cy="2095792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15B4057-3592-4E49-4682-BFA743135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992" y="5077852"/>
            <a:ext cx="2010692" cy="158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70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D18E9-C0F8-485E-427F-04B044AC3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F015D9-D3E6-6563-3322-22B5A373F3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</a:rPr>
              <a:t>페이스북이 초기 </a:t>
            </a:r>
            <a:r>
              <a:rPr lang="ko-KR" altLang="en-US" b="0" i="0" dirty="0" err="1">
                <a:solidFill>
                  <a:srgbClr val="000000"/>
                </a:solidFill>
                <a:effectLst/>
              </a:rPr>
              <a:t>루아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(Lua) 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언어로 개발된 토치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(Torch)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를 파이썬 버전으로 개발하여 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2017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년도에 공개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</a:rPr>
              <a:t>초기에 토치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(Torch)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는 </a:t>
            </a:r>
            <a:r>
              <a:rPr lang="ko-KR" altLang="en-US" b="0" i="0" dirty="0" err="1">
                <a:solidFill>
                  <a:srgbClr val="000000"/>
                </a:solidFill>
                <a:effectLst/>
              </a:rPr>
              <a:t>넘파이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(NumPy) 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라이브러리처럼 과학 연산을 위한 라이브러리로 공개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</a:rPr>
              <a:t>이후 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GPU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를 이용한 </a:t>
            </a:r>
            <a:r>
              <a:rPr lang="ko-KR" altLang="en-US" b="0" i="0" dirty="0" err="1">
                <a:solidFill>
                  <a:srgbClr val="000000"/>
                </a:solidFill>
                <a:effectLst/>
              </a:rPr>
              <a:t>텐서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 조작 및 동적 신경망 구축이 가능하도록 딥러닝 프레임워크로 발전시킴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</a:rPr>
              <a:t>파이썬 답게 만들어졌고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유연하면서도 가속화된 계산 속도를 제공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32AB4C-F757-F193-5A23-0D37C0A63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B46B07F-4F8E-018A-9AEC-4C86574BCF2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82094"/>
            <a:ext cx="4876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241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758E23F-0726-AE4E-DC9C-DF09AE4FF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701" y="3518374"/>
            <a:ext cx="7690598" cy="333962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9190C1-1A5E-D74C-F996-B65580B1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Multidimensional tensor representation</a:t>
            </a:r>
            <a:br>
              <a:rPr lang="en-US" altLang="ko-KR" dirty="0"/>
            </a:br>
            <a:r>
              <a:rPr lang="en-US" altLang="ko-KR" sz="2400" dirty="0"/>
              <a:t>3D Tensor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195827-CA14-CB41-3A34-CEF29D5CF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300" b="0" i="0" dirty="0">
                <a:solidFill>
                  <a:srgbClr val="000000"/>
                </a:solidFill>
                <a:effectLst/>
              </a:rPr>
              <a:t>큐브</a:t>
            </a:r>
            <a:r>
              <a:rPr lang="en-US" altLang="ko-KR" sz="2300" b="0" i="0" dirty="0">
                <a:solidFill>
                  <a:srgbClr val="000000"/>
                </a:solidFill>
                <a:effectLst/>
              </a:rPr>
              <a:t>(cube)</a:t>
            </a:r>
            <a:r>
              <a:rPr lang="ko-KR" altLang="en-US" sz="2300" b="0" i="0" dirty="0">
                <a:solidFill>
                  <a:srgbClr val="000000"/>
                </a:solidFill>
                <a:effectLst/>
              </a:rPr>
              <a:t>와 같은 모양으로 세개의 축이 존재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300" b="0" i="0" dirty="0">
                <a:solidFill>
                  <a:srgbClr val="000000"/>
                </a:solidFill>
                <a:effectLst/>
              </a:rPr>
              <a:t>데이터가 연속된 시퀀스 데이터나 시간 축이 포함된 시계열 데이터에 해당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300" b="0" i="0" dirty="0">
                <a:solidFill>
                  <a:srgbClr val="000000"/>
                </a:solidFill>
                <a:effectLst/>
              </a:rPr>
              <a:t>주식 가격 데이터셋</a:t>
            </a:r>
            <a:r>
              <a:rPr lang="en-US" altLang="ko-KR" sz="2300" b="0" i="0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2300" b="0" i="0" dirty="0">
                <a:solidFill>
                  <a:srgbClr val="000000"/>
                </a:solidFill>
                <a:effectLst/>
              </a:rPr>
              <a:t>시간에 따른 질병 발병 데이터 등이 존재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300" b="0" i="0" dirty="0">
                <a:solidFill>
                  <a:srgbClr val="000000"/>
                </a:solidFill>
                <a:effectLst/>
              </a:rPr>
              <a:t>주로 샘플</a:t>
            </a:r>
            <a:r>
              <a:rPr lang="en-US" altLang="ko-KR" sz="2300" b="0" i="0" dirty="0">
                <a:solidFill>
                  <a:srgbClr val="000000"/>
                </a:solidFill>
                <a:effectLst/>
              </a:rPr>
              <a:t>(samples), </a:t>
            </a:r>
            <a:r>
              <a:rPr lang="ko-KR" altLang="en-US" sz="2300" b="0" i="0" dirty="0">
                <a:solidFill>
                  <a:srgbClr val="000000"/>
                </a:solidFill>
                <a:effectLst/>
              </a:rPr>
              <a:t>타임스텝</a:t>
            </a:r>
            <a:r>
              <a:rPr lang="en-US" altLang="ko-KR" sz="2300" b="0" i="0" dirty="0">
                <a:solidFill>
                  <a:srgbClr val="000000"/>
                </a:solidFill>
                <a:effectLst/>
              </a:rPr>
              <a:t>(timesteps), </a:t>
            </a:r>
            <a:r>
              <a:rPr lang="ko-KR" altLang="en-US" sz="2300" b="0" i="0" dirty="0">
                <a:solidFill>
                  <a:srgbClr val="000000"/>
                </a:solidFill>
                <a:effectLst/>
              </a:rPr>
              <a:t>특성</a:t>
            </a:r>
            <a:r>
              <a:rPr lang="en-US" altLang="ko-KR" sz="2300" b="0" i="0" dirty="0">
                <a:solidFill>
                  <a:srgbClr val="000000"/>
                </a:solidFill>
                <a:effectLst/>
              </a:rPr>
              <a:t>(features)</a:t>
            </a:r>
            <a:r>
              <a:rPr lang="ko-KR" altLang="en-US" sz="2300" b="0" i="0" dirty="0">
                <a:solidFill>
                  <a:srgbClr val="000000"/>
                </a:solidFill>
                <a:effectLst/>
              </a:rPr>
              <a:t>을 가진 구조로 사용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56B2F7-615A-EFF3-ED01-D7A3904A7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972DF42-E8BD-ED95-6398-5764D71D1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978" y="5385915"/>
            <a:ext cx="2238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74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C2870-36C7-3F7A-BE4E-A9D67509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Multidimensional tensor representation</a:t>
            </a:r>
            <a:br>
              <a:rPr lang="en-US" altLang="ko-KR" dirty="0"/>
            </a:br>
            <a:r>
              <a:rPr lang="en-US" altLang="ko-KR" sz="2400" dirty="0"/>
              <a:t>4D Tensor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95DF6-C48F-A638-08C8-CE4E17AA8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개의 축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컬러 이미지 데이터가 대표적인 사례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흑백 이미지 데이터는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3D Tensor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로 가능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주로 샘플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(samples),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높이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(height),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너비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(width),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컬러 채널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(channel)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을 가진 구조로 사용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17FAD8-F14D-7FB3-498C-59E5F9B97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B9640EE4-64DF-4E78-D89A-9302D10AE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324" y="3861057"/>
            <a:ext cx="3031958" cy="262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186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ED2B8-946E-ACB4-75A1-9A7B76A2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Multidimensional tensor representation</a:t>
            </a:r>
            <a:br>
              <a:rPr lang="en-US" altLang="ko-KR" dirty="0"/>
            </a:br>
            <a:r>
              <a:rPr lang="en-US" altLang="ko-KR" sz="2400" dirty="0"/>
              <a:t>5D Tensor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E29CF3-E369-48E3-A3BF-6BDE92A9B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</a:rPr>
              <a:t>5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개의 축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</a:rPr>
              <a:t>비디오 데이터가 대표적인 사례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</a:rPr>
              <a:t>주로 샘플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(samples), 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프레임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(frames), 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높이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(height), 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너비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(width), 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컬러 채널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(channel)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을 가진 구조로 사용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6CBEF8-9278-B3A3-80B0-7435E3EAA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3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F4E65-4BDD-7198-F4CF-310D2CB2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Tensor’s Operation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3C1E3BD-1E9C-96B0-51E9-332FF2472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624" y="2824792"/>
            <a:ext cx="10040751" cy="2353003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8A7E6DF-88C8-2E74-1C61-B1234200B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27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F4E65-4BDD-7198-F4CF-310D2CB2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Tensor’s Operation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A7E6DF-88C8-2E74-1C61-B1234200B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70700947-FF27-82F5-1375-C8BA207B3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5624" y="2705713"/>
            <a:ext cx="10040751" cy="2591162"/>
          </a:xfrm>
        </p:spPr>
      </p:pic>
    </p:spTree>
    <p:extLst>
      <p:ext uri="{BB962C8B-B14F-4D97-AF65-F5344CB8AC3E}">
        <p14:creationId xmlns:p14="http://schemas.microsoft.com/office/powerpoint/2010/main" val="856963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A02FB-677C-89ED-60E6-CDC6F969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Tensor’s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F6795-2B13-0061-B73E-9BC0F9289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700" dirty="0"/>
              <a:t>max</a:t>
            </a:r>
            <a:r>
              <a:rPr lang="ko-KR" altLang="en-US" sz="2700" dirty="0"/>
              <a:t>와 </a:t>
            </a:r>
            <a:r>
              <a:rPr lang="en-US" altLang="ko-KR" sz="2700" dirty="0"/>
              <a:t>min</a:t>
            </a:r>
            <a:r>
              <a:rPr lang="ko-KR" altLang="en-US" sz="2700" dirty="0"/>
              <a:t>은 </a:t>
            </a:r>
            <a:r>
              <a:rPr lang="en-US" altLang="ko-KR" sz="2700" dirty="0"/>
              <a:t>dim </a:t>
            </a:r>
            <a:r>
              <a:rPr lang="ko-KR" altLang="en-US" sz="2700" dirty="0"/>
              <a:t>인자를 줄 경우 </a:t>
            </a:r>
            <a:r>
              <a:rPr lang="en-US" altLang="ko-KR" sz="2700" dirty="0"/>
              <a:t>argmax</a:t>
            </a:r>
            <a:r>
              <a:rPr lang="ko-KR" altLang="en-US" sz="2700" dirty="0"/>
              <a:t>와 </a:t>
            </a:r>
            <a:r>
              <a:rPr lang="en-US" altLang="ko-KR" sz="2700" dirty="0" err="1"/>
              <a:t>argmin</a:t>
            </a:r>
            <a:r>
              <a:rPr lang="ko-KR" altLang="en-US" sz="2700" dirty="0"/>
              <a:t>도 함께 리턴</a:t>
            </a:r>
            <a:endParaRPr lang="en-US" altLang="ko-KR" sz="2700" dirty="0"/>
          </a:p>
          <a:p>
            <a:r>
              <a:rPr lang="en-US" altLang="ko-KR" sz="2700" dirty="0"/>
              <a:t>argmax: </a:t>
            </a:r>
            <a:r>
              <a:rPr lang="ko-KR" altLang="en-US" sz="2700" dirty="0"/>
              <a:t>최대값을 가진 인덱스</a:t>
            </a:r>
            <a:endParaRPr lang="en-US" altLang="ko-KR" sz="2700" dirty="0"/>
          </a:p>
          <a:p>
            <a:r>
              <a:rPr lang="en-US" altLang="ko-KR" sz="2700" dirty="0" err="1"/>
              <a:t>argmin</a:t>
            </a:r>
            <a:r>
              <a:rPr lang="en-US" altLang="ko-KR" sz="2700" dirty="0"/>
              <a:t>: </a:t>
            </a:r>
            <a:r>
              <a:rPr lang="ko-KR" altLang="en-US" sz="2700" dirty="0"/>
              <a:t>최소값을 가진 인덱스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3CF2F2-0214-C924-21DA-F7AEEF4FA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10012172" cy="22101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3634967-AA67-B559-AC29-FB4894C1E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57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EA858-0236-4490-572E-2BA5278D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Tensor’s Operation</a:t>
            </a:r>
            <a:br>
              <a:rPr lang="en-US" altLang="ko-KR" dirty="0"/>
            </a:br>
            <a:r>
              <a:rPr lang="en-US" altLang="ko-KR" sz="2400" dirty="0" err="1"/>
              <a:t>torch.add</a:t>
            </a:r>
            <a:r>
              <a:rPr lang="en-US" altLang="ko-KR" sz="2400" dirty="0"/>
              <a:t>: </a:t>
            </a:r>
            <a:r>
              <a:rPr lang="ko-KR" altLang="en-US" sz="2400" dirty="0"/>
              <a:t>덧셈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526375B-7F45-C133-390B-54613E534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624" y="3343977"/>
            <a:ext cx="10040751" cy="1314633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E1D625C-3F62-2108-5EC2-FD00E991C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8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02537-BD78-8470-2CF8-2E4E7BD2B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Tensor’s Operation</a:t>
            </a:r>
            <a:br>
              <a:rPr lang="en-US" altLang="ko-KR" dirty="0"/>
            </a:br>
            <a:r>
              <a:rPr lang="ko-KR" altLang="en-US" sz="2400" dirty="0"/>
              <a:t>결과 </a:t>
            </a:r>
            <a:r>
              <a:rPr lang="ko-KR" altLang="en-US" sz="2400" dirty="0" err="1"/>
              <a:t>텐서를</a:t>
            </a:r>
            <a:r>
              <a:rPr lang="ko-KR" altLang="en-US" sz="2400" dirty="0"/>
              <a:t> 인자로 제공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6A1C8E1-767C-BF63-E627-757E59E07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150" y="3463056"/>
            <a:ext cx="10021699" cy="1076475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4928599-C038-D117-49D3-7A6BB6FBD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95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02537-BD78-8470-2CF8-2E4E7BD2B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Tensor’s Operation</a:t>
            </a:r>
            <a:br>
              <a:rPr lang="en-US" altLang="ko-KR" dirty="0"/>
            </a:br>
            <a:r>
              <a:rPr lang="en-US" altLang="ko-KR" sz="2400" dirty="0"/>
              <a:t>in-place </a:t>
            </a:r>
            <a:r>
              <a:rPr lang="ko-KR" altLang="en-US" sz="2400" dirty="0"/>
              <a:t>방식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928599-C038-D117-49D3-7A6BB6FBD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E147893-BE0F-564E-16DD-EC538CF9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in-place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방식으로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텐서의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값을 변경하는 연산 뒤에는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_''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가 붙음</a:t>
            </a:r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125F76D-39B0-C2EA-A5B4-4AA121BCF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87" y="3213025"/>
            <a:ext cx="10031225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87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021A2-793E-B41E-1D99-117BE383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Tensor’s Operation</a:t>
            </a:r>
            <a:br>
              <a:rPr lang="en-US" altLang="ko-KR" dirty="0"/>
            </a:br>
            <a:r>
              <a:rPr lang="en-US" altLang="ko-KR" sz="2400" dirty="0" err="1"/>
              <a:t>torch.sub</a:t>
            </a:r>
            <a:r>
              <a:rPr lang="en-US" altLang="ko-KR" sz="2400" dirty="0"/>
              <a:t>: </a:t>
            </a:r>
            <a:r>
              <a:rPr lang="ko-KR" altLang="en-US" sz="2400" dirty="0"/>
              <a:t>뺄셈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C7C0BD0-1F05-7293-67C6-773FE93A7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861" y="2629502"/>
            <a:ext cx="10050278" cy="2743583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5C1391A-7D45-B88A-95C9-8005EC462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0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B6937-8735-DC9E-EEE0-F0E7629F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Module Structure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4B317D-82C4-EF8C-B303-A6C856E5F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03A7815-933B-20E4-FB0D-0C4AEEC65B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669" y="1690688"/>
            <a:ext cx="6882661" cy="467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316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021A2-793E-B41E-1D99-117BE383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Tensor’s Operation</a:t>
            </a:r>
            <a:br>
              <a:rPr lang="en-US" altLang="ko-KR" dirty="0"/>
            </a:br>
            <a:r>
              <a:rPr lang="en-US" altLang="ko-KR" sz="2400" dirty="0" err="1"/>
              <a:t>torch.mul</a:t>
            </a:r>
            <a:r>
              <a:rPr lang="en-US" altLang="ko-KR" sz="2400" dirty="0"/>
              <a:t>: </a:t>
            </a:r>
            <a:r>
              <a:rPr lang="ko-KR" altLang="en-US" sz="2400" dirty="0"/>
              <a:t>곱셈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5C1391A-7D45-B88A-95C9-8005EC462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CC03471-2CE2-588D-15A2-CFB98522F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9914" y="2634265"/>
            <a:ext cx="10012172" cy="2734057"/>
          </a:xfrm>
        </p:spPr>
      </p:pic>
    </p:spTree>
    <p:extLst>
      <p:ext uri="{BB962C8B-B14F-4D97-AF65-F5344CB8AC3E}">
        <p14:creationId xmlns:p14="http://schemas.microsoft.com/office/powerpoint/2010/main" val="4231024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98D50-BE68-20FF-645A-B2A6D75F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Tensor’s Operation</a:t>
            </a:r>
            <a:br>
              <a:rPr lang="en-US" altLang="ko-KR" dirty="0"/>
            </a:br>
            <a:r>
              <a:rPr lang="en-US" altLang="ko-KR" sz="2400" dirty="0" err="1"/>
              <a:t>torch.div</a:t>
            </a:r>
            <a:r>
              <a:rPr lang="en-US" altLang="ko-KR" sz="2400" dirty="0"/>
              <a:t>: </a:t>
            </a:r>
            <a:r>
              <a:rPr lang="ko-KR" altLang="en-US" sz="2400" dirty="0"/>
              <a:t>곱셈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089ECA9-7079-FCB6-3D31-6477402C0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098" y="2643792"/>
            <a:ext cx="10059804" cy="2715004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2343CBC-65C9-5B5C-FB31-2C46A9ADA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5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98D50-BE68-20FF-645A-B2A6D75F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Tensor’s Operation</a:t>
            </a:r>
            <a:br>
              <a:rPr lang="en-US" altLang="ko-KR" dirty="0"/>
            </a:br>
            <a:r>
              <a:rPr lang="en-US" altLang="ko-KR" sz="2400" dirty="0"/>
              <a:t>torch.mm: </a:t>
            </a:r>
            <a:r>
              <a:rPr lang="ko-KR" altLang="en-US" sz="2400" dirty="0" err="1"/>
              <a:t>행렬곱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343CBC-65C9-5B5C-FB31-2C46A9ADA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7657F9D-1DBB-60A3-CC8B-A9247B022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964" y="1938410"/>
            <a:ext cx="11798072" cy="4185693"/>
          </a:xfrm>
        </p:spPr>
      </p:pic>
    </p:spTree>
    <p:extLst>
      <p:ext uri="{BB962C8B-B14F-4D97-AF65-F5344CB8AC3E}">
        <p14:creationId xmlns:p14="http://schemas.microsoft.com/office/powerpoint/2010/main" val="3859657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E6E58E0-DE65-94AA-18D8-9D3BB068A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24" y="2365481"/>
            <a:ext cx="10040751" cy="43249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3FA3560-EC9F-2A6C-F46E-3DB1DA75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Tensor’s Manipulation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0B3708-78EB-CB23-4FD6-EB76A522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</a:rPr>
              <a:t>인덱싱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(Indexing): NumPy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처럼 인덱싱 형태로 사용가능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1A68FD-5931-5874-4F65-1F758EFC2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03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1717D59-BC57-3F98-DF50-AE3FEA324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93" y="3429000"/>
            <a:ext cx="9955014" cy="316274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3FA3560-EC9F-2A6C-F46E-3DB1DA75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Tensor’s Manipulation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0B3708-78EB-CB23-4FD6-EB76A5222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765"/>
            <a:ext cx="10515600" cy="4351338"/>
          </a:xfrm>
        </p:spPr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view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텐서의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크기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(size)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나 모양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(shape)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을 변경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r>
              <a:rPr lang="ko-KR" altLang="en-US" dirty="0"/>
              <a:t>기본적으로 변경 전과 후에 </a:t>
            </a:r>
            <a:r>
              <a:rPr lang="ko-KR" altLang="en-US" dirty="0" err="1"/>
              <a:t>텐서</a:t>
            </a:r>
            <a:r>
              <a:rPr lang="ko-KR" altLang="en-US" dirty="0"/>
              <a:t> 안의 원소 개수가 유지되어야 함</a:t>
            </a:r>
            <a:endParaRPr lang="en-US" altLang="ko-KR" dirty="0"/>
          </a:p>
          <a:p>
            <a:pPr lvl="1"/>
            <a:r>
              <a:rPr lang="en-US" altLang="ko-KR" dirty="0"/>
              <a:t>-1</a:t>
            </a:r>
            <a:r>
              <a:rPr lang="ko-KR" altLang="en-US" dirty="0"/>
              <a:t>로 설정되면 계산을 통해 해당 </a:t>
            </a:r>
            <a:r>
              <a:rPr lang="ko-KR" altLang="en-US" dirty="0" err="1"/>
              <a:t>크기값을</a:t>
            </a:r>
            <a:r>
              <a:rPr lang="ko-KR" altLang="en-US" dirty="0"/>
              <a:t> 유추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1A68FD-5931-5874-4F65-1F758EFC2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65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FBF8B-753D-CF53-64B8-5BF93EEC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Tensor’s Manipulation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62CC88-30DD-18FD-CA64-35B63D811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ighlight>
                  <a:srgbClr val="C0C0C0"/>
                </a:highlight>
              </a:rPr>
              <a:t>item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텐서에</a:t>
            </a:r>
            <a:r>
              <a:rPr lang="ko-KR" altLang="en-US" dirty="0"/>
              <a:t> 값이 단 하나만 존재하면 숫자 값을 얻을 수 있음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3A03A2-4A2C-4FF8-D185-9FD76FFC7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4F3D90C-ED86-27FB-23E4-60388B14C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098" y="2719288"/>
            <a:ext cx="10059804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30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FBF8B-753D-CF53-64B8-5BF93EEC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Tensor’s Manipulation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62CC88-30DD-18FD-CA64-35B63D811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ighlight>
                  <a:srgbClr val="C0C0C0"/>
                </a:highlight>
              </a:rPr>
              <a:t>squeeze</a:t>
            </a:r>
            <a:r>
              <a:rPr lang="en-US" altLang="ko-KR" dirty="0"/>
              <a:t>:</a:t>
            </a:r>
            <a:r>
              <a:rPr lang="ko-KR" altLang="en-US" dirty="0"/>
              <a:t> 차원을 축소</a:t>
            </a:r>
            <a:r>
              <a:rPr lang="en-US" altLang="ko-KR" dirty="0"/>
              <a:t>(</a:t>
            </a:r>
            <a:r>
              <a:rPr lang="ko-KR" altLang="en-US" dirty="0"/>
              <a:t>제거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3A03A2-4A2C-4FF8-D185-9FD76FFC7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25E9923-6E3A-0DBA-508B-809D57D00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256" y="2541152"/>
            <a:ext cx="9945488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314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FBF8B-753D-CF53-64B8-5BF93EEC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Tensor’s Manipulation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62CC88-30DD-18FD-CA64-35B63D811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highlight>
                  <a:srgbClr val="C0C0C0"/>
                </a:highlight>
              </a:rPr>
              <a:t>unsqueeze</a:t>
            </a:r>
            <a:r>
              <a:rPr lang="en-US" altLang="ko-KR" dirty="0"/>
              <a:t>:</a:t>
            </a:r>
            <a:r>
              <a:rPr lang="ko-KR" altLang="en-US" dirty="0"/>
              <a:t> 차원을 증가</a:t>
            </a:r>
            <a:r>
              <a:rPr lang="en-US" altLang="ko-KR" dirty="0"/>
              <a:t>(</a:t>
            </a:r>
            <a:r>
              <a:rPr lang="ko-KR" altLang="en-US" dirty="0"/>
              <a:t>생성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58B684-E31D-B1B6-F106-C0D984D09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012" y="2269856"/>
            <a:ext cx="8057976" cy="458814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63A03A2-4A2C-4FF8-D185-9FD76FFC7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462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FBF8B-753D-CF53-64B8-5BF93EEC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Tensor’s Manipulation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62CC88-30DD-18FD-CA64-35B63D811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ighlight>
                  <a:srgbClr val="C0C0C0"/>
                </a:highlight>
              </a:rPr>
              <a:t>stack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텐서</a:t>
            </a:r>
            <a:r>
              <a:rPr lang="ko-KR" altLang="en-US" dirty="0"/>
              <a:t> 간 결합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3A03A2-4A2C-4FF8-D185-9FD76FFC7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E8A549-F49C-E3A9-CB54-1F5C55509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440" y="2645157"/>
            <a:ext cx="9993120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067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124AD61-BC91-ACEF-0EDA-19A7A7ED1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77" y="3066881"/>
            <a:ext cx="10002646" cy="367716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B2FBF8B-753D-CF53-64B8-5BF93EEC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Tensor’s Manipulation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62CC88-30DD-18FD-CA64-35B63D811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ighlight>
                  <a:srgbClr val="C0C0C0"/>
                </a:highlight>
              </a:rPr>
              <a:t>cat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텐서를</a:t>
            </a:r>
            <a:r>
              <a:rPr lang="ko-KR" altLang="en-US" dirty="0"/>
              <a:t> 결합하는 메소드</a:t>
            </a:r>
            <a:r>
              <a:rPr lang="en-US" altLang="ko-KR" dirty="0"/>
              <a:t>(concatenate)</a:t>
            </a:r>
          </a:p>
          <a:p>
            <a:pPr lvl="1"/>
            <a:r>
              <a:rPr lang="ko-KR" altLang="en-US" dirty="0" err="1"/>
              <a:t>넘파이의</a:t>
            </a:r>
            <a:r>
              <a:rPr lang="ko-KR" altLang="en-US" dirty="0"/>
              <a:t> </a:t>
            </a:r>
            <a:r>
              <a:rPr lang="en-US" altLang="ko-KR" dirty="0">
                <a:highlight>
                  <a:srgbClr val="C0C0C0"/>
                </a:highlight>
              </a:rPr>
              <a:t>stack</a:t>
            </a:r>
            <a:r>
              <a:rPr lang="ko-KR" altLang="en-US" dirty="0"/>
              <a:t>과 유사하지만</a:t>
            </a:r>
            <a:r>
              <a:rPr lang="en-US" altLang="ko-KR" dirty="0"/>
              <a:t>, </a:t>
            </a:r>
            <a:r>
              <a:rPr lang="ko-KR" altLang="en-US" dirty="0"/>
              <a:t>쌓을 </a:t>
            </a:r>
            <a:r>
              <a:rPr lang="en-US" altLang="ko-KR" dirty="0">
                <a:highlight>
                  <a:srgbClr val="C0C0C0"/>
                </a:highlight>
              </a:rPr>
              <a:t>dim</a:t>
            </a:r>
            <a:r>
              <a:rPr lang="ko-KR" altLang="en-US" dirty="0"/>
              <a:t>이 </a:t>
            </a:r>
            <a:r>
              <a:rPr lang="ko-KR" altLang="en-US" dirty="0" err="1"/>
              <a:t>존재해야함</a:t>
            </a:r>
            <a:endParaRPr lang="en-US" altLang="ko-KR" dirty="0"/>
          </a:p>
          <a:p>
            <a:pPr lvl="1"/>
            <a:r>
              <a:rPr lang="ko-KR" altLang="en-US" dirty="0"/>
              <a:t>해당 차원을 늘려준 후 결합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3A03A2-4A2C-4FF8-D185-9FD76FFC7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1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C7453-BAEE-50FC-99D3-8CD16DD8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Components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F9E689-C9C1-B8BC-C850-14228B211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highlight>
                  <a:srgbClr val="C0C0C0"/>
                </a:highlight>
              </a:rPr>
              <a:t>torch</a:t>
            </a:r>
            <a:r>
              <a:rPr lang="en-US" altLang="ko-KR" dirty="0"/>
              <a:t>: </a:t>
            </a:r>
            <a:r>
              <a:rPr lang="ko-KR" altLang="en-US" dirty="0"/>
              <a:t>메인 네임스페이스</a:t>
            </a:r>
            <a:r>
              <a:rPr lang="en-US" altLang="ko-KR" dirty="0"/>
              <a:t>, </a:t>
            </a:r>
            <a:r>
              <a:rPr lang="ko-KR" altLang="en-US" dirty="0" err="1"/>
              <a:t>텐서</a:t>
            </a:r>
            <a:r>
              <a:rPr lang="ko-KR" altLang="en-US" dirty="0"/>
              <a:t> 등의 다양한 수학 </a:t>
            </a:r>
            <a:r>
              <a:rPr lang="ko-KR" altLang="en-US" dirty="0" err="1"/>
              <a:t>하머수가</a:t>
            </a:r>
            <a:r>
              <a:rPr lang="ko-KR" altLang="en-US" dirty="0"/>
              <a:t> 포함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 err="1">
                <a:highlight>
                  <a:srgbClr val="C0C0C0"/>
                </a:highlight>
              </a:rPr>
              <a:t>torch.autograd</a:t>
            </a:r>
            <a:r>
              <a:rPr lang="en-US" altLang="ko-KR" dirty="0"/>
              <a:t>: </a:t>
            </a:r>
            <a:r>
              <a:rPr lang="ko-KR" altLang="en-US" dirty="0"/>
              <a:t>자동 미분 기능을 제공하는 라이브러리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 err="1">
                <a:highlight>
                  <a:srgbClr val="C0C0C0"/>
                </a:highlight>
              </a:rPr>
              <a:t>torch.nn</a:t>
            </a:r>
            <a:r>
              <a:rPr lang="en-US" altLang="ko-KR" dirty="0"/>
              <a:t>: </a:t>
            </a:r>
            <a:r>
              <a:rPr lang="ko-KR" altLang="en-US" dirty="0"/>
              <a:t>신경망 구축을 위한 데이터 구조나 레이어 등의 라이브러리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 err="1">
                <a:highlight>
                  <a:srgbClr val="C0C0C0"/>
                </a:highlight>
              </a:rPr>
              <a:t>torch.multiprocessing</a:t>
            </a:r>
            <a:r>
              <a:rPr lang="en-US" altLang="ko-KR" dirty="0"/>
              <a:t>: </a:t>
            </a:r>
            <a:r>
              <a:rPr lang="ko-KR" altLang="en-US" dirty="0"/>
              <a:t>병렬처리 기능을 제공하는 라이브러리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 err="1">
                <a:highlight>
                  <a:srgbClr val="C0C0C0"/>
                </a:highlight>
              </a:rPr>
              <a:t>torch.optim</a:t>
            </a:r>
            <a:r>
              <a:rPr lang="en-US" altLang="ko-KR" dirty="0"/>
              <a:t>: SGD (Stochastic Gradient Descent)</a:t>
            </a:r>
            <a:r>
              <a:rPr lang="ko-KR" altLang="en-US" dirty="0"/>
              <a:t>를 중심으로 한 파라미터 최적화 알고리즘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 err="1">
                <a:highlight>
                  <a:srgbClr val="C0C0C0"/>
                </a:highlight>
              </a:rPr>
              <a:t>torch</a:t>
            </a:r>
            <a:r>
              <a:rPr lang="en-US" altLang="ko-KR" err="1">
                <a:highlight>
                  <a:srgbClr val="C0C0C0"/>
                </a:highlight>
              </a:rPr>
              <a:t>.</a:t>
            </a:r>
            <a:r>
              <a:rPr lang="en-US" altLang="ko-KR">
                <a:highlight>
                  <a:srgbClr val="C0C0C0"/>
                </a:highlight>
              </a:rPr>
              <a:t>utils</a:t>
            </a:r>
            <a:r>
              <a:rPr lang="en-US" altLang="ko-KR"/>
              <a:t>: </a:t>
            </a:r>
            <a:r>
              <a:rPr lang="ko-KR" altLang="en-US" dirty="0"/>
              <a:t>데이터 조작 등 유틸리티 기능 제공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 err="1">
                <a:highlight>
                  <a:srgbClr val="C0C0C0"/>
                </a:highlight>
              </a:rPr>
              <a:t>torch.onnx</a:t>
            </a:r>
            <a:r>
              <a:rPr lang="en-US" altLang="ko-KR" dirty="0"/>
              <a:t>: ONNX (Open Neural Network Exchange), </a:t>
            </a:r>
            <a:r>
              <a:rPr lang="ko-KR" altLang="en-US" dirty="0"/>
              <a:t>서로 다른 프레임워크 간의 모델을 공유할 때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E5473E-A30A-F95F-EF51-EB68E80E5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8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FBF8B-753D-CF53-64B8-5BF93EEC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Tensor’s Manipulation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62CC88-30DD-18FD-CA64-35B63D811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ighlight>
                  <a:srgbClr val="C0C0C0"/>
                </a:highlight>
              </a:rPr>
              <a:t>chunk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텐서를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여러 개로 나눌 때 사용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몇 개로 나눌 것인지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3A03A2-4A2C-4FF8-D185-9FD76FFC7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24B1DE2-1DE7-6769-CBCB-169E2B6E1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87" y="2508513"/>
            <a:ext cx="10031225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016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FBF8B-753D-CF53-64B8-5BF93EEC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Tensor’s Manipulation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62CC88-30DD-18FD-CA64-35B63D811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ighlight>
                  <a:srgbClr val="C0C0C0"/>
                </a:highlight>
              </a:rPr>
              <a:t>split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텐서를</a:t>
            </a:r>
            <a:r>
              <a:rPr lang="ko-KR" altLang="en-US" dirty="0"/>
              <a:t> 여러 개로 나눌 때 사용 </a:t>
            </a:r>
            <a:r>
              <a:rPr lang="en-US" altLang="ko-KR" dirty="0"/>
              <a:t>(</a:t>
            </a:r>
            <a:r>
              <a:rPr lang="ko-KR" altLang="en-US" dirty="0"/>
              <a:t>나눌 </a:t>
            </a:r>
            <a:r>
              <a:rPr lang="ko-KR" altLang="en-US" dirty="0" err="1"/>
              <a:t>텐서의</a:t>
            </a:r>
            <a:r>
              <a:rPr lang="ko-KR" altLang="en-US" dirty="0"/>
              <a:t> 크기는 몇 인지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3A03A2-4A2C-4FF8-D185-9FD76FFC7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C9C492D-961A-6384-3FB5-CA49D7EC2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14" y="2924686"/>
            <a:ext cx="10012172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401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58128-D31D-E40B-2331-6503D923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Tensor’s Manipulation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C6DA0F-848A-C681-3B5C-A3046BD3A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Torch Tensor(</a:t>
            </a:r>
            <a:r>
              <a:rPr lang="ko-KR" altLang="en-US" dirty="0" err="1"/>
              <a:t>텐서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NumPy array(</a:t>
            </a:r>
            <a:r>
              <a:rPr lang="ko-KR" altLang="en-US" dirty="0"/>
              <a:t>배열</a:t>
            </a:r>
            <a:r>
              <a:rPr lang="en-US" altLang="ko-KR" dirty="0"/>
              <a:t>)</a:t>
            </a:r>
            <a:r>
              <a:rPr lang="ko-KR" altLang="en-US" dirty="0"/>
              <a:t>로 변환 가능</a:t>
            </a:r>
            <a:endParaRPr lang="en-US" altLang="ko-KR" dirty="0"/>
          </a:p>
          <a:p>
            <a:pPr lvl="1"/>
            <a:r>
              <a:rPr lang="en-US" altLang="ko-KR" dirty="0" err="1"/>
              <a:t>numpy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/>
              <a:t>from_numpy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Tensor</a:t>
            </a:r>
            <a:r>
              <a:rPr lang="ko-KR" altLang="en-US" dirty="0"/>
              <a:t>가 </a:t>
            </a:r>
            <a:r>
              <a:rPr lang="en-US" altLang="ko-KR" dirty="0"/>
              <a:t>CPU</a:t>
            </a:r>
            <a:r>
              <a:rPr lang="ko-KR" altLang="en-US" dirty="0"/>
              <a:t>상에 있다면 </a:t>
            </a:r>
            <a:r>
              <a:rPr lang="en-US" altLang="ko-KR" dirty="0"/>
              <a:t>NumPy </a:t>
            </a:r>
            <a:r>
              <a:rPr lang="ko-KR" altLang="en-US" dirty="0"/>
              <a:t>배열은 메모리 공간을 공유하므로 하나가 변하면</a:t>
            </a:r>
            <a:r>
              <a:rPr lang="en-US" altLang="ko-KR" dirty="0"/>
              <a:t>, </a:t>
            </a:r>
            <a:r>
              <a:rPr lang="ko-KR" altLang="en-US" dirty="0"/>
              <a:t>다른 하나도 변함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0DEA67-3224-27BC-5354-E287C3840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BD3E98-D59F-DAF5-D890-E8754D1DF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87" y="4274427"/>
            <a:ext cx="10031225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634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20399-F162-58ED-FFF1-1E63B4EE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Autograd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B99AD4-1445-78C4-9629-7D3BCBDD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highlight>
                  <a:srgbClr val="C0C0C0"/>
                </a:highlight>
              </a:rPr>
              <a:t>torch.autograd</a:t>
            </a:r>
            <a:r>
              <a:rPr lang="en-US" altLang="ko-KR" dirty="0"/>
              <a:t> </a:t>
            </a:r>
            <a:r>
              <a:rPr lang="ko-KR" altLang="en-US" dirty="0"/>
              <a:t>패키지는 </a:t>
            </a:r>
            <a:r>
              <a:rPr lang="en-US" altLang="ko-KR" dirty="0"/>
              <a:t>Tensor</a:t>
            </a:r>
            <a:r>
              <a:rPr lang="ko-KR" altLang="en-US" dirty="0"/>
              <a:t>의 모든 연산에 따라 자동 미분 제공</a:t>
            </a:r>
            <a:endParaRPr lang="en-US" altLang="ko-KR" dirty="0"/>
          </a:p>
          <a:p>
            <a:r>
              <a:rPr lang="ko-KR" altLang="en-US" dirty="0"/>
              <a:t>이는 코드를 어떻게 작성하여 </a:t>
            </a:r>
            <a:r>
              <a:rPr lang="ko-KR" altLang="en-US" dirty="0" err="1"/>
              <a:t>실행하느냐에</a:t>
            </a:r>
            <a:r>
              <a:rPr lang="ko-KR" altLang="en-US" dirty="0"/>
              <a:t> 따라 역전파가 정의된다는 뜻</a:t>
            </a:r>
            <a:endParaRPr lang="en-US" altLang="ko-KR" dirty="0"/>
          </a:p>
          <a:p>
            <a:r>
              <a:rPr lang="en-US" altLang="ko-KR" dirty="0">
                <a:highlight>
                  <a:srgbClr val="C0C0C0"/>
                </a:highlight>
              </a:rPr>
              <a:t>backprop</a:t>
            </a:r>
            <a:r>
              <a:rPr lang="ko-KR" altLang="en-US" dirty="0"/>
              <a:t>를 위해 미분 값을 자동으로 계산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522523-2B11-4DD6-CF99-5942ED80C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388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20399-F162-58ED-FFF1-1E63B4EE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Autograd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B99AD4-1445-78C4-9629-7D3BCBDD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highlight>
                  <a:srgbClr val="C0C0C0"/>
                </a:highlight>
              </a:rPr>
              <a:t>requires_grad</a:t>
            </a:r>
            <a:r>
              <a:rPr lang="en-US" altLang="ko-KR" dirty="0"/>
              <a:t> </a:t>
            </a:r>
            <a:r>
              <a:rPr lang="ko-KR" altLang="en-US" dirty="0"/>
              <a:t>속성을 </a:t>
            </a:r>
            <a:r>
              <a:rPr lang="en-US" altLang="ko-KR" dirty="0">
                <a:highlight>
                  <a:srgbClr val="C0C0C0"/>
                </a:highlight>
              </a:rPr>
              <a:t>True</a:t>
            </a:r>
            <a:r>
              <a:rPr lang="ko-KR" altLang="en-US" dirty="0"/>
              <a:t>로 설정하면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ko-KR" altLang="en-US" dirty="0" err="1"/>
              <a:t>텐서에서</a:t>
            </a:r>
            <a:r>
              <a:rPr lang="ko-KR" altLang="en-US" dirty="0"/>
              <a:t> 이루어지는 모든 연산들을 추적하기 시작</a:t>
            </a:r>
            <a:endParaRPr lang="en-US" altLang="ko-KR" dirty="0"/>
          </a:p>
          <a:p>
            <a:r>
              <a:rPr lang="ko-KR" altLang="en-US" dirty="0"/>
              <a:t>기록을 추적하는 것을 중단하게 하려면</a:t>
            </a:r>
            <a:r>
              <a:rPr lang="en-US" altLang="ko-KR" dirty="0"/>
              <a:t>, </a:t>
            </a:r>
            <a:r>
              <a:rPr lang="en-US" altLang="ko-KR" dirty="0">
                <a:highlight>
                  <a:srgbClr val="C0C0C0"/>
                </a:highlight>
              </a:rPr>
              <a:t>.detach()</a:t>
            </a:r>
            <a:r>
              <a:rPr lang="ko-KR" altLang="en-US" dirty="0"/>
              <a:t>를 호출하여 연산기록으로부터 분리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522523-2B11-4DD6-CF99-5942ED80C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ED970EB-3CA2-DF7E-43EE-A9392F312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87" y="3871222"/>
            <a:ext cx="10031225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611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20399-F162-58ED-FFF1-1E63B4EE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Autograd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B99AD4-1445-78C4-9629-7D3BCBDD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err="1">
                <a:highlight>
                  <a:srgbClr val="C0C0C0"/>
                </a:highlight>
              </a:rPr>
              <a:t>requires_grad</a:t>
            </a:r>
            <a:r>
              <a:rPr lang="en-US" altLang="ko-KR" dirty="0">
                <a:highlight>
                  <a:srgbClr val="C0C0C0"/>
                </a:highlight>
              </a:rPr>
              <a:t>_(…)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기존 </a:t>
            </a:r>
            <a:r>
              <a:rPr lang="ko-KR" altLang="en-US" dirty="0" err="1"/>
              <a:t>텐서의</a:t>
            </a:r>
            <a:r>
              <a:rPr lang="ko-KR" altLang="en-US" dirty="0"/>
              <a:t> </a:t>
            </a:r>
            <a:r>
              <a:rPr lang="en-US" altLang="ko-KR" dirty="0" err="1">
                <a:highlight>
                  <a:srgbClr val="C0C0C0"/>
                </a:highlight>
              </a:rPr>
              <a:t>requires_grad</a:t>
            </a:r>
            <a:r>
              <a:rPr lang="ko-KR" altLang="en-US" dirty="0"/>
              <a:t>값을 </a:t>
            </a:r>
            <a:r>
              <a:rPr lang="en-US" altLang="ko-KR" dirty="0"/>
              <a:t>in-place</a:t>
            </a:r>
            <a:r>
              <a:rPr lang="ko-KR" altLang="en-US" dirty="0"/>
              <a:t>하여 변경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 err="1">
                <a:highlight>
                  <a:srgbClr val="C0C0C0"/>
                </a:highlight>
              </a:rPr>
              <a:t>grad_fn</a:t>
            </a:r>
            <a:r>
              <a:rPr lang="en-US" altLang="ko-KR" dirty="0"/>
              <a:t>: </a:t>
            </a:r>
            <a:r>
              <a:rPr lang="ko-KR" altLang="en-US" dirty="0"/>
              <a:t>미분 값을 계산한 함수에 대한 정보 저장 </a:t>
            </a:r>
            <a:r>
              <a:rPr lang="en-US" altLang="ko-KR" dirty="0"/>
              <a:t>(</a:t>
            </a:r>
            <a:r>
              <a:rPr lang="ko-KR" altLang="en-US" dirty="0"/>
              <a:t>어떤 함수에 대해서 </a:t>
            </a:r>
            <a:r>
              <a:rPr lang="en-US" altLang="ko-KR" dirty="0">
                <a:highlight>
                  <a:srgbClr val="C0C0C0"/>
                </a:highlight>
              </a:rPr>
              <a:t>backprop</a:t>
            </a:r>
            <a:r>
              <a:rPr lang="en-US" altLang="ko-KR" dirty="0"/>
              <a:t> </a:t>
            </a:r>
            <a:r>
              <a:rPr lang="ko-KR" altLang="en-US" dirty="0"/>
              <a:t>했는지</a:t>
            </a:r>
            <a:r>
              <a:rPr lang="en-US" altLang="ko-KR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522523-2B11-4DD6-CF99-5942ED80C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3D10EF-BD5A-12F6-C1F7-8E79CC691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624" y="4149197"/>
            <a:ext cx="10040751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94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B0E57-5862-F50C-4195-4432D4CA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Operation</a:t>
            </a:r>
            <a:br>
              <a:rPr lang="en-US" altLang="ko-KR" dirty="0"/>
            </a:br>
            <a:r>
              <a:rPr lang="en-US" altLang="ko-KR" sz="2400" dirty="0"/>
              <a:t>Set variables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9E4AD11-6927-67E2-84D4-B39AA2740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914" y="2215107"/>
            <a:ext cx="10012172" cy="3572374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6F7EEB7-96DD-EE80-CFF6-8C1E7DD12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771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B0E57-5862-F50C-4195-4432D4CA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Operation</a:t>
            </a:r>
            <a:br>
              <a:rPr lang="en-US" altLang="ko-KR" dirty="0"/>
            </a:br>
            <a:r>
              <a:rPr lang="en-US" altLang="ko-KR" sz="2400" dirty="0"/>
              <a:t>calculating gradients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F7EEB7-96DD-EE80-CFF6-8C1E7DD12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AAA6F43C-C90F-1791-0104-EA5D8A6085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계산이 완료된 후</a:t>
                </a:r>
                <a:r>
                  <a:rPr lang="en-US" altLang="ko-KR" dirty="0"/>
                  <a:t>, .backward()</a:t>
                </a:r>
                <a:r>
                  <a:rPr lang="ko-KR" altLang="en-US" dirty="0"/>
                  <a:t>를 호출하면 자동으로 </a:t>
                </a:r>
                <a:r>
                  <a:rPr lang="ko-KR" altLang="en-US" dirty="0" err="1"/>
                  <a:t>역전파</a:t>
                </a:r>
                <a:r>
                  <a:rPr lang="ko-KR" altLang="en-US" dirty="0"/>
                  <a:t> 계산이 가능하고</a:t>
                </a:r>
                <a:r>
                  <a:rPr lang="en-US" altLang="ko-KR" dirty="0"/>
                  <a:t>, .grad </a:t>
                </a:r>
                <a:r>
                  <a:rPr lang="ko-KR" altLang="en-US" dirty="0"/>
                  <a:t>속성에 누적됨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altLang="ko-KR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num>
                      <m:den>
                        <m:r>
                          <a:rPr lang="el-GR" altLang="ko-KR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l-GR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altLang="ko-K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num>
                      <m:den>
                        <m:r>
                          <a:rPr lang="el-GR" altLang="ko-K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l-GR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l-GR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AAA6F43C-C90F-1791-0104-EA5D8A6085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64E57B49-5B78-6077-21C4-AD210DC94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203" y="2657367"/>
            <a:ext cx="10012172" cy="7716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89DDDF3-C3A0-5715-381D-5B82259DCA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914" y="3661021"/>
            <a:ext cx="10040751" cy="15432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FB29E8-13C9-7279-075A-9BE55B9DDAF8}"/>
                  </a:ext>
                </a:extLst>
              </p:cNvPr>
              <p:cNvSpPr txBox="1"/>
              <p:nvPr/>
            </p:nvSpPr>
            <p:spPr>
              <a:xfrm>
                <a:off x="5224482" y="4260742"/>
                <a:ext cx="1906161" cy="25069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US" altLang="ko-KR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altLang="ko-KR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𝑑𝑜𝑢𝑡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altLang="ko-KR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altLang="ko-KR" sz="140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num>
                        <m:den>
                          <m:r>
                            <a:rPr lang="el-GR" altLang="ko-KR" sz="140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l-GR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</m:sSub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FB29E8-13C9-7279-075A-9BE55B9DD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482" y="4260742"/>
                <a:ext cx="1906161" cy="2506968"/>
              </a:xfrm>
              <a:prstGeom prst="rect">
                <a:avLst/>
              </a:prstGeom>
              <a:blipFill>
                <a:blip r:embed="rId6"/>
                <a:stretch>
                  <a:fillRect b="-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D50A6E-D88E-2767-E327-B23DADAFA445}"/>
                  </a:ext>
                </a:extLst>
              </p:cNvPr>
              <p:cNvSpPr txBox="1"/>
              <p:nvPr/>
            </p:nvSpPr>
            <p:spPr>
              <a:xfrm>
                <a:off x="7130643" y="4408859"/>
                <a:ext cx="1007584" cy="2210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=1+5</m:t>
                      </m:r>
                    </m:oMath>
                  </m:oMathPara>
                </a14:m>
                <a:endParaRPr lang="en-US" altLang="ko-KR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(1+5)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</m:sSub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=6</m:t>
                              </m:r>
                            </m:sub>
                          </m:sSub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𝑑𝑜𝑢𝑡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=36</m:t>
                              </m:r>
                            </m:sub>
                          </m:sSub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altLang="ko-KR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𝑑𝑜𝑢𝑡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l-GR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</m:sSub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D50A6E-D88E-2767-E327-B23DADAFA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643" y="4408859"/>
                <a:ext cx="1007584" cy="2210733"/>
              </a:xfrm>
              <a:prstGeom prst="rect">
                <a:avLst/>
              </a:prstGeom>
              <a:blipFill>
                <a:blip r:embed="rId7"/>
                <a:stretch>
                  <a:fillRect l="-2424" r="-1212" b="-8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0033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g">
            <a:extLst>
              <a:ext uri="{FF2B5EF4-FFF2-40B4-BE49-F238E27FC236}">
                <a16:creationId xmlns:a16="http://schemas.microsoft.com/office/drawing/2014/main" id="{71E226E4-19F8-6511-0B3B-1A207A4CB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43038"/>
            <a:ext cx="8104464" cy="139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46B0E57-5862-F50C-4195-4432D4CA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Operation</a:t>
            </a:r>
            <a:br>
              <a:rPr lang="en-US" altLang="ko-KR" dirty="0"/>
            </a:br>
            <a:r>
              <a:rPr lang="en-US" altLang="ko-KR" sz="2400" dirty="0"/>
              <a:t>calculating gradients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F7EEB7-96DD-EE80-CFF6-8C1E7DD12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A6F43C-C90F-1791-0104-EA5D8A608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scalar</a:t>
            </a:r>
            <a:r>
              <a:rPr lang="ko-KR" altLang="en-US" dirty="0"/>
              <a:t>가 아닌 각자 다른 값을 가진 </a:t>
            </a:r>
            <a:r>
              <a:rPr lang="en-US" altLang="ko-KR" dirty="0"/>
              <a:t>matrix</a:t>
            </a:r>
            <a:r>
              <a:rPr lang="ko-KR" altLang="en-US" dirty="0"/>
              <a:t>인 경우</a:t>
            </a:r>
            <a:r>
              <a:rPr lang="en-US" altLang="ko-KR" dirty="0"/>
              <a:t>, matrix</a:t>
            </a:r>
            <a:r>
              <a:rPr lang="ko-KR" altLang="en-US" dirty="0"/>
              <a:t>를 </a:t>
            </a:r>
            <a:r>
              <a:rPr lang="en-US" altLang="ko-KR" dirty="0"/>
              <a:t>backward()</a:t>
            </a:r>
            <a:r>
              <a:rPr lang="ko-KR" altLang="en-US" dirty="0"/>
              <a:t>인자로 전달해 주어야 </a:t>
            </a:r>
            <a:r>
              <a:rPr lang="en-US" altLang="ko-KR" dirty="0"/>
              <a:t>matrix</a:t>
            </a:r>
            <a:r>
              <a:rPr lang="ko-KR" altLang="en-US" dirty="0"/>
              <a:t>의 각 원소 별 미분을 할 수 있음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dirty="0"/>
          </a:p>
          <a:p>
            <a:pPr marL="0" indent="0">
              <a:lnSpc>
                <a:spcPct val="110000"/>
              </a:lnSpc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lnSpc>
                <a:spcPct val="1100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Jacobian Matrix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m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차원에서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차원으로 가는 함수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가 있다고 할 때 각각의 차원에 대해 모든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편미분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값을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모아놓은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matrix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그리고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 Neue"/>
              </a:rPr>
              <a:t>grad_tensors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는 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Jacobian Matrix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에 곱해주는 어떤 값이라고 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이는 여러 방향으로 응용될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 Neue"/>
              </a:rPr>
              <a:t>learning_rate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 chain rule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등등에 사용가능하기 때문이다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51200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B0E57-5862-F50C-4195-4432D4CA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Operation</a:t>
            </a:r>
            <a:br>
              <a:rPr lang="en-US" altLang="ko-KR" dirty="0"/>
            </a:br>
            <a:r>
              <a:rPr lang="en-US" altLang="ko-KR" sz="2400" dirty="0"/>
              <a:t>calculating gradients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F7EEB7-96DD-EE80-CFF6-8C1E7DD12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4AA99DE-7A7E-3673-778E-109F126BE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2756" y="2619976"/>
            <a:ext cx="10126488" cy="2762636"/>
          </a:xfrm>
        </p:spPr>
      </p:pic>
    </p:spTree>
    <p:extLst>
      <p:ext uri="{BB962C8B-B14F-4D97-AF65-F5344CB8AC3E}">
        <p14:creationId xmlns:p14="http://schemas.microsoft.com/office/powerpoint/2010/main" val="372148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92033-9358-4ED9-C89C-3CAFBD3A2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Tensors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DDF705-A27F-735F-CE60-7C1555585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</a:rPr>
              <a:t>데이터 표현을 위한 기본 구조로 </a:t>
            </a:r>
            <a:r>
              <a:rPr lang="ko-KR" altLang="en-US" b="0" i="0" dirty="0" err="1">
                <a:solidFill>
                  <a:srgbClr val="000000"/>
                </a:solidFill>
                <a:effectLst/>
              </a:rPr>
              <a:t>텐서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(tensor)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를 사용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000000"/>
                </a:solidFill>
                <a:effectLst/>
              </a:rPr>
              <a:t>텐서는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 데이터를 </a:t>
            </a:r>
            <a:r>
              <a:rPr lang="ko-KR" altLang="en-US" b="0" i="0" dirty="0" err="1">
                <a:solidFill>
                  <a:srgbClr val="000000"/>
                </a:solidFill>
                <a:effectLst/>
              </a:rPr>
              <a:t>담기위한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 컨테이너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(container)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로서 일반적으로 수치형 데이터를 저장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000000"/>
                </a:solidFill>
                <a:effectLst/>
              </a:rPr>
              <a:t>넘파이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(NumPy)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의 </a:t>
            </a:r>
            <a:r>
              <a:rPr lang="en-US" altLang="ko-KR" b="0" i="0" dirty="0" err="1">
                <a:solidFill>
                  <a:srgbClr val="000000"/>
                </a:solidFill>
                <a:effectLst/>
              </a:rPr>
              <a:t>ndarray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와 유사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</a:rPr>
              <a:t>GPU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를 사용한 연산 가속 가능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CA4DB8-D155-FC3D-27B3-BFBE7F722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431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B0E57-5862-F50C-4195-4432D4CA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Operation</a:t>
            </a:r>
            <a:br>
              <a:rPr lang="en-US" altLang="ko-KR" dirty="0"/>
            </a:br>
            <a:r>
              <a:rPr lang="en-US" altLang="ko-KR" sz="2400" dirty="0"/>
              <a:t>calculating gradients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F7EEB7-96DD-EE80-CFF6-8C1E7DD12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B50EFEF-8D4E-C0BB-781F-595D68FE0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ighlight>
                  <a:srgbClr val="C0C0C0"/>
                </a:highlight>
              </a:rPr>
              <a:t>with </a:t>
            </a:r>
            <a:r>
              <a:rPr lang="en-US" altLang="ko-KR" dirty="0" err="1">
                <a:highlight>
                  <a:srgbClr val="C0C0C0"/>
                </a:highlight>
              </a:rPr>
              <a:t>torch.no_grad</a:t>
            </a:r>
            <a:r>
              <a:rPr lang="en-US" altLang="ko-KR" dirty="0">
                <a:highlight>
                  <a:srgbClr val="C0C0C0"/>
                </a:highlight>
              </a:rPr>
              <a:t>()</a:t>
            </a:r>
            <a:r>
              <a:rPr lang="ko-KR" altLang="en-US" dirty="0"/>
              <a:t>를 사용하여 기울기 업데이트를 하지 않음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기록을 추적하는 것을 방지하기 위해 코드 블록을 </a:t>
            </a:r>
            <a:r>
              <a:rPr lang="en-US" altLang="ko-KR" dirty="0">
                <a:highlight>
                  <a:srgbClr val="C0C0C0"/>
                </a:highlight>
              </a:rPr>
              <a:t>with </a:t>
            </a:r>
            <a:r>
              <a:rPr lang="en-US" altLang="ko-KR" dirty="0" err="1">
                <a:highlight>
                  <a:srgbClr val="C0C0C0"/>
                </a:highlight>
              </a:rPr>
              <a:t>torch.no_grad</a:t>
            </a:r>
            <a:r>
              <a:rPr lang="en-US" altLang="ko-KR" dirty="0">
                <a:highlight>
                  <a:srgbClr val="C0C0C0"/>
                </a:highlight>
              </a:rPr>
              <a:t>()</a:t>
            </a:r>
            <a:r>
              <a:rPr lang="ko-KR" altLang="en-US" dirty="0"/>
              <a:t>로 감싸면 기울기 계산은 </a:t>
            </a:r>
            <a:r>
              <a:rPr lang="ko-KR" altLang="en-US" dirty="0" err="1"/>
              <a:t>필요없지만</a:t>
            </a:r>
            <a:r>
              <a:rPr lang="en-US" altLang="ko-KR" dirty="0"/>
              <a:t>, </a:t>
            </a:r>
            <a:r>
              <a:rPr lang="en-US" altLang="ko-KR" dirty="0" err="1">
                <a:highlight>
                  <a:srgbClr val="C0C0C0"/>
                </a:highlight>
              </a:rPr>
              <a:t>requires_grad</a:t>
            </a:r>
            <a:r>
              <a:rPr lang="ko-KR" altLang="en-US" dirty="0">
                <a:highlight>
                  <a:srgbClr val="C0C0C0"/>
                </a:highlight>
              </a:rPr>
              <a:t> </a:t>
            </a:r>
            <a:r>
              <a:rPr lang="en-US" altLang="ko-KR" dirty="0">
                <a:highlight>
                  <a:srgbClr val="C0C0C0"/>
                </a:highlight>
              </a:rPr>
              <a:t>=</a:t>
            </a:r>
            <a:r>
              <a:rPr lang="ko-KR" altLang="en-US" dirty="0">
                <a:highlight>
                  <a:srgbClr val="C0C0C0"/>
                </a:highlight>
              </a:rPr>
              <a:t> </a:t>
            </a:r>
            <a:r>
              <a:rPr lang="en-US" altLang="ko-KR" dirty="0">
                <a:highlight>
                  <a:srgbClr val="C0C0C0"/>
                </a:highlight>
              </a:rPr>
              <a:t>True</a:t>
            </a:r>
            <a:r>
              <a:rPr lang="ko-KR" altLang="en-US" dirty="0"/>
              <a:t>로 설정되어 학습가능한 매개변수를 갖는 모델을 평가할 때 유용하다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6C7F1F-6ED5-65B1-FFE4-A2B864DFE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14" y="4188294"/>
            <a:ext cx="10012172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68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A32FF-A91C-3A5B-F4F8-9A9F9FA9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Operation</a:t>
            </a:r>
            <a:br>
              <a:rPr lang="en-US" altLang="ko-KR" dirty="0"/>
            </a:br>
            <a:r>
              <a:rPr lang="en-US" altLang="ko-KR" sz="2400" dirty="0"/>
              <a:t>calculating gradients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6D82D7-6348-C3C9-321E-9D4843F59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ighlight>
                  <a:srgbClr val="C0C0C0"/>
                </a:highlight>
              </a:rPr>
              <a:t>detach()</a:t>
            </a:r>
            <a:r>
              <a:rPr lang="en-US" altLang="ko-KR" dirty="0"/>
              <a:t>: </a:t>
            </a:r>
            <a:r>
              <a:rPr lang="en-US" altLang="ko-KR" dirty="0">
                <a:highlight>
                  <a:srgbClr val="C0C0C0"/>
                </a:highlight>
              </a:rPr>
              <a:t>content</a:t>
            </a:r>
            <a:r>
              <a:rPr lang="ko-KR" altLang="en-US" dirty="0"/>
              <a:t>는 같지만 </a:t>
            </a:r>
            <a:r>
              <a:rPr lang="en-US" altLang="ko-KR" dirty="0" err="1">
                <a:highlight>
                  <a:srgbClr val="C0C0C0"/>
                </a:highlight>
              </a:rPr>
              <a:t>requires_grad</a:t>
            </a:r>
            <a:r>
              <a:rPr lang="ko-KR" altLang="en-US" dirty="0"/>
              <a:t>가 </a:t>
            </a:r>
            <a:r>
              <a:rPr lang="en-US" altLang="ko-KR" dirty="0"/>
              <a:t>False</a:t>
            </a:r>
            <a:r>
              <a:rPr lang="ko-KR" altLang="en-US" dirty="0"/>
              <a:t>인 </a:t>
            </a:r>
            <a:r>
              <a:rPr lang="en-US" altLang="ko-KR" dirty="0">
                <a:highlight>
                  <a:srgbClr val="C0C0C0"/>
                </a:highlight>
              </a:rPr>
              <a:t>Tensor</a:t>
            </a:r>
            <a:r>
              <a:rPr lang="ko-KR" altLang="en-US" dirty="0"/>
              <a:t>를 가져올 때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75A65C-5C62-34B9-83D1-004FA096E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84845E0-A75D-62DD-D198-8DBF37092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624" y="3192921"/>
            <a:ext cx="10040751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823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6321F-79ED-608B-9DCC-85F7526D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Autograd</a:t>
            </a:r>
            <a:r>
              <a:rPr lang="en-US" altLang="ko-KR" dirty="0"/>
              <a:t> flow example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649D5E-2102-56FF-A297-DBCB0D94D0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계산 흐름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𝑜𝑢𝑡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altLang="ko-KR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num>
                      <m:den>
                        <m:r>
                          <a:rPr lang="el-GR" altLang="ko-KR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num>
                      <m:den>
                        <m: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altLang="ko-K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l-GR" altLang="ko-K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r>
                  <a:rPr lang="en-US" altLang="ko-KR" dirty="0">
                    <a:highlight>
                      <a:srgbClr val="C0C0C0"/>
                    </a:highlight>
                  </a:rPr>
                  <a:t>backward</a:t>
                </a:r>
                <a:r>
                  <a:rPr lang="ko-KR" altLang="en-US" dirty="0"/>
                  <a:t>를 통해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𝑜𝑢𝑡</m:t>
                    </m:r>
                  </m:oMath>
                </a14:m>
                <a:r>
                  <a:rPr lang="ko-KR" altLang="en-US" dirty="0"/>
                  <a:t>을 계산하면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altLang="ko-KR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𝑜𝑢𝑡</m:t>
                        </m:r>
                      </m:num>
                      <m:den>
                        <m:r>
                          <a:rPr lang="el-GR" altLang="ko-KR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ko-KR" altLang="en-US" dirty="0"/>
                  <a:t>값이 </a:t>
                </a:r>
                <a:r>
                  <a:rPr lang="en-US" altLang="ko-KR" dirty="0" err="1">
                    <a:highlight>
                      <a:srgbClr val="C0C0C0"/>
                    </a:highlight>
                  </a:rPr>
                  <a:t>a.grad</a:t>
                </a:r>
                <a:r>
                  <a:rPr lang="ko-KR" altLang="en-US" dirty="0"/>
                  <a:t>에 </a:t>
                </a:r>
                <a:r>
                  <a:rPr lang="ko-KR" altLang="en-US" dirty="0" err="1"/>
                  <a:t>채워짐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649D5E-2102-56FF-A297-DBCB0D94D0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6182D9AA-CADC-BD20-A384-4DA655279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488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6321F-79ED-608B-9DCC-85F7526D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Autograd</a:t>
            </a:r>
            <a:r>
              <a:rPr lang="en-US" altLang="ko-KR" dirty="0"/>
              <a:t> flow example</a:t>
            </a:r>
            <a:br>
              <a:rPr lang="en-US" altLang="ko-KR" dirty="0"/>
            </a:br>
            <a:r>
              <a:rPr lang="en-US" altLang="ko-KR" sz="2400" dirty="0"/>
              <a:t>Set</a:t>
            </a:r>
            <a:r>
              <a:rPr lang="ko-KR" altLang="en-US" sz="2400" dirty="0"/>
              <a:t> </a:t>
            </a:r>
            <a:r>
              <a:rPr lang="en-US" altLang="ko-KR" sz="2400" dirty="0"/>
              <a:t>variable(matrix) a</a:t>
            </a:r>
            <a:endParaRPr lang="ko-KR" altLang="en-US" sz="24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901CC59-3D67-BA7E-B966-3D44E4476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624" y="2286554"/>
            <a:ext cx="10040751" cy="3429479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182D9AA-CADC-BD20-A384-4DA655279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333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0EFB87A7-80D2-BFF1-BAF9-9A5A78797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686" y="1825625"/>
            <a:ext cx="9952627" cy="4351338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446321F-79ED-608B-9DCC-85F7526D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Autograd</a:t>
            </a:r>
            <a:r>
              <a:rPr lang="en-US" altLang="ko-KR" dirty="0"/>
              <a:t> flow example</a:t>
            </a:r>
            <a:br>
              <a:rPr lang="en-US" altLang="ko-KR" dirty="0"/>
            </a:br>
            <a:r>
              <a:rPr lang="en-US" altLang="ko-KR" sz="2400" dirty="0"/>
              <a:t>Set</a:t>
            </a:r>
            <a:r>
              <a:rPr lang="ko-KR" altLang="en-US" sz="2400" dirty="0"/>
              <a:t> </a:t>
            </a:r>
            <a:r>
              <a:rPr lang="en-US" altLang="ko-KR" sz="2400" dirty="0"/>
              <a:t>function b, c and out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82D9AA-CADC-BD20-A384-4DA655279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277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6321F-79ED-608B-9DCC-85F7526D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Autograd</a:t>
            </a:r>
            <a:r>
              <a:rPr lang="en-US" altLang="ko-KR" dirty="0"/>
              <a:t> flow example</a:t>
            </a:r>
            <a:br>
              <a:rPr lang="en-US" altLang="ko-KR" dirty="0"/>
            </a:br>
            <a:r>
              <a:rPr lang="en-US" altLang="ko-KR" sz="2400" dirty="0"/>
              <a:t>result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82D9AA-CADC-BD20-A384-4DA655279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324EC5D-8641-BEFC-A21B-1C9C91C39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8959" y="1450083"/>
            <a:ext cx="7767469" cy="5407917"/>
          </a:xfrm>
        </p:spPr>
      </p:pic>
    </p:spTree>
    <p:extLst>
      <p:ext uri="{BB962C8B-B14F-4D97-AF65-F5344CB8AC3E}">
        <p14:creationId xmlns:p14="http://schemas.microsoft.com/office/powerpoint/2010/main" val="38054059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559A0-C9DB-7D86-A865-5A8C106D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Preparation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7EE255-4A37-74E3-10BB-205CA3BD4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파이토치에서는</a:t>
            </a:r>
            <a:r>
              <a:rPr lang="ko-KR" altLang="en-US" dirty="0"/>
              <a:t> 데이터 준비를 위해 </a:t>
            </a:r>
            <a:r>
              <a:rPr lang="en-US" altLang="ko-KR" dirty="0" err="1">
                <a:highlight>
                  <a:srgbClr val="C0C0C0"/>
                </a:highlight>
              </a:rPr>
              <a:t>torch.utils.data</a:t>
            </a:r>
            <a:r>
              <a:rPr lang="ko-KR" altLang="en-US" dirty="0"/>
              <a:t>의 </a:t>
            </a:r>
            <a:r>
              <a:rPr lang="en-US" altLang="ko-KR" dirty="0">
                <a:highlight>
                  <a:srgbClr val="C0C0C0"/>
                </a:highlight>
              </a:rPr>
              <a:t>Dataset</a:t>
            </a:r>
            <a:r>
              <a:rPr lang="ko-KR" altLang="en-US" dirty="0"/>
              <a:t>과 </a:t>
            </a:r>
            <a:r>
              <a:rPr lang="en-US" altLang="ko-KR" dirty="0" err="1">
                <a:highlight>
                  <a:srgbClr val="C0C0C0"/>
                </a:highlight>
              </a:rPr>
              <a:t>DataLoader</a:t>
            </a:r>
            <a:r>
              <a:rPr lang="en-US" altLang="ko-KR" dirty="0"/>
              <a:t> </a:t>
            </a:r>
            <a:r>
              <a:rPr lang="ko-KR" altLang="en-US" dirty="0"/>
              <a:t>사용가능</a:t>
            </a:r>
            <a:endParaRPr lang="en-US" altLang="ko-KR" dirty="0"/>
          </a:p>
          <a:p>
            <a:r>
              <a:rPr lang="en-US" altLang="ko-KR" dirty="0" err="1">
                <a:highlight>
                  <a:srgbClr val="C0C0C0"/>
                </a:highlight>
              </a:rPr>
              <a:t>DataLoader</a:t>
            </a:r>
            <a:r>
              <a:rPr lang="ko-KR" altLang="en-US" dirty="0"/>
              <a:t>와 </a:t>
            </a:r>
            <a:r>
              <a:rPr lang="en-US" altLang="ko-KR" dirty="0">
                <a:highlight>
                  <a:srgbClr val="C0C0C0"/>
                </a:highlight>
              </a:rPr>
              <a:t>Dataset</a:t>
            </a:r>
            <a:r>
              <a:rPr lang="ko-KR" altLang="en-US" dirty="0"/>
              <a:t>을 통해 </a:t>
            </a:r>
            <a:r>
              <a:rPr lang="en-US" altLang="ko-KR" dirty="0" err="1">
                <a:highlight>
                  <a:srgbClr val="C0C0C0"/>
                </a:highlight>
              </a:rPr>
              <a:t>batch_size</a:t>
            </a:r>
            <a:r>
              <a:rPr lang="en-US" altLang="ko-KR" dirty="0"/>
              <a:t>, </a:t>
            </a:r>
            <a:r>
              <a:rPr lang="en-US" altLang="ko-KR" dirty="0">
                <a:highlight>
                  <a:srgbClr val="C0C0C0"/>
                </a:highlight>
              </a:rPr>
              <a:t>train</a:t>
            </a:r>
            <a:r>
              <a:rPr lang="en-US" altLang="ko-KR" dirty="0"/>
              <a:t> </a:t>
            </a:r>
            <a:r>
              <a:rPr lang="ko-KR" altLang="en-US" dirty="0"/>
              <a:t>여부</a:t>
            </a:r>
            <a:r>
              <a:rPr lang="en-US" altLang="ko-KR" dirty="0"/>
              <a:t>, </a:t>
            </a:r>
            <a:r>
              <a:rPr lang="en-US" altLang="ko-KR" dirty="0">
                <a:highlight>
                  <a:srgbClr val="C0C0C0"/>
                </a:highlight>
              </a:rPr>
              <a:t>transform</a:t>
            </a:r>
            <a:r>
              <a:rPr lang="en-US" altLang="ko-KR" dirty="0"/>
              <a:t> </a:t>
            </a:r>
            <a:r>
              <a:rPr lang="ko-KR" altLang="en-US" dirty="0"/>
              <a:t>등을 인자로 넣어 데이터를 어떻게 </a:t>
            </a:r>
            <a:r>
              <a:rPr lang="en-US" altLang="ko-KR" dirty="0"/>
              <a:t>load </a:t>
            </a:r>
            <a:r>
              <a:rPr lang="ko-KR" altLang="en-US" dirty="0"/>
              <a:t>할 것인지 정해줄 수 있음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84E329-CB70-D685-8B5F-FB013BD3D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81F446-AD7C-ED1B-A213-72C0E2EA9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56" y="4235840"/>
            <a:ext cx="10126488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489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559A0-C9DB-7D86-A865-5A8C106D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Preparation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7EE255-4A37-74E3-10BB-205CA3BD4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highlight>
                  <a:srgbClr val="C0C0C0"/>
                </a:highlight>
              </a:rPr>
              <a:t>torchvision</a:t>
            </a:r>
            <a:r>
              <a:rPr lang="ko-KR" altLang="en-US" dirty="0"/>
              <a:t>은 </a:t>
            </a:r>
            <a:r>
              <a:rPr lang="en-US" altLang="ko-KR" dirty="0" err="1"/>
              <a:t>PyTorch</a:t>
            </a:r>
            <a:r>
              <a:rPr lang="ko-KR" altLang="en-US" dirty="0"/>
              <a:t>에서 제공하는 </a:t>
            </a:r>
            <a:r>
              <a:rPr lang="en-US" altLang="ko-KR" dirty="0"/>
              <a:t>dataset</a:t>
            </a:r>
            <a:r>
              <a:rPr lang="ko-KR" altLang="en-US" dirty="0"/>
              <a:t>들이 </a:t>
            </a:r>
            <a:r>
              <a:rPr lang="ko-KR" altLang="en-US" dirty="0" err="1"/>
              <a:t>모여있는</a:t>
            </a:r>
            <a:r>
              <a:rPr lang="ko-KR" altLang="en-US" dirty="0"/>
              <a:t> </a:t>
            </a:r>
            <a:r>
              <a:rPr lang="en-US" altLang="ko-KR" dirty="0"/>
              <a:t>package</a:t>
            </a:r>
          </a:p>
          <a:p>
            <a:r>
              <a:rPr lang="en-US" altLang="ko-KR" dirty="0">
                <a:highlight>
                  <a:srgbClr val="C0C0C0"/>
                </a:highlight>
              </a:rPr>
              <a:t>transforms</a:t>
            </a:r>
            <a:r>
              <a:rPr lang="en-US" altLang="ko-KR" dirty="0"/>
              <a:t>: </a:t>
            </a:r>
            <a:r>
              <a:rPr lang="ko-KR" altLang="en-US" dirty="0" err="1"/>
              <a:t>전처리할</a:t>
            </a:r>
            <a:r>
              <a:rPr lang="ko-KR" altLang="en-US" dirty="0"/>
              <a:t> 때 사용하는 </a:t>
            </a:r>
            <a:r>
              <a:rPr lang="en-US" altLang="ko-KR" dirty="0"/>
              <a:t>method</a:t>
            </a:r>
          </a:p>
          <a:p>
            <a:r>
              <a:rPr lang="en-US" altLang="ko-KR" dirty="0">
                <a:highlight>
                  <a:srgbClr val="C0C0C0"/>
                </a:highlight>
              </a:rPr>
              <a:t>transforms</a:t>
            </a:r>
            <a:r>
              <a:rPr lang="ko-KR" altLang="en-US" dirty="0"/>
              <a:t>에서 제공하는 </a:t>
            </a:r>
            <a:r>
              <a:rPr lang="en-US" altLang="ko-KR" dirty="0"/>
              <a:t>class </a:t>
            </a:r>
            <a:r>
              <a:rPr lang="ko-KR" altLang="en-US" dirty="0"/>
              <a:t>이외에는 일반적으로 클래스를 따로 만들어 </a:t>
            </a:r>
            <a:r>
              <a:rPr lang="ko-KR" altLang="en-US" dirty="0" err="1"/>
              <a:t>전처리</a:t>
            </a:r>
            <a:r>
              <a:rPr lang="ko-KR" altLang="en-US" dirty="0"/>
              <a:t> 단계를 진행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84E329-CB70-D685-8B5F-FB013BD3D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DB2BF1-0BCF-5558-A495-FBBABD06A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045" y="4135599"/>
            <a:ext cx="10097909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872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559A0-C9DB-7D86-A865-5A8C106D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Preparation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7EE255-4A37-74E3-10BB-205CA3BD4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>
                <a:highlight>
                  <a:srgbClr val="C0C0C0"/>
                </a:highlight>
              </a:rPr>
              <a:t>DataLoader</a:t>
            </a:r>
            <a:r>
              <a:rPr lang="ko-KR" altLang="en-US" sz="2400" dirty="0"/>
              <a:t>의 인자로 들어갈 </a:t>
            </a:r>
            <a:r>
              <a:rPr lang="en-US" altLang="ko-KR" sz="2400" dirty="0">
                <a:highlight>
                  <a:srgbClr val="C0C0C0"/>
                </a:highlight>
              </a:rPr>
              <a:t>transform</a:t>
            </a:r>
            <a:r>
              <a:rPr lang="ko-KR" altLang="en-US" sz="2400" dirty="0"/>
              <a:t>을 미리 정의할 수 있고</a:t>
            </a:r>
            <a:r>
              <a:rPr lang="en-US" altLang="ko-KR" sz="2400" dirty="0"/>
              <a:t>, Compose</a:t>
            </a:r>
            <a:r>
              <a:rPr lang="ko-KR" altLang="en-US" sz="2400" dirty="0"/>
              <a:t>를 통해 리스트 안에 순서대로 </a:t>
            </a:r>
            <a:r>
              <a:rPr lang="ko-KR" altLang="en-US" sz="2400" dirty="0" err="1"/>
              <a:t>전처리</a:t>
            </a:r>
            <a:r>
              <a:rPr lang="ko-KR" altLang="en-US" sz="2400" dirty="0"/>
              <a:t> 진행</a:t>
            </a:r>
            <a:endParaRPr lang="en-US" altLang="ko-KR" sz="2400" dirty="0"/>
          </a:p>
          <a:p>
            <a:r>
              <a:rPr lang="en-US" altLang="ko-KR" sz="2400" dirty="0" err="1">
                <a:highlight>
                  <a:srgbClr val="C0C0C0"/>
                </a:highlight>
              </a:rPr>
              <a:t>ToTensor</a:t>
            </a:r>
            <a:r>
              <a:rPr lang="en-US" altLang="ko-KR" sz="2400" dirty="0">
                <a:highlight>
                  <a:srgbClr val="C0C0C0"/>
                </a:highlight>
              </a:rPr>
              <a:t>()</a:t>
            </a:r>
            <a:r>
              <a:rPr lang="ko-KR" altLang="en-US" sz="2400" dirty="0"/>
              <a:t>를 하는 이유는 </a:t>
            </a:r>
            <a:r>
              <a:rPr lang="en-US" altLang="ko-KR" sz="2400" dirty="0" err="1">
                <a:highlight>
                  <a:srgbClr val="C0C0C0"/>
                </a:highlight>
              </a:rPr>
              <a:t>torchvision</a:t>
            </a:r>
            <a:r>
              <a:rPr lang="ko-KR" altLang="en-US" sz="2400" dirty="0"/>
              <a:t>이 </a:t>
            </a:r>
            <a:r>
              <a:rPr lang="en-US" altLang="ko-KR" sz="2400" dirty="0"/>
              <a:t>PIL Image </a:t>
            </a:r>
            <a:r>
              <a:rPr lang="ko-KR" altLang="en-US" sz="2400" dirty="0"/>
              <a:t>형태로만 입력을 받기 때문에 데이터 처리를 위해서 </a:t>
            </a:r>
            <a:r>
              <a:rPr lang="en-US" altLang="ko-KR" sz="2400" dirty="0"/>
              <a:t>Tensor</a:t>
            </a:r>
            <a:r>
              <a:rPr lang="ko-KR" altLang="en-US" sz="2400" dirty="0"/>
              <a:t>형으로 변환 필요</a:t>
            </a:r>
            <a:endParaRPr lang="en-US" altLang="ko-KR" sz="2400" dirty="0"/>
          </a:p>
          <a:p>
            <a:r>
              <a:rPr lang="en-US" altLang="ko-KR" sz="2400" dirty="0">
                <a:highlight>
                  <a:srgbClr val="C0C0C0"/>
                </a:highlight>
              </a:rPr>
              <a:t>Normalize()</a:t>
            </a:r>
            <a:r>
              <a:rPr lang="ko-KR" altLang="en-US" sz="2400" dirty="0"/>
              <a:t>를 통해 주어진 </a:t>
            </a:r>
            <a:r>
              <a:rPr lang="en-US" altLang="ko-KR" sz="2400" dirty="0"/>
              <a:t>channel </a:t>
            </a:r>
            <a:r>
              <a:rPr lang="ko-KR" altLang="en-US" sz="2400" dirty="0"/>
              <a:t>값들을 주어진 평균과 분산에 따르게 만듦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84E329-CB70-D685-8B5F-FB013BD3D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1F8DCB-D054-BC62-688C-5C3BC41FE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098" y="4151369"/>
            <a:ext cx="10059804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723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A28DA-C89B-EDA5-1494-AD87444F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Preparation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4403CC-40FE-36B8-96A6-1E347099F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highlight>
                  <a:srgbClr val="C0C0C0"/>
                </a:highlight>
              </a:rPr>
              <a:t>DataLoader</a:t>
            </a:r>
            <a:r>
              <a:rPr lang="ko-KR" altLang="en-US" dirty="0"/>
              <a:t>는 데이터 전체를 보관했다가 실제 모델을 학습할 때 </a:t>
            </a:r>
            <a:r>
              <a:rPr lang="en-US" altLang="ko-KR" dirty="0" err="1">
                <a:highlight>
                  <a:srgbClr val="C0C0C0"/>
                </a:highlight>
              </a:rPr>
              <a:t>batch_size</a:t>
            </a:r>
            <a:r>
              <a:rPr lang="en-US" altLang="ko-KR" dirty="0"/>
              <a:t> </a:t>
            </a:r>
            <a:r>
              <a:rPr lang="ko-KR" altLang="en-US" dirty="0"/>
              <a:t>크기만큼 데이터를 가져옴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0C4001-BE16-209F-F703-78FD7F490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21D64A4-23B2-3804-D59C-38C3852A8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335" y="3071010"/>
            <a:ext cx="10069330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3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BDCAC-37FF-D540-B0B0-B39C5DAAE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Tensors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C59788-FC9A-45BF-EE66-D56691BC4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FD19FA7-4B60-7C34-38AD-ACB6767598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1967706"/>
            <a:ext cx="76581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6163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68FAB-6110-D778-B1A9-3739884C3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 Configuration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C444B0-9A3A-07FD-ABB1-943A7BD88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</a:rPr>
              <a:t>레이어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(layer): 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신경망의 핵심 데이터 구조로 하나 이상의 </a:t>
            </a:r>
            <a:r>
              <a:rPr lang="ko-KR" altLang="en-US" b="0" i="0" dirty="0" err="1">
                <a:solidFill>
                  <a:srgbClr val="000000"/>
                </a:solidFill>
                <a:effectLst/>
              </a:rPr>
              <a:t>텐서를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</a:rPr>
              <a:t>입력받아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 하나 이상의 </a:t>
            </a:r>
            <a:r>
              <a:rPr lang="ko-KR" altLang="en-US" b="0" i="0" dirty="0" err="1">
                <a:solidFill>
                  <a:srgbClr val="000000"/>
                </a:solidFill>
                <a:effectLst/>
              </a:rPr>
              <a:t>텐서를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 출력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</a:rPr>
              <a:t>모듈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(module): 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한 개 이상의 계층이 모여서 구성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</a:rPr>
              <a:t>모델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(model): 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한 개 이상의 모듈이 모여서 구성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BAA3DD-F2C0-49EC-EF97-F1A9ED5DA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077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8F389-EB7C-7C98-6671-C8EC08F5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highlight>
                  <a:srgbClr val="C0C0C0"/>
                </a:highlight>
              </a:rPr>
              <a:t>torch.nn</a:t>
            </a:r>
            <a:r>
              <a:rPr lang="en-US" altLang="ko-KR" dirty="0"/>
              <a:t> package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CA819-F61E-B579-DAD7-4B44CD147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</a:rPr>
              <a:t>주로 가중치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(weights), 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편향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(bias)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값들이 내부에서 자동으로 생성되는 레이어들을 사용할 때 사용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weight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값들을 직접 선언 안함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D9D4B1-2313-A147-CF40-BC39F62A5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C1BDCD-9EC4-186D-6AB8-5EC0BFF31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30" y="3429000"/>
            <a:ext cx="10282939" cy="47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991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108BB92-F971-4050-FED2-0CA68D027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890" y="1825625"/>
            <a:ext cx="9648220" cy="4351338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9B8F389-EB7C-7C98-6671-C8EC08F5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highlight>
                  <a:srgbClr val="C0C0C0"/>
                </a:highlight>
              </a:rPr>
              <a:t>torch.nn</a:t>
            </a:r>
            <a:r>
              <a:rPr lang="en-US" altLang="ko-KR" dirty="0"/>
              <a:t> package</a:t>
            </a:r>
            <a:br>
              <a:rPr lang="en-US" altLang="ko-KR" dirty="0"/>
            </a:br>
            <a:r>
              <a:rPr lang="en-US" altLang="ko-KR" sz="2400" dirty="0" err="1">
                <a:highlight>
                  <a:srgbClr val="C0C0C0"/>
                </a:highlight>
              </a:rPr>
              <a:t>nn.Linear</a:t>
            </a:r>
            <a:r>
              <a:rPr lang="ko-KR" altLang="en-US" sz="2400" dirty="0"/>
              <a:t> </a:t>
            </a:r>
            <a:r>
              <a:rPr lang="en-US" altLang="ko-KR" sz="2400" dirty="0"/>
              <a:t>layer</a:t>
            </a:r>
            <a:r>
              <a:rPr lang="ko-KR" altLang="en-US" sz="2400" dirty="0"/>
              <a:t> </a:t>
            </a:r>
            <a:r>
              <a:rPr lang="en-US" altLang="ko-KR" sz="2400" dirty="0"/>
              <a:t>example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D9D4B1-2313-A147-CF40-BC39F62A5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101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8F389-EB7C-7C98-6671-C8EC08F5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highlight>
                  <a:srgbClr val="C0C0C0"/>
                </a:highlight>
              </a:rPr>
              <a:t>torch.nn</a:t>
            </a:r>
            <a:r>
              <a:rPr lang="en-US" altLang="ko-KR" dirty="0"/>
              <a:t> package</a:t>
            </a:r>
            <a:br>
              <a:rPr lang="en-US" altLang="ko-KR" dirty="0"/>
            </a:br>
            <a:r>
              <a:rPr lang="en-US" altLang="ko-KR" sz="2400" dirty="0">
                <a:highlight>
                  <a:srgbClr val="C0C0C0"/>
                </a:highlight>
              </a:rPr>
              <a:t>nn.Conv2d</a:t>
            </a:r>
            <a:r>
              <a:rPr lang="ko-KR" altLang="en-US" sz="2400" dirty="0"/>
              <a:t> </a:t>
            </a:r>
            <a:r>
              <a:rPr lang="en-US" altLang="ko-KR" sz="2400" dirty="0"/>
              <a:t>layer</a:t>
            </a:r>
            <a:r>
              <a:rPr lang="ko-KR" altLang="en-US" sz="2400" dirty="0"/>
              <a:t> </a:t>
            </a:r>
            <a:r>
              <a:rPr lang="en-US" altLang="ko-KR" sz="2400" dirty="0"/>
              <a:t>example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D9D4B1-2313-A147-CF40-BC39F62A5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9BEECAC-0651-FD2B-39C5-0C53B3C07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0861" y="2586634"/>
            <a:ext cx="10050278" cy="2829320"/>
          </a:xfrm>
        </p:spPr>
      </p:pic>
    </p:spTree>
    <p:extLst>
      <p:ext uri="{BB962C8B-B14F-4D97-AF65-F5344CB8AC3E}">
        <p14:creationId xmlns:p14="http://schemas.microsoft.com/office/powerpoint/2010/main" val="28937606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DE652-C037-38B9-DF65-23ABC4D0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 Layers</a:t>
            </a:r>
            <a:br>
              <a:rPr lang="en-US" altLang="ko-KR" dirty="0"/>
            </a:br>
            <a:r>
              <a:rPr lang="en-US" altLang="ko-KR" sz="2400" dirty="0">
                <a:highlight>
                  <a:srgbClr val="C0C0C0"/>
                </a:highlight>
              </a:rPr>
              <a:t>nn.Conv2d</a:t>
            </a:r>
            <a:endParaRPr lang="ko-KR" altLang="en-US" sz="2400" dirty="0">
              <a:highlight>
                <a:srgbClr val="C0C0C0"/>
              </a:highligh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B15F8F-5AF1-1107-57F4-5AABFC016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765"/>
            <a:ext cx="10515600" cy="4351338"/>
          </a:xfrm>
        </p:spPr>
        <p:txBody>
          <a:bodyPr/>
          <a:lstStyle/>
          <a:p>
            <a:r>
              <a:rPr lang="en-US" altLang="ko-KR" dirty="0" err="1">
                <a:highlight>
                  <a:srgbClr val="C0C0C0"/>
                </a:highlight>
              </a:rPr>
              <a:t>in_channels</a:t>
            </a:r>
            <a:r>
              <a:rPr lang="en-US" altLang="ko-KR" dirty="0"/>
              <a:t>: channel</a:t>
            </a:r>
            <a:r>
              <a:rPr lang="ko-KR" altLang="en-US" dirty="0"/>
              <a:t>의 개수</a:t>
            </a:r>
            <a:endParaRPr lang="en-US" altLang="ko-KR" dirty="0"/>
          </a:p>
          <a:p>
            <a:r>
              <a:rPr lang="en-US" altLang="ko-KR" dirty="0" err="1">
                <a:highlight>
                  <a:srgbClr val="C0C0C0"/>
                </a:highlight>
              </a:rPr>
              <a:t>out_channels</a:t>
            </a:r>
            <a:r>
              <a:rPr lang="en-US" altLang="ko-KR" dirty="0"/>
              <a:t>: </a:t>
            </a:r>
            <a:r>
              <a:rPr lang="ko-KR" altLang="en-US" dirty="0"/>
              <a:t>출력 </a:t>
            </a:r>
            <a:r>
              <a:rPr lang="en-US" altLang="ko-KR" dirty="0"/>
              <a:t>channel</a:t>
            </a:r>
            <a:r>
              <a:rPr lang="ko-KR" altLang="en-US" dirty="0"/>
              <a:t>의 개수</a:t>
            </a:r>
            <a:endParaRPr lang="en-US" altLang="ko-KR" dirty="0"/>
          </a:p>
          <a:p>
            <a:r>
              <a:rPr lang="en-US" altLang="ko-KR" dirty="0" err="1">
                <a:highlight>
                  <a:srgbClr val="C0C0C0"/>
                </a:highlight>
              </a:rPr>
              <a:t>kernel_size</a:t>
            </a:r>
            <a:r>
              <a:rPr lang="en-US" altLang="ko-KR" dirty="0"/>
              <a:t>: </a:t>
            </a:r>
            <a:r>
              <a:rPr lang="ko-KR" altLang="en-US" dirty="0"/>
              <a:t>커널</a:t>
            </a:r>
            <a:r>
              <a:rPr lang="en-US" altLang="ko-KR" dirty="0"/>
              <a:t>(</a:t>
            </a:r>
            <a:r>
              <a:rPr lang="ko-KR" altLang="en-US" dirty="0"/>
              <a:t>필터</a:t>
            </a:r>
            <a:r>
              <a:rPr lang="en-US" altLang="ko-KR" dirty="0"/>
              <a:t>) </a:t>
            </a:r>
            <a:r>
              <a:rPr lang="ko-KR" altLang="en-US" dirty="0"/>
              <a:t>사이즈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506DB9-D57E-435F-5661-24F22B0A5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89AF60-BFD5-7809-50F1-8E717D686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71" y="3836589"/>
            <a:ext cx="10078857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379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DE652-C037-38B9-DF65-23ABC4D0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 Layers</a:t>
            </a:r>
            <a:br>
              <a:rPr lang="en-US" altLang="ko-KR" dirty="0"/>
            </a:br>
            <a:r>
              <a:rPr lang="en-US" altLang="ko-KR" sz="2400" dirty="0">
                <a:highlight>
                  <a:srgbClr val="C0C0C0"/>
                </a:highlight>
              </a:rPr>
              <a:t>nn.Conv2d</a:t>
            </a:r>
            <a:endParaRPr lang="ko-KR" altLang="en-US" sz="2400" dirty="0">
              <a:highlight>
                <a:srgbClr val="C0C0C0"/>
              </a:highligh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B15F8F-5AF1-1107-57F4-5AABFC016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765"/>
            <a:ext cx="10515600" cy="4351338"/>
          </a:xfrm>
        </p:spPr>
        <p:txBody>
          <a:bodyPr/>
          <a:lstStyle/>
          <a:p>
            <a:r>
              <a:rPr lang="en-US" altLang="ko-KR" dirty="0">
                <a:highlight>
                  <a:srgbClr val="C0C0C0"/>
                </a:highlight>
              </a:rPr>
              <a:t>weight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506DB9-D57E-435F-5661-24F22B0A5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817242-AB15-309C-FFAA-ABFBF8C93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50" y="3052710"/>
            <a:ext cx="10021699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77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7CC64D0-49A5-E7AB-E3C9-C3A22BE5A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08" y="2393136"/>
            <a:ext cx="10088383" cy="435353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F3DE652-C037-38B9-DF65-23ABC4D0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 Layers</a:t>
            </a:r>
            <a:br>
              <a:rPr lang="en-US" altLang="ko-KR" dirty="0"/>
            </a:br>
            <a:r>
              <a:rPr lang="en-US" altLang="ko-KR" sz="2400" dirty="0">
                <a:highlight>
                  <a:srgbClr val="C0C0C0"/>
                </a:highlight>
              </a:rPr>
              <a:t>nn.Conv2d</a:t>
            </a:r>
            <a:endParaRPr lang="ko-KR" altLang="en-US" sz="2400" dirty="0">
              <a:highlight>
                <a:srgbClr val="C0C0C0"/>
              </a:highligh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B15F8F-5AF1-1107-57F4-5AABFC016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765"/>
            <a:ext cx="10515600" cy="4351338"/>
          </a:xfrm>
        </p:spPr>
        <p:txBody>
          <a:bodyPr/>
          <a:lstStyle/>
          <a:p>
            <a:r>
              <a:rPr lang="en-US" altLang="ko-KR" dirty="0">
                <a:highlight>
                  <a:srgbClr val="C0C0C0"/>
                </a:highlight>
              </a:rPr>
              <a:t>weight</a:t>
            </a:r>
            <a:r>
              <a:rPr lang="ko-KR" altLang="en-US" dirty="0"/>
              <a:t>는 </a:t>
            </a:r>
            <a:r>
              <a:rPr lang="en-US" altLang="ko-KR" dirty="0">
                <a:highlight>
                  <a:srgbClr val="C0C0C0"/>
                </a:highlight>
              </a:rPr>
              <a:t>detach()</a:t>
            </a:r>
            <a:r>
              <a:rPr lang="ko-KR" altLang="en-US" dirty="0"/>
              <a:t>를 통해 </a:t>
            </a:r>
            <a:r>
              <a:rPr lang="ko-KR" altLang="en-US" dirty="0" err="1"/>
              <a:t>꺼내줘야</a:t>
            </a:r>
            <a:r>
              <a:rPr lang="ko-KR" altLang="en-US" dirty="0"/>
              <a:t> </a:t>
            </a:r>
            <a:r>
              <a:rPr lang="en-US" altLang="ko-KR" dirty="0" err="1">
                <a:highlight>
                  <a:srgbClr val="C0C0C0"/>
                </a:highlight>
              </a:rPr>
              <a:t>numpy</a:t>
            </a:r>
            <a:r>
              <a:rPr lang="en-US" altLang="ko-KR" dirty="0">
                <a:highlight>
                  <a:srgbClr val="C0C0C0"/>
                </a:highlight>
              </a:rPr>
              <a:t>()</a:t>
            </a:r>
            <a:r>
              <a:rPr lang="ko-KR" altLang="en-US" dirty="0"/>
              <a:t>변환이 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506DB9-D57E-435F-5661-24F22B0A5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663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DE652-C037-38B9-DF65-23ABC4D0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 Layers</a:t>
            </a:r>
            <a:br>
              <a:rPr lang="en-US" altLang="ko-KR" dirty="0"/>
            </a:br>
            <a:r>
              <a:rPr lang="en-US" altLang="ko-KR" sz="2400" dirty="0">
                <a:highlight>
                  <a:srgbClr val="C0C0C0"/>
                </a:highlight>
              </a:rPr>
              <a:t>nn.Conv2d</a:t>
            </a:r>
            <a:endParaRPr lang="ko-KR" altLang="en-US" sz="2400" dirty="0">
              <a:highlight>
                <a:srgbClr val="C0C0C0"/>
              </a:highlight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D6C9EA9-738A-AFDA-F4EC-C4648F808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150" y="2191298"/>
            <a:ext cx="10021699" cy="3515216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A506DB9-D57E-435F-5661-24F22B0A5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345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F2331A5-4904-95F4-A154-B79861509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268" y="1817235"/>
            <a:ext cx="8970389" cy="4910735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F3DE652-C037-38B9-DF65-23ABC4D0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 Layers</a:t>
            </a:r>
            <a:br>
              <a:rPr lang="en-US" altLang="ko-KR" dirty="0"/>
            </a:br>
            <a:r>
              <a:rPr lang="en-US" altLang="ko-KR" sz="2400" dirty="0">
                <a:highlight>
                  <a:srgbClr val="C0C0C0"/>
                </a:highlight>
              </a:rPr>
              <a:t>nn.Conv2d</a:t>
            </a:r>
            <a:endParaRPr lang="ko-KR" altLang="en-US" sz="2400" dirty="0">
              <a:highlight>
                <a:srgbClr val="C0C0C0"/>
              </a:highligh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506DB9-D57E-435F-5661-24F22B0A5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517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C2611-8691-4FCC-5581-2C489158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 layers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91074-A4EA-2727-4141-DBBC50CFD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ighlight>
                  <a:srgbClr val="C0C0C0"/>
                </a:highlight>
              </a:rPr>
              <a:t>F.max_pool2d</a:t>
            </a:r>
          </a:p>
          <a:p>
            <a:r>
              <a:rPr lang="en-US" altLang="ko-KR" dirty="0">
                <a:highlight>
                  <a:srgbClr val="C0C0C0"/>
                </a:highlight>
              </a:rPr>
              <a:t>stride</a:t>
            </a:r>
          </a:p>
          <a:p>
            <a:r>
              <a:rPr lang="en-US" altLang="ko-KR" dirty="0" err="1">
                <a:highlight>
                  <a:srgbClr val="C0C0C0"/>
                </a:highlight>
              </a:rPr>
              <a:t>kernel_size</a:t>
            </a:r>
            <a:endParaRPr lang="en-US" altLang="ko-KR" dirty="0">
              <a:highlight>
                <a:srgbClr val="C0C0C0"/>
              </a:highlight>
            </a:endParaRPr>
          </a:p>
          <a:p>
            <a:r>
              <a:rPr lang="en-US" altLang="ko-KR" dirty="0">
                <a:highlight>
                  <a:srgbClr val="C0C0C0"/>
                </a:highlight>
              </a:rPr>
              <a:t>torch.nn.MaxPool2d</a:t>
            </a:r>
            <a:r>
              <a:rPr lang="ko-KR" altLang="en-US" dirty="0"/>
              <a:t>도 많이 사용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1E1D07-397A-0834-3F7F-FE9729DC8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DB7D7B5-58BF-D8A3-976E-16D95C7E2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08" y="4327606"/>
            <a:ext cx="10088383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4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F5F15-4CF7-8479-3D80-7A295F68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Tensor Initialization and Data type</a:t>
            </a:r>
            <a:br>
              <a:rPr lang="en-US" altLang="ko-KR" dirty="0"/>
            </a:br>
            <a:r>
              <a:rPr lang="en-US" altLang="ko-KR" sz="2400" dirty="0"/>
              <a:t>Not initialized Tensor</a:t>
            </a:r>
            <a:endParaRPr lang="ko-KR" altLang="en-US" sz="24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DBE1FDB-4A2D-7590-F7E6-4C2CC97D0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256" y="3358267"/>
            <a:ext cx="9945488" cy="1286054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F4B2578-1132-B5BD-CBCA-1F87D5D32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544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979DF31-CD48-316E-E6BF-6743D6C4B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971" y="2406253"/>
            <a:ext cx="7824057" cy="445174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CAA0A45-2B52-01DF-0742-AA1084658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 layers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FFC9D4-AAAD-7B83-931D-43E4FB326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MaxPool</a:t>
            </a:r>
            <a:r>
              <a:rPr lang="en-US" altLang="ko-KR" dirty="0"/>
              <a:t> Layer</a:t>
            </a:r>
            <a:r>
              <a:rPr lang="ko-KR" altLang="en-US" dirty="0"/>
              <a:t>는 </a:t>
            </a:r>
            <a:r>
              <a:rPr lang="en-US" altLang="ko-KR" dirty="0"/>
              <a:t>weight</a:t>
            </a:r>
            <a:r>
              <a:rPr lang="ko-KR" altLang="en-US" dirty="0"/>
              <a:t>가 없기 때문에 바로 </a:t>
            </a:r>
            <a:r>
              <a:rPr lang="en-US" altLang="ko-KR" dirty="0" err="1">
                <a:highlight>
                  <a:srgbClr val="C0C0C0"/>
                </a:highlight>
              </a:rPr>
              <a:t>numpy</a:t>
            </a:r>
            <a:r>
              <a:rPr lang="en-US" altLang="ko-KR" dirty="0">
                <a:highlight>
                  <a:srgbClr val="C0C0C0"/>
                </a:highlight>
              </a:rPr>
              <a:t>()</a:t>
            </a:r>
            <a:r>
              <a:rPr lang="ko-KR" altLang="en-US" dirty="0"/>
              <a:t>변환 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C494BC-92D2-467D-7E93-2A2AE2ADA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775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64921E3-87CF-CF57-AA48-33CB42C2F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99" y="2293310"/>
            <a:ext cx="8204001" cy="45646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0C50A32-4792-1B91-3022-96029E712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</a:t>
            </a:r>
            <a:r>
              <a:rPr lang="ko-KR" altLang="en-US" dirty="0"/>
              <a:t> </a:t>
            </a:r>
            <a:r>
              <a:rPr lang="en-US" altLang="ko-KR" dirty="0"/>
              <a:t>layers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871148-B0C5-EABB-55C7-4CD2D81BB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1d</a:t>
            </a:r>
            <a:r>
              <a:rPr lang="ko-KR" altLang="en-US" dirty="0"/>
              <a:t>만 가능하므로 </a:t>
            </a:r>
            <a:r>
              <a:rPr lang="en-US" altLang="ko-KR" dirty="0">
                <a:highlight>
                  <a:srgbClr val="C0C0C0"/>
                </a:highlight>
              </a:rPr>
              <a:t>.view()</a:t>
            </a:r>
            <a:r>
              <a:rPr lang="ko-KR" altLang="en-US" dirty="0"/>
              <a:t>를 통해 </a:t>
            </a:r>
            <a:r>
              <a:rPr lang="en-US" altLang="ko-KR" dirty="0"/>
              <a:t>1d</a:t>
            </a:r>
            <a:r>
              <a:rPr lang="ko-KR" altLang="en-US" dirty="0"/>
              <a:t>로 </a:t>
            </a:r>
            <a:r>
              <a:rPr lang="ko-KR" altLang="en-US" dirty="0" err="1"/>
              <a:t>펼쳐야함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97DBFF-B32A-CE13-3694-0973907F7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536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50A32-4792-1B91-3022-96029E712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Non-linear</a:t>
            </a:r>
            <a:r>
              <a:rPr lang="ko-KR" altLang="en-US" dirty="0"/>
              <a:t> </a:t>
            </a:r>
            <a:r>
              <a:rPr lang="en-US" altLang="ko-KR" dirty="0"/>
              <a:t>layers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871148-B0C5-EABB-55C7-4CD2D81BB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highlight>
                  <a:srgbClr val="C0C0C0"/>
                </a:highlight>
              </a:rPr>
              <a:t>F.softmax</a:t>
            </a:r>
            <a:r>
              <a:rPr lang="ko-KR" altLang="en-US" dirty="0"/>
              <a:t>와 같은 활성화 함수 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97DBFF-B32A-CE13-3694-0973907F7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F40976-F3AE-41A4-B800-9C56D3AD5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56" y="2867661"/>
            <a:ext cx="10126488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504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50A32-4792-1B91-3022-96029E712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Non-linear</a:t>
            </a:r>
            <a:r>
              <a:rPr lang="ko-KR" altLang="en-US" dirty="0"/>
              <a:t> </a:t>
            </a:r>
            <a:r>
              <a:rPr lang="en-US" altLang="ko-KR" dirty="0"/>
              <a:t>layers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871148-B0C5-EABB-55C7-4CD2D81BB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highlight>
                  <a:srgbClr val="C0C0C0"/>
                </a:highlight>
              </a:rPr>
              <a:t>F.relu</a:t>
            </a:r>
            <a:endParaRPr lang="en-US" altLang="ko-KR" dirty="0">
              <a:highlight>
                <a:srgbClr val="C0C0C0"/>
              </a:highlight>
            </a:endParaRPr>
          </a:p>
          <a:p>
            <a:pPr lvl="1"/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함수를 적용하는 레이어</a:t>
            </a:r>
            <a:endParaRPr lang="en-US" altLang="ko-KR" dirty="0"/>
          </a:p>
          <a:p>
            <a:pPr lvl="1"/>
            <a:r>
              <a:rPr lang="en-US" altLang="ko-KR" dirty="0" err="1"/>
              <a:t>nn.ReLU</a:t>
            </a:r>
            <a:r>
              <a:rPr lang="ko-KR" altLang="en-US" dirty="0"/>
              <a:t>로도 사용 가능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97DBFF-B32A-CE13-3694-0973907F7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0B0D6E-51D3-A079-C330-A190C293F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24" y="3504422"/>
            <a:ext cx="10221751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7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5928822-8F1B-FB7C-9BF0-013A77E9B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19" y="3342784"/>
            <a:ext cx="10116962" cy="351521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46FD45C-019E-A901-FB5E-07CD6970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configuration</a:t>
            </a:r>
            <a:br>
              <a:rPr lang="en-US" altLang="ko-KR" dirty="0"/>
            </a:br>
            <a:r>
              <a:rPr lang="en-US" altLang="ko-KR" sz="2400" dirty="0" err="1">
                <a:highlight>
                  <a:srgbClr val="C0C0C0"/>
                </a:highlight>
              </a:rPr>
              <a:t>nn.Module</a:t>
            </a:r>
            <a:r>
              <a:rPr lang="en-US" altLang="ko-KR" sz="2400" dirty="0"/>
              <a:t> </a:t>
            </a:r>
            <a:r>
              <a:rPr lang="ko-KR" altLang="en-US" sz="2400" dirty="0"/>
              <a:t>상속 클래스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04DB7-A487-E2BF-A1DA-7F1089A10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highlight>
                  <a:srgbClr val="C0C0C0"/>
                </a:highlight>
              </a:rPr>
              <a:t>nn.Module</a:t>
            </a:r>
            <a:r>
              <a:rPr lang="ko-KR" altLang="en-US" dirty="0"/>
              <a:t>을 상속받는 클래스 정의</a:t>
            </a:r>
            <a:endParaRPr lang="en-US" altLang="ko-KR" dirty="0"/>
          </a:p>
          <a:p>
            <a:r>
              <a:rPr lang="en-US" altLang="ko-KR" dirty="0">
                <a:highlight>
                  <a:srgbClr val="C0C0C0"/>
                </a:highlight>
              </a:rPr>
              <a:t>__</a:t>
            </a:r>
            <a:r>
              <a:rPr lang="en-US" altLang="ko-KR" dirty="0" err="1">
                <a:highlight>
                  <a:srgbClr val="C0C0C0"/>
                </a:highlight>
              </a:rPr>
              <a:t>init</a:t>
            </a:r>
            <a:r>
              <a:rPr lang="en-US" altLang="ko-KR" dirty="0">
                <a:highlight>
                  <a:srgbClr val="C0C0C0"/>
                </a:highlight>
              </a:rPr>
              <a:t>__()</a:t>
            </a:r>
            <a:r>
              <a:rPr lang="en-US" altLang="ko-KR" dirty="0"/>
              <a:t>: </a:t>
            </a:r>
            <a:r>
              <a:rPr lang="ko-KR" altLang="en-US" dirty="0"/>
              <a:t>모델에서 사용될 모듈과 활성화 함수 등을 정의</a:t>
            </a:r>
            <a:endParaRPr lang="en-US" altLang="ko-KR" dirty="0"/>
          </a:p>
          <a:p>
            <a:r>
              <a:rPr lang="en-US" altLang="ko-KR" dirty="0">
                <a:highlight>
                  <a:srgbClr val="C0C0C0"/>
                </a:highlight>
              </a:rPr>
              <a:t>forward()</a:t>
            </a:r>
            <a:r>
              <a:rPr lang="en-US" altLang="ko-KR" dirty="0"/>
              <a:t>: </a:t>
            </a:r>
            <a:r>
              <a:rPr lang="ko-KR" altLang="en-US" dirty="0"/>
              <a:t>모델에서 실행되어야 하는 연산을 정의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B36A87-0400-D020-65CB-7104474DC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072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FD45C-019E-A901-FB5E-07CD6970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configuration</a:t>
            </a:r>
            <a:br>
              <a:rPr lang="en-US" altLang="ko-KR" dirty="0"/>
            </a:br>
            <a:r>
              <a:rPr lang="en-US" altLang="ko-KR" sz="2400" dirty="0" err="1">
                <a:highlight>
                  <a:srgbClr val="C0C0C0"/>
                </a:highlight>
              </a:rPr>
              <a:t>nn.Sequential</a:t>
            </a:r>
            <a:r>
              <a:rPr lang="ko-KR" altLang="en-US" sz="2400" dirty="0"/>
              <a:t>을 이용한 신경망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04DB7-A487-E2BF-A1DA-7F1089A10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highlight>
                  <a:srgbClr val="C0C0C0"/>
                </a:highlight>
              </a:rPr>
              <a:t>nn.Sequential</a:t>
            </a:r>
            <a:r>
              <a:rPr lang="en-US" altLang="ko-KR" dirty="0"/>
              <a:t> </a:t>
            </a:r>
            <a:r>
              <a:rPr lang="ko-KR" altLang="en-US" dirty="0"/>
              <a:t>객체로 그 안에 각 모듈들을 순차적으로 실행</a:t>
            </a:r>
            <a:endParaRPr lang="en-US" altLang="ko-KR" dirty="0"/>
          </a:p>
          <a:p>
            <a:r>
              <a:rPr lang="en-US" altLang="ko-KR" dirty="0">
                <a:highlight>
                  <a:srgbClr val="C0C0C0"/>
                </a:highlight>
              </a:rPr>
              <a:t>__</a:t>
            </a:r>
            <a:r>
              <a:rPr lang="en-US" altLang="ko-KR" dirty="0" err="1">
                <a:highlight>
                  <a:srgbClr val="C0C0C0"/>
                </a:highlight>
              </a:rPr>
              <a:t>init</a:t>
            </a:r>
            <a:r>
              <a:rPr lang="en-US" altLang="ko-KR" dirty="0">
                <a:highlight>
                  <a:srgbClr val="C0C0C0"/>
                </a:highlight>
              </a:rPr>
              <a:t>()__</a:t>
            </a:r>
            <a:r>
              <a:rPr lang="ko-KR" altLang="en-US" dirty="0"/>
              <a:t>에서 사용할 네트워크 모델들을 </a:t>
            </a:r>
            <a:r>
              <a:rPr lang="en-US" altLang="ko-KR" dirty="0" err="1"/>
              <a:t>nn.Sequential</a:t>
            </a:r>
            <a:r>
              <a:rPr lang="ko-KR" altLang="en-US" dirty="0"/>
              <a:t>로 정의 가능</a:t>
            </a:r>
            <a:endParaRPr lang="en-US" altLang="ko-KR" dirty="0"/>
          </a:p>
          <a:p>
            <a:r>
              <a:rPr lang="en-US" altLang="ko-KR" dirty="0">
                <a:highlight>
                  <a:srgbClr val="C0C0C0"/>
                </a:highlight>
              </a:rPr>
              <a:t>Forward()</a:t>
            </a:r>
            <a:r>
              <a:rPr lang="ko-KR" altLang="en-US" dirty="0"/>
              <a:t>에서 실행되어야 할 계산을 가독성 높게 작성 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B36A87-0400-D020-65CB-7104474DC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234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ECF0DB5E-B7E5-A3CA-FF1F-641352D0D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627" y="1772765"/>
            <a:ext cx="9144745" cy="4351338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46FD45C-019E-A901-FB5E-07CD6970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configuration</a:t>
            </a:r>
            <a:br>
              <a:rPr lang="en-US" altLang="ko-KR" dirty="0"/>
            </a:br>
            <a:r>
              <a:rPr lang="en-US" altLang="ko-KR" sz="2400" dirty="0" err="1">
                <a:highlight>
                  <a:srgbClr val="C0C0C0"/>
                </a:highlight>
              </a:rPr>
              <a:t>nn.Sequential</a:t>
            </a:r>
            <a:r>
              <a:rPr lang="ko-KR" altLang="en-US" sz="2400" dirty="0"/>
              <a:t>을 이용한 신경망 정의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B36A87-0400-D020-65CB-7104474DC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043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CD4F3-0083-56B2-9B2D-1CBFE99A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71049-46D3-4132-7622-B8F45F2D2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예측 값과 실제 값 사이의 오차 측정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학습이 진행되면서 해당 과정이 얼마나 잘 되고 있는지 나타내는 지표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모델이 훈련되는 동안 최소화될 값으로 주어진 문제에 대한 성공 지표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손실 함수에 따른 결과를 통해 학습 파라미터를 조정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최적화 이론에서 최소화 하고자 하는 함수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미분 가능한 함수 사용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파이토치의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주요 손실 함수</a:t>
            </a:r>
          </a:p>
          <a:p>
            <a:pPr lvl="1"/>
            <a:r>
              <a:rPr lang="en-US" altLang="ko-KR" dirty="0" err="1">
                <a:highlight>
                  <a:srgbClr val="C0C0C0"/>
                </a:highlight>
              </a:rPr>
              <a:t>torch.nn.BCELoss</a:t>
            </a:r>
            <a:r>
              <a:rPr lang="en-US" altLang="ko-KR" dirty="0"/>
              <a:t>: </a:t>
            </a:r>
            <a:r>
              <a:rPr lang="ko-KR" altLang="en-US" dirty="0"/>
              <a:t>이진 분류를 위해 사용</a:t>
            </a:r>
            <a:endParaRPr lang="en-US" altLang="ko-KR" dirty="0"/>
          </a:p>
          <a:p>
            <a:pPr lvl="1"/>
            <a:r>
              <a:rPr lang="en-US" altLang="ko-KR" dirty="0" err="1">
                <a:highlight>
                  <a:srgbClr val="C0C0C0"/>
                </a:highlight>
              </a:rPr>
              <a:t>torch.nn.CrossEntropyLoss</a:t>
            </a:r>
            <a:r>
              <a:rPr lang="en-US" altLang="ko-KR" dirty="0"/>
              <a:t>: </a:t>
            </a:r>
            <a:r>
              <a:rPr lang="ko-KR" altLang="en-US" dirty="0"/>
              <a:t>다중 클래스 분류를 위해 사용</a:t>
            </a:r>
            <a:endParaRPr lang="en-US" altLang="ko-KR" dirty="0"/>
          </a:p>
          <a:p>
            <a:pPr lvl="1"/>
            <a:r>
              <a:rPr lang="en-US" altLang="ko-KR" dirty="0" err="1">
                <a:highlight>
                  <a:srgbClr val="C0C0C0"/>
                </a:highlight>
              </a:rPr>
              <a:t>torch.nn.MSELoss</a:t>
            </a:r>
            <a:r>
              <a:rPr lang="en-US" altLang="ko-KR" dirty="0"/>
              <a:t>: </a:t>
            </a:r>
            <a:r>
              <a:rPr lang="ko-KR" altLang="en-US" dirty="0"/>
              <a:t>회귀 모델에서 사용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3BE141-7E0B-664F-AD47-C2FC1B7B2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151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CD4F3-0083-56B2-9B2D-1CBFE99A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71049-46D3-4132-7622-B8F45F2D2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손실 함수를 기반으로 모델이 어떻게 업데이트되어야 하는지 결정 </a:t>
            </a:r>
            <a:r>
              <a:rPr lang="en-US" altLang="ko-KR" dirty="0"/>
              <a:t>(</a:t>
            </a:r>
            <a:r>
              <a:rPr lang="ko-KR" altLang="en-US" dirty="0"/>
              <a:t>특정 종류의 확률적 경사 </a:t>
            </a:r>
            <a:r>
              <a:rPr lang="ko-KR" altLang="en-US" dirty="0" err="1"/>
              <a:t>하강법</a:t>
            </a:r>
            <a:r>
              <a:rPr lang="ko-KR" altLang="en-US" dirty="0"/>
              <a:t> 구현</a:t>
            </a:r>
            <a:r>
              <a:rPr lang="en-US" altLang="ko-KR" dirty="0"/>
              <a:t>)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optimizer</a:t>
            </a:r>
            <a:r>
              <a:rPr lang="ko-KR" altLang="en-US" dirty="0"/>
              <a:t>는 </a:t>
            </a:r>
            <a:r>
              <a:rPr lang="en-US" altLang="ko-KR" dirty="0">
                <a:highlight>
                  <a:srgbClr val="C0C0C0"/>
                </a:highlight>
              </a:rPr>
              <a:t>step()</a:t>
            </a:r>
            <a:r>
              <a:rPr lang="ko-KR" altLang="en-US" dirty="0"/>
              <a:t>을 통해 전달받은 파라미터를 모델 업데이트</a:t>
            </a:r>
            <a:endParaRPr lang="en-US" altLang="ko-KR" dirty="0"/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모든 </a:t>
            </a:r>
            <a:r>
              <a:rPr lang="en-US" altLang="ko-KR" dirty="0"/>
              <a:t>optimizer</a:t>
            </a:r>
            <a:r>
              <a:rPr lang="ko-KR" altLang="en-US" dirty="0"/>
              <a:t>의 기본으로 </a:t>
            </a:r>
            <a:r>
              <a:rPr lang="en-US" altLang="ko-KR" dirty="0" err="1">
                <a:highlight>
                  <a:srgbClr val="C0C0C0"/>
                </a:highlight>
              </a:rPr>
              <a:t>torch.optim.Optimizer</a:t>
            </a:r>
            <a:r>
              <a:rPr lang="en-US" altLang="ko-KR" dirty="0">
                <a:highlight>
                  <a:srgbClr val="C0C0C0"/>
                </a:highlight>
              </a:rPr>
              <a:t>(params, defaults)</a:t>
            </a:r>
            <a:r>
              <a:rPr lang="ko-KR" altLang="en-US" dirty="0"/>
              <a:t>클래스 사용</a:t>
            </a:r>
            <a:endParaRPr lang="en-US" altLang="ko-KR" dirty="0"/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highlight>
                  <a:srgbClr val="C0C0C0"/>
                </a:highlight>
              </a:rPr>
              <a:t>zero_grad</a:t>
            </a:r>
            <a:r>
              <a:rPr lang="en-US" altLang="ko-KR" dirty="0">
                <a:highlight>
                  <a:srgbClr val="C0C0C0"/>
                </a:highlight>
              </a:rPr>
              <a:t>()</a:t>
            </a:r>
            <a:r>
              <a:rPr lang="ko-KR" altLang="en-US" dirty="0"/>
              <a:t>를 이용해 </a:t>
            </a:r>
            <a:r>
              <a:rPr lang="en-US" altLang="ko-KR" dirty="0"/>
              <a:t>optimizer</a:t>
            </a:r>
            <a:r>
              <a:rPr lang="ko-KR" altLang="en-US" dirty="0"/>
              <a:t>에 사용된 파라미터들의 기울기를 </a:t>
            </a:r>
            <a:r>
              <a:rPr lang="en-US" altLang="ko-KR" dirty="0"/>
              <a:t>0</a:t>
            </a:r>
            <a:r>
              <a:rPr lang="ko-KR" altLang="en-US" dirty="0"/>
              <a:t>으로 설정</a:t>
            </a:r>
            <a:endParaRPr lang="en-US" altLang="ko-KR" dirty="0"/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highlight>
                  <a:srgbClr val="C0C0C0"/>
                </a:highlight>
              </a:rPr>
              <a:t>torch.optim.lr_scheduler</a:t>
            </a:r>
            <a:r>
              <a:rPr lang="ko-KR" altLang="en-US" dirty="0"/>
              <a:t>를 이용해 </a:t>
            </a:r>
            <a:r>
              <a:rPr lang="en-US" altLang="ko-KR" dirty="0"/>
              <a:t>epochs</a:t>
            </a:r>
            <a:r>
              <a:rPr lang="ko-KR" altLang="en-US" dirty="0"/>
              <a:t>에 따라 </a:t>
            </a:r>
            <a:r>
              <a:rPr lang="en-US" altLang="ko-KR" dirty="0"/>
              <a:t>learning rate </a:t>
            </a:r>
            <a:r>
              <a:rPr lang="ko-KR" altLang="en-US" dirty="0"/>
              <a:t>조절</a:t>
            </a:r>
            <a:endParaRPr lang="en-US" altLang="ko-KR" dirty="0"/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파이토치의</a:t>
            </a:r>
            <a:r>
              <a:rPr lang="ko-KR" altLang="en-US" dirty="0"/>
              <a:t> 주요 </a:t>
            </a:r>
            <a:r>
              <a:rPr lang="en-US" altLang="ko-KR" dirty="0"/>
              <a:t>optimizer: </a:t>
            </a:r>
            <a:r>
              <a:rPr lang="en-US" altLang="ko-KR" dirty="0" err="1">
                <a:highlight>
                  <a:srgbClr val="C0C0C0"/>
                </a:highlight>
              </a:rPr>
              <a:t>Adadelta</a:t>
            </a:r>
            <a:r>
              <a:rPr lang="en-US" altLang="ko-KR" dirty="0"/>
              <a:t>, </a:t>
            </a:r>
            <a:r>
              <a:rPr lang="en-US" altLang="ko-KR" dirty="0" err="1">
                <a:highlight>
                  <a:srgbClr val="C0C0C0"/>
                </a:highlight>
              </a:rPr>
              <a:t>Adagrad</a:t>
            </a:r>
            <a:r>
              <a:rPr lang="en-US" altLang="ko-KR" dirty="0"/>
              <a:t>, </a:t>
            </a:r>
            <a:r>
              <a:rPr lang="en-US" altLang="ko-KR" dirty="0">
                <a:highlight>
                  <a:srgbClr val="C0C0C0"/>
                </a:highlight>
              </a:rPr>
              <a:t>Adam</a:t>
            </a:r>
            <a:r>
              <a:rPr lang="en-US" altLang="ko-KR" dirty="0"/>
              <a:t>, </a:t>
            </a:r>
            <a:r>
              <a:rPr lang="en-US" altLang="ko-KR" dirty="0">
                <a:highlight>
                  <a:srgbClr val="C0C0C0"/>
                </a:highlight>
              </a:rPr>
              <a:t>RMSprop</a:t>
            </a:r>
            <a:r>
              <a:rPr lang="en-US" altLang="ko-KR" dirty="0"/>
              <a:t>, </a:t>
            </a:r>
            <a:r>
              <a:rPr lang="en-US" altLang="ko-KR" dirty="0">
                <a:highlight>
                  <a:srgbClr val="C0C0C0"/>
                </a:highlight>
              </a:rPr>
              <a:t>SGD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3BE141-7E0B-664F-AD47-C2FC1B7B2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4283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CD4F3-0083-56B2-9B2D-1CBFE99A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Learning rate scheduler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71049-46D3-4132-7622-B8F45F2D2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학습시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특정 조건에 따라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학습률을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조정하여 최적화 진행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일정 횟수 이상이 되면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학습률을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감소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(decay)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시키거나 전역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최소점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(global minimum)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근처에 가면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학습률을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줄이는 등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파이토치의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학습률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스케줄러 종류</a:t>
            </a:r>
          </a:p>
          <a:p>
            <a:pPr lvl="1">
              <a:lnSpc>
                <a:spcPct val="120000"/>
              </a:lnSpc>
            </a:pPr>
            <a:r>
              <a:rPr lang="en-US" altLang="ko-KR" dirty="0" err="1">
                <a:highlight>
                  <a:srgbClr val="C0C0C0"/>
                </a:highlight>
              </a:rPr>
              <a:t>optim.lr_scheduler.LamdaLR</a:t>
            </a:r>
            <a:r>
              <a:rPr lang="en-US" altLang="ko-KR" dirty="0"/>
              <a:t>: lambda</a:t>
            </a:r>
            <a:r>
              <a:rPr lang="ko-KR" altLang="en-US" dirty="0"/>
              <a:t>함수를 이용해 그 결과를 </a:t>
            </a:r>
            <a:r>
              <a:rPr lang="ko-KR" altLang="en-US" dirty="0" err="1"/>
              <a:t>학습률로</a:t>
            </a:r>
            <a:r>
              <a:rPr lang="ko-KR" altLang="en-US" dirty="0"/>
              <a:t> 설정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 err="1">
                <a:highlight>
                  <a:srgbClr val="C0C0C0"/>
                </a:highlight>
              </a:rPr>
              <a:t>optim.lr_scheduler.StepLR</a:t>
            </a:r>
            <a:r>
              <a:rPr lang="en-US" altLang="ko-KR" dirty="0"/>
              <a:t>: step</a:t>
            </a:r>
            <a:r>
              <a:rPr lang="ko-KR" altLang="en-US" dirty="0"/>
              <a:t>마다 </a:t>
            </a:r>
            <a:r>
              <a:rPr lang="ko-KR" altLang="en-US" dirty="0" err="1"/>
              <a:t>학습률을</a:t>
            </a:r>
            <a:r>
              <a:rPr lang="ko-KR" altLang="en-US" dirty="0"/>
              <a:t> </a:t>
            </a:r>
            <a:r>
              <a:rPr lang="en-US" altLang="ko-KR" dirty="0"/>
              <a:t>gamma</a:t>
            </a:r>
            <a:r>
              <a:rPr lang="ko-KR" altLang="en-US" dirty="0"/>
              <a:t>만큼 감소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 err="1">
                <a:highlight>
                  <a:srgbClr val="C0C0C0"/>
                </a:highlight>
              </a:rPr>
              <a:t>optim.lr_scheduler.MultiStepLR</a:t>
            </a:r>
            <a:r>
              <a:rPr lang="en-US" altLang="ko-KR" dirty="0"/>
              <a:t>: </a:t>
            </a:r>
            <a:r>
              <a:rPr lang="en-US" altLang="ko-KR" dirty="0" err="1">
                <a:highlight>
                  <a:srgbClr val="C0C0C0"/>
                </a:highlight>
              </a:rPr>
              <a:t>StepLR</a:t>
            </a:r>
            <a:r>
              <a:rPr lang="ko-KR" altLang="en-US" dirty="0"/>
              <a:t>과 비슷하지만 특정 단계가 아니라 지정된 </a:t>
            </a:r>
            <a:r>
              <a:rPr lang="en-US" altLang="ko-KR" dirty="0"/>
              <a:t>epoch</a:t>
            </a:r>
            <a:r>
              <a:rPr lang="ko-KR" altLang="en-US" dirty="0"/>
              <a:t>에만 </a:t>
            </a:r>
            <a:r>
              <a:rPr lang="en-US" altLang="ko-KR" dirty="0"/>
              <a:t>gamma</a:t>
            </a:r>
            <a:r>
              <a:rPr lang="ko-KR" altLang="en-US" dirty="0"/>
              <a:t>만큼 감소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 err="1">
                <a:highlight>
                  <a:srgbClr val="C0C0C0"/>
                </a:highlight>
              </a:rPr>
              <a:t>optim.lr_scheduler.ExponentialLR</a:t>
            </a:r>
            <a:r>
              <a:rPr lang="en-US" altLang="ko-KR" dirty="0"/>
              <a:t>: </a:t>
            </a:r>
            <a:r>
              <a:rPr lang="ko-KR" altLang="en-US" dirty="0" err="1"/>
              <a:t>에포크마다</a:t>
            </a:r>
            <a:r>
              <a:rPr lang="ko-KR" altLang="en-US" dirty="0"/>
              <a:t> 이전 </a:t>
            </a:r>
            <a:r>
              <a:rPr lang="ko-KR" altLang="en-US" dirty="0" err="1"/>
              <a:t>학습률에</a:t>
            </a:r>
            <a:r>
              <a:rPr lang="ko-KR" altLang="en-US" dirty="0"/>
              <a:t> 감마만큼 곱함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 err="1">
                <a:highlight>
                  <a:srgbClr val="C0C0C0"/>
                </a:highlight>
              </a:rPr>
              <a:t>optim.lr_scheduler.CosineAnnealingLR</a:t>
            </a:r>
            <a:r>
              <a:rPr lang="en-US" altLang="ko-KR" dirty="0"/>
              <a:t>: </a:t>
            </a:r>
            <a:r>
              <a:rPr lang="ko-KR" altLang="en-US" dirty="0" err="1"/>
              <a:t>학습률을</a:t>
            </a:r>
            <a:r>
              <a:rPr lang="ko-KR" altLang="en-US" dirty="0"/>
              <a:t> </a:t>
            </a:r>
            <a:r>
              <a:rPr lang="en-US" altLang="ko-KR" dirty="0"/>
              <a:t>cosine </a:t>
            </a:r>
            <a:r>
              <a:rPr lang="ko-KR" altLang="en-US" dirty="0"/>
              <a:t>함수의 형태처럼 변화시켜 </a:t>
            </a:r>
            <a:r>
              <a:rPr lang="ko-KR" altLang="en-US" dirty="0" err="1"/>
              <a:t>학습률이</a:t>
            </a:r>
            <a:r>
              <a:rPr lang="ko-KR" altLang="en-US" dirty="0"/>
              <a:t> 커지기도 하고 </a:t>
            </a:r>
            <a:r>
              <a:rPr lang="ko-KR" altLang="en-US" dirty="0" err="1"/>
              <a:t>작아지기도</a:t>
            </a:r>
            <a:r>
              <a:rPr lang="ko-KR" altLang="en-US" dirty="0"/>
              <a:t> 함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 err="1">
                <a:highlight>
                  <a:srgbClr val="C0C0C0"/>
                </a:highlight>
              </a:rPr>
              <a:t>optim.lr_scheduler.ReduceLROnPlateau</a:t>
            </a:r>
            <a:r>
              <a:rPr lang="en-US" altLang="ko-KR" dirty="0"/>
              <a:t>: </a:t>
            </a:r>
            <a:r>
              <a:rPr lang="ko-KR" altLang="en-US" dirty="0"/>
              <a:t>학습이 잘 되는지 </a:t>
            </a:r>
            <a:r>
              <a:rPr lang="ko-KR" altLang="en-US" dirty="0" err="1"/>
              <a:t>아닌지에</a:t>
            </a:r>
            <a:r>
              <a:rPr lang="ko-KR" altLang="en-US" dirty="0"/>
              <a:t> 따라 동적으로 </a:t>
            </a:r>
            <a:r>
              <a:rPr lang="ko-KR" altLang="en-US" dirty="0" err="1"/>
              <a:t>학습률</a:t>
            </a:r>
            <a:r>
              <a:rPr lang="ko-KR" altLang="en-US" dirty="0"/>
              <a:t> 변화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3BE141-7E0B-664F-AD47-C2FC1B7B2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67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F5F15-4CF7-8479-3D80-7A295F68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Tensor Initialization and Data type</a:t>
            </a:r>
            <a:br>
              <a:rPr lang="en-US" altLang="ko-KR" dirty="0"/>
            </a:br>
            <a:r>
              <a:rPr lang="en-US" altLang="ko-KR" sz="2400" dirty="0"/>
              <a:t>Initialize tensor randomly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4B2578-1132-B5BD-CBCA-1F87D5D32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6295E7D7-9A93-FA0A-8844-1359B20C0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8966" y="3377319"/>
            <a:ext cx="9974067" cy="1247949"/>
          </a:xfrm>
        </p:spPr>
      </p:pic>
    </p:spTree>
    <p:extLst>
      <p:ext uri="{BB962C8B-B14F-4D97-AF65-F5344CB8AC3E}">
        <p14:creationId xmlns:p14="http://schemas.microsoft.com/office/powerpoint/2010/main" val="38136557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2628513-AC75-E61B-E82E-540247BFE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8" y="2594461"/>
            <a:ext cx="11559523" cy="38965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B01B448-5104-EF13-F5CC-F8104FFA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Metrics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A862C-F5D4-5E9C-5859-CFE2209D0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모델의 학습과 테스트 단계를 모니터링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0786F9-77ED-FE5A-6711-43357F014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952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7F1C6-1D31-E5AD-6F0A-346C833A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Regression Model</a:t>
            </a:r>
            <a:br>
              <a:rPr lang="en-US" altLang="ko-KR" dirty="0"/>
            </a:br>
            <a:r>
              <a:rPr lang="en-US" altLang="ko-KR" sz="2400" dirty="0"/>
              <a:t>Data preparation</a:t>
            </a:r>
            <a:endParaRPr lang="ko-KR" altLang="en-US" sz="24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6025A95-53A0-F4DA-6B24-A5499D2B1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756" y="2019817"/>
            <a:ext cx="10126488" cy="3962953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BC6D152-6565-0C6A-0C0A-5D19F41D2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1201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7F1C6-1D31-E5AD-6F0A-346C833A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Regression Model</a:t>
            </a:r>
            <a:br>
              <a:rPr lang="en-US" altLang="ko-KR" dirty="0"/>
            </a:br>
            <a:r>
              <a:rPr lang="en-US" altLang="ko-KR" sz="2400" dirty="0" err="1"/>
              <a:t>Model</a:t>
            </a:r>
            <a:r>
              <a:rPr lang="en-US" altLang="ko-KR" sz="2400" dirty="0"/>
              <a:t> Configuration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C6D152-6565-0C6A-0C0A-5D19F41D2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619889BF-3AA6-9461-7B61-F745E1FF1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0387" y="2353239"/>
            <a:ext cx="10031225" cy="3296110"/>
          </a:xfrm>
        </p:spPr>
      </p:pic>
    </p:spTree>
    <p:extLst>
      <p:ext uri="{BB962C8B-B14F-4D97-AF65-F5344CB8AC3E}">
        <p14:creationId xmlns:p14="http://schemas.microsoft.com/office/powerpoint/2010/main" val="370619993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7F1C6-1D31-E5AD-6F0A-346C833A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Regression Model</a:t>
            </a:r>
            <a:br>
              <a:rPr lang="en-US" altLang="ko-KR" dirty="0"/>
            </a:br>
            <a:r>
              <a:rPr lang="en-US" altLang="ko-KR" sz="2400" dirty="0"/>
              <a:t>Loss function &amp; Optimizer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C6D152-6565-0C6A-0C0A-5D19F41D2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0C7F3B8-E32B-AAE5-2614-1B7519D3F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2756" y="3505925"/>
            <a:ext cx="10126488" cy="990738"/>
          </a:xfrm>
        </p:spPr>
      </p:pic>
    </p:spTree>
    <p:extLst>
      <p:ext uri="{BB962C8B-B14F-4D97-AF65-F5344CB8AC3E}">
        <p14:creationId xmlns:p14="http://schemas.microsoft.com/office/powerpoint/2010/main" val="33226846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3C17048D-D343-C632-A396-6D1D11F43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470" y="1690688"/>
            <a:ext cx="8901060" cy="4877179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BD7F1C6-1D31-E5AD-6F0A-346C833A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Regression Model</a:t>
            </a:r>
            <a:br>
              <a:rPr lang="en-US" altLang="ko-KR" dirty="0"/>
            </a:br>
            <a:r>
              <a:rPr lang="en-US" altLang="ko-KR" sz="2400" dirty="0" err="1"/>
              <a:t>Model</a:t>
            </a:r>
            <a:r>
              <a:rPr lang="en-US" altLang="ko-KR" sz="2400" dirty="0"/>
              <a:t> Training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C6D152-6565-0C6A-0C0A-5D19F41D2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155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7F1C6-1D31-E5AD-6F0A-346C833A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Regression Model</a:t>
            </a:r>
            <a:br>
              <a:rPr lang="en-US" altLang="ko-KR" dirty="0"/>
            </a:br>
            <a:r>
              <a:rPr lang="en-US" altLang="ko-KR" sz="2400" dirty="0"/>
              <a:t>Results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C6D152-6565-0C6A-0C0A-5D19F41D2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7A12FC5-4AD7-ACCB-701C-12D177E4CE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349" y="2426691"/>
            <a:ext cx="4787301" cy="314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52461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17C3C-DC4E-A68C-53D4-5183BEF2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FashionMNIST</a:t>
            </a:r>
            <a:r>
              <a:rPr lang="en-US" altLang="ko-KR" dirty="0"/>
              <a:t> Classification Model</a:t>
            </a:r>
            <a:br>
              <a:rPr lang="en-US" altLang="ko-KR" dirty="0"/>
            </a:br>
            <a:r>
              <a:rPr lang="en-US" altLang="ko-KR" sz="2400" dirty="0"/>
              <a:t>Data load</a:t>
            </a:r>
            <a:endParaRPr lang="ko-KR" altLang="en-US" sz="24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22C5339-BE84-8BC4-0083-C1815088B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098" y="3120108"/>
            <a:ext cx="10059804" cy="1762371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912DB30-2AAF-BFD1-8644-40E82A4F2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0507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17C3C-DC4E-A68C-53D4-5183BEF2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FashionMNIST</a:t>
            </a:r>
            <a:r>
              <a:rPr lang="en-US" altLang="ko-KR" dirty="0"/>
              <a:t> Classification Model</a:t>
            </a:r>
            <a:br>
              <a:rPr lang="en-US" altLang="ko-KR" dirty="0"/>
            </a:br>
            <a:r>
              <a:rPr lang="en-US" altLang="ko-KR" sz="2400" dirty="0"/>
              <a:t>Data load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12DB30-2AAF-BFD1-8644-40E82A4F2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2BF6080-3EF0-A8B0-4C93-4F40B76F1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7519" y="3296345"/>
            <a:ext cx="10116962" cy="1409897"/>
          </a:xfrm>
        </p:spPr>
      </p:pic>
    </p:spTree>
    <p:extLst>
      <p:ext uri="{BB962C8B-B14F-4D97-AF65-F5344CB8AC3E}">
        <p14:creationId xmlns:p14="http://schemas.microsoft.com/office/powerpoint/2010/main" val="138560931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17C3C-DC4E-A68C-53D4-5183BEF2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FashionMNIST</a:t>
            </a:r>
            <a:r>
              <a:rPr lang="en-US" altLang="ko-KR" dirty="0"/>
              <a:t> Classification Model</a:t>
            </a:r>
            <a:br>
              <a:rPr lang="en-US" altLang="ko-KR" dirty="0"/>
            </a:br>
            <a:r>
              <a:rPr lang="en-US" altLang="ko-KR" sz="2400" dirty="0"/>
              <a:t>Data load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12DB30-2AAF-BFD1-8644-40E82A4F2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3199CDC-C1CF-30B5-64F1-8E647A808B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711" y="1825625"/>
            <a:ext cx="433857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59244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8DB85FD-ADC5-DE62-27A5-1F3C66D6B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7301" y="1825625"/>
            <a:ext cx="8317398" cy="5032375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CA17C3C-DC4E-A68C-53D4-5183BEF2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FashionMNIST</a:t>
            </a:r>
            <a:r>
              <a:rPr lang="en-US" altLang="ko-KR" dirty="0"/>
              <a:t> Classification Model</a:t>
            </a:r>
            <a:br>
              <a:rPr lang="en-US" altLang="ko-KR" dirty="0"/>
            </a:br>
            <a:r>
              <a:rPr lang="en-US" altLang="ko-KR" sz="2400" dirty="0" err="1"/>
              <a:t>Model</a:t>
            </a:r>
            <a:r>
              <a:rPr lang="en-US" altLang="ko-KR" sz="2400" dirty="0"/>
              <a:t> definition and parameters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12DB30-2AAF-BFD1-8644-40E82A4F2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6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F5F15-4CF7-8479-3D80-7A295F68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Tensor Initialization and Data type</a:t>
            </a:r>
            <a:br>
              <a:rPr lang="en-US" altLang="ko-KR" dirty="0"/>
            </a:br>
            <a:r>
              <a:rPr lang="en-US" altLang="ko-KR" sz="2400" dirty="0" err="1"/>
              <a:t>dtype</a:t>
            </a:r>
            <a:r>
              <a:rPr lang="en-US" altLang="ko-KR" sz="2400" dirty="0"/>
              <a:t> = long, </a:t>
            </a:r>
            <a:r>
              <a:rPr lang="en-US" altLang="ko-KR" sz="2400" dirty="0" err="1"/>
              <a:t>args</a:t>
            </a:r>
            <a:r>
              <a:rPr lang="en-US" altLang="ko-KR" sz="2400" dirty="0"/>
              <a:t> = 0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4B2578-1132-B5BD-CBCA-1F87D5D32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624BC76-EC38-DFE9-FEBC-BDE4D917A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8019" y="3377319"/>
            <a:ext cx="9935962" cy="1247949"/>
          </a:xfrm>
        </p:spPr>
      </p:pic>
    </p:spTree>
    <p:extLst>
      <p:ext uri="{BB962C8B-B14F-4D97-AF65-F5344CB8AC3E}">
        <p14:creationId xmlns:p14="http://schemas.microsoft.com/office/powerpoint/2010/main" val="262919097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17C3C-DC4E-A68C-53D4-5183BEF2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FashionMNIST</a:t>
            </a:r>
            <a:r>
              <a:rPr lang="en-US" altLang="ko-KR" dirty="0"/>
              <a:t> Classification Model</a:t>
            </a:r>
            <a:br>
              <a:rPr lang="en-US" altLang="ko-KR" dirty="0"/>
            </a:br>
            <a:r>
              <a:rPr lang="en-US" altLang="ko-KR" sz="2400" dirty="0" err="1"/>
              <a:t>Model</a:t>
            </a:r>
            <a:r>
              <a:rPr lang="en-US" altLang="ko-KR" sz="2400" dirty="0"/>
              <a:t> definition and parameters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12DB30-2AAF-BFD1-8644-40E82A4F2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6A2D04A-E4B4-57B2-ACF9-624C20643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2756" y="2862897"/>
            <a:ext cx="10126488" cy="2276793"/>
          </a:xfrm>
        </p:spPr>
      </p:pic>
    </p:spTree>
    <p:extLst>
      <p:ext uri="{BB962C8B-B14F-4D97-AF65-F5344CB8AC3E}">
        <p14:creationId xmlns:p14="http://schemas.microsoft.com/office/powerpoint/2010/main" val="253494720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17C3C-DC4E-A68C-53D4-5183BEF2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FashionMNIST</a:t>
            </a:r>
            <a:r>
              <a:rPr lang="en-US" altLang="ko-KR" dirty="0"/>
              <a:t> Classification Model</a:t>
            </a:r>
            <a:br>
              <a:rPr lang="en-US" altLang="ko-KR" dirty="0"/>
            </a:br>
            <a:r>
              <a:rPr lang="en-US" altLang="ko-KR" sz="2400" dirty="0"/>
              <a:t>loss function and optimizer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12DB30-2AAF-BFD1-8644-40E82A4F2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49F2B45-E1B3-0DD0-5002-510D19AEB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7519" y="3677399"/>
            <a:ext cx="10116962" cy="647790"/>
          </a:xfrm>
        </p:spPr>
      </p:pic>
    </p:spTree>
    <p:extLst>
      <p:ext uri="{BB962C8B-B14F-4D97-AF65-F5344CB8AC3E}">
        <p14:creationId xmlns:p14="http://schemas.microsoft.com/office/powerpoint/2010/main" val="183468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17C3C-DC4E-A68C-53D4-5183BEF2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FashionMNIST</a:t>
            </a:r>
            <a:r>
              <a:rPr lang="en-US" altLang="ko-KR" dirty="0"/>
              <a:t> Classification Model</a:t>
            </a:r>
            <a:br>
              <a:rPr lang="en-US" altLang="ko-KR" dirty="0"/>
            </a:br>
            <a:r>
              <a:rPr lang="en-US" altLang="ko-KR" sz="2400" dirty="0" err="1"/>
              <a:t>Model</a:t>
            </a:r>
            <a:r>
              <a:rPr lang="en-US" altLang="ko-KR" sz="2400" dirty="0"/>
              <a:t> Training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12DB30-2AAF-BFD1-8644-40E82A4F2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C9EEE4C-01FF-5E57-87AF-ABAA8EB69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2282" y="2343712"/>
            <a:ext cx="10107436" cy="3315163"/>
          </a:xfrm>
        </p:spPr>
      </p:pic>
    </p:spTree>
    <p:extLst>
      <p:ext uri="{BB962C8B-B14F-4D97-AF65-F5344CB8AC3E}">
        <p14:creationId xmlns:p14="http://schemas.microsoft.com/office/powerpoint/2010/main" val="14164080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17C3C-DC4E-A68C-53D4-5183BEF2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FashionMNIST</a:t>
            </a:r>
            <a:r>
              <a:rPr lang="en-US" altLang="ko-KR" dirty="0"/>
              <a:t> Classification Model</a:t>
            </a:r>
            <a:br>
              <a:rPr lang="en-US" altLang="ko-KR" dirty="0"/>
            </a:br>
            <a:r>
              <a:rPr lang="en-US" altLang="ko-KR" sz="2400" dirty="0" err="1"/>
              <a:t>Model</a:t>
            </a:r>
            <a:r>
              <a:rPr lang="en-US" altLang="ko-KR" sz="2400" dirty="0"/>
              <a:t> saving and loading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12DB30-2AAF-BFD1-8644-40E82A4F2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E4ACE8-A048-02BD-235F-527CCEC4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highlight>
                  <a:srgbClr val="C0C0C0"/>
                </a:highlight>
              </a:rPr>
              <a:t>torch.save</a:t>
            </a:r>
            <a:r>
              <a:rPr lang="en-US" altLang="ko-KR" dirty="0"/>
              <a:t>: </a:t>
            </a:r>
            <a:r>
              <a:rPr lang="en-US" altLang="ko-KR" dirty="0" err="1">
                <a:highlight>
                  <a:srgbClr val="C0C0C0"/>
                </a:highlight>
              </a:rPr>
              <a:t>net.state_dict</a:t>
            </a:r>
            <a:r>
              <a:rPr lang="en-US" altLang="ko-KR" dirty="0">
                <a:highlight>
                  <a:srgbClr val="C0C0C0"/>
                </a:highlight>
              </a:rPr>
              <a:t>()</a:t>
            </a:r>
            <a:r>
              <a:rPr lang="ko-KR" altLang="en-US" dirty="0"/>
              <a:t>를 저장</a:t>
            </a:r>
            <a:endParaRPr lang="en-US" altLang="ko-KR" dirty="0"/>
          </a:p>
          <a:p>
            <a:r>
              <a:rPr lang="en-US" altLang="ko-KR" dirty="0" err="1">
                <a:highlight>
                  <a:srgbClr val="C0C0C0"/>
                </a:highlight>
              </a:rPr>
              <a:t>torch.load</a:t>
            </a:r>
            <a:r>
              <a:rPr lang="en-US" altLang="ko-KR" dirty="0"/>
              <a:t>: </a:t>
            </a:r>
            <a:r>
              <a:rPr lang="en-US" altLang="ko-KR" dirty="0" err="1">
                <a:highlight>
                  <a:srgbClr val="C0C0C0"/>
                </a:highlight>
              </a:rPr>
              <a:t>load_state_dict</a:t>
            </a:r>
            <a:r>
              <a:rPr lang="ko-KR" altLang="en-US" dirty="0"/>
              <a:t>로 모델을 로드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5B5972-248E-FC45-D16B-3E656EECB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861" y="2978846"/>
            <a:ext cx="10050278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5229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6F08ECA-4428-ECE0-BC8F-02FDA41F6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054" y="1825625"/>
            <a:ext cx="9897892" cy="4351338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CA17C3C-DC4E-A68C-53D4-5183BEF2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FashionMNIST</a:t>
            </a:r>
            <a:r>
              <a:rPr lang="en-US" altLang="ko-KR" dirty="0"/>
              <a:t> Classification Model</a:t>
            </a:r>
            <a:br>
              <a:rPr lang="en-US" altLang="ko-KR" dirty="0"/>
            </a:br>
            <a:r>
              <a:rPr lang="en-US" altLang="ko-KR" sz="2400" dirty="0" err="1"/>
              <a:t>Model</a:t>
            </a:r>
            <a:r>
              <a:rPr lang="en-US" altLang="ko-KR" sz="2400" dirty="0"/>
              <a:t> test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12DB30-2AAF-BFD1-8644-40E82A4F2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2000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902927E-EB9B-2699-2DCB-E696B52D9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190" y="1825625"/>
            <a:ext cx="8605620" cy="4351338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CA17C3C-DC4E-A68C-53D4-5183BEF2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FashionMNIST</a:t>
            </a:r>
            <a:r>
              <a:rPr lang="en-US" altLang="ko-KR" dirty="0"/>
              <a:t> Classification Model</a:t>
            </a:r>
            <a:br>
              <a:rPr lang="en-US" altLang="ko-KR" dirty="0"/>
            </a:br>
            <a:r>
              <a:rPr lang="en-US" altLang="ko-KR" sz="2400" dirty="0" err="1"/>
              <a:t>Model</a:t>
            </a:r>
            <a:r>
              <a:rPr lang="en-US" altLang="ko-KR" sz="2400" dirty="0"/>
              <a:t> test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12DB30-2AAF-BFD1-8644-40E82A4F2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29" y="6124103"/>
            <a:ext cx="3031958" cy="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64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15110</TotalTime>
  <Words>2077</Words>
  <Application>Microsoft Office PowerPoint</Application>
  <PresentationFormat>와이드스크린</PresentationFormat>
  <Paragraphs>252</Paragraphs>
  <Slides>95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95</vt:i4>
      </vt:variant>
    </vt:vector>
  </HeadingPairs>
  <TitlesOfParts>
    <vt:vector size="100" baseType="lpstr">
      <vt:lpstr>Helvetica Neue</vt:lpstr>
      <vt:lpstr>맑은 고딕</vt:lpstr>
      <vt:lpstr>Arial</vt:lpstr>
      <vt:lpstr>Cambria Math</vt:lpstr>
      <vt:lpstr>Office 테마</vt:lpstr>
      <vt:lpstr>PyTorch</vt:lpstr>
      <vt:lpstr>PyTorch</vt:lpstr>
      <vt:lpstr>PyTorch Module Structure</vt:lpstr>
      <vt:lpstr>PyTorch Components</vt:lpstr>
      <vt:lpstr>Tensors</vt:lpstr>
      <vt:lpstr>Tensors</vt:lpstr>
      <vt:lpstr>Tensor Initialization and Data type Not initialized Tensor</vt:lpstr>
      <vt:lpstr>Tensor Initialization and Data type Initialize tensor randomly</vt:lpstr>
      <vt:lpstr>Tensor Initialization and Data type dtype = long, args = 0</vt:lpstr>
      <vt:lpstr>Tensor Initialization and Data type Initialize tensor with value which is user entered</vt:lpstr>
      <vt:lpstr>Tensor Initialization and Data type shape = (2, 4), dtype = double, args = 1</vt:lpstr>
      <vt:lpstr>Tensor Initialization and Data type same shape with tensor x, dtype = float, randomly filled tensor</vt:lpstr>
      <vt:lpstr>Tensor Initialization and Data type calculate tensor’s size</vt:lpstr>
      <vt:lpstr>Data type</vt:lpstr>
      <vt:lpstr>Data type</vt:lpstr>
      <vt:lpstr>CUDA Tensors using .to method</vt:lpstr>
      <vt:lpstr>Multidimensional tensor representation 0D Tensor (Scalar)</vt:lpstr>
      <vt:lpstr>Multidimensional tensor representation 1D Tensor (Vector)</vt:lpstr>
      <vt:lpstr>Multidimensional tensor representation 2D Tensor (Matrix)</vt:lpstr>
      <vt:lpstr>Multidimensional tensor representation 3D Tensor</vt:lpstr>
      <vt:lpstr>Multidimensional tensor representation 4D Tensor</vt:lpstr>
      <vt:lpstr>Multidimensional tensor representation 5D Tensor</vt:lpstr>
      <vt:lpstr>Tensor’s Operation</vt:lpstr>
      <vt:lpstr>Tensor’s Operation</vt:lpstr>
      <vt:lpstr>Tensor’s Operation</vt:lpstr>
      <vt:lpstr>Tensor’s Operation torch.add: 덧셈</vt:lpstr>
      <vt:lpstr>Tensor’s Operation 결과 텐서를 인자로 제공</vt:lpstr>
      <vt:lpstr>Tensor’s Operation in-place 방식</vt:lpstr>
      <vt:lpstr>Tensor’s Operation torch.sub: 뺄셈</vt:lpstr>
      <vt:lpstr>Tensor’s Operation torch.mul: 곱셈</vt:lpstr>
      <vt:lpstr>Tensor’s Operation torch.div: 곱셈</vt:lpstr>
      <vt:lpstr>Tensor’s Operation torch.mm: 행렬곱</vt:lpstr>
      <vt:lpstr>Tensor’s Manipulation</vt:lpstr>
      <vt:lpstr>Tensor’s Manipulation</vt:lpstr>
      <vt:lpstr>Tensor’s Manipulation</vt:lpstr>
      <vt:lpstr>Tensor’s Manipulation</vt:lpstr>
      <vt:lpstr>Tensor’s Manipulation</vt:lpstr>
      <vt:lpstr>Tensor’s Manipulation</vt:lpstr>
      <vt:lpstr>Tensor’s Manipulation</vt:lpstr>
      <vt:lpstr>Tensor’s Manipulation</vt:lpstr>
      <vt:lpstr>Tensor’s Manipulation</vt:lpstr>
      <vt:lpstr>Tensor’s Manipulation</vt:lpstr>
      <vt:lpstr>Autograd</vt:lpstr>
      <vt:lpstr>Autograd</vt:lpstr>
      <vt:lpstr>Autograd</vt:lpstr>
      <vt:lpstr>Gradient Operation Set variables</vt:lpstr>
      <vt:lpstr>Gradient Operation calculating gradients</vt:lpstr>
      <vt:lpstr>Gradient Operation calculating gradients</vt:lpstr>
      <vt:lpstr>Gradient Operation calculating gradients</vt:lpstr>
      <vt:lpstr>Gradient Operation calculating gradients</vt:lpstr>
      <vt:lpstr>Gradient Operation calculating gradients</vt:lpstr>
      <vt:lpstr>Autograd flow example</vt:lpstr>
      <vt:lpstr>Autograd flow example Set variable(matrix) a</vt:lpstr>
      <vt:lpstr>Autograd flow example Set function b, c and out</vt:lpstr>
      <vt:lpstr>Autograd flow example result</vt:lpstr>
      <vt:lpstr>Data Preparation</vt:lpstr>
      <vt:lpstr>Data Preparation</vt:lpstr>
      <vt:lpstr>Data Preparation</vt:lpstr>
      <vt:lpstr>Data Preparation</vt:lpstr>
      <vt:lpstr>Neural Network Configuration</vt:lpstr>
      <vt:lpstr>torch.nn package</vt:lpstr>
      <vt:lpstr>torch.nn package nn.Linear layer example</vt:lpstr>
      <vt:lpstr>torch.nn package nn.Conv2d layer example</vt:lpstr>
      <vt:lpstr>Convolution Layers nn.Conv2d</vt:lpstr>
      <vt:lpstr>Convolution Layers nn.Conv2d</vt:lpstr>
      <vt:lpstr>Convolution Layers nn.Conv2d</vt:lpstr>
      <vt:lpstr>Convolution Layers nn.Conv2d</vt:lpstr>
      <vt:lpstr>Convolution Layers nn.Conv2d</vt:lpstr>
      <vt:lpstr>Pooling layers</vt:lpstr>
      <vt:lpstr>Pooling layers</vt:lpstr>
      <vt:lpstr>Linear layers</vt:lpstr>
      <vt:lpstr>Non-linear layers</vt:lpstr>
      <vt:lpstr>Non-linear layers</vt:lpstr>
      <vt:lpstr>Model configuration nn.Module 상속 클래스 정의</vt:lpstr>
      <vt:lpstr>Model configuration nn.Sequential을 이용한 신경망 정의</vt:lpstr>
      <vt:lpstr>Model configuration nn.Sequential을 이용한 신경망 정의</vt:lpstr>
      <vt:lpstr>Loss function</vt:lpstr>
      <vt:lpstr>Optimizer</vt:lpstr>
      <vt:lpstr>Learning rate scheduler</vt:lpstr>
      <vt:lpstr>Metrics</vt:lpstr>
      <vt:lpstr>Linear Regression Model Data preparation</vt:lpstr>
      <vt:lpstr>Linear Regression Model Model Configuration</vt:lpstr>
      <vt:lpstr>Linear Regression Model Loss function &amp; Optimizer</vt:lpstr>
      <vt:lpstr>Linear Regression Model Model Training</vt:lpstr>
      <vt:lpstr>Linear Regression Model Results</vt:lpstr>
      <vt:lpstr>FashionMNIST Classification Model Data load</vt:lpstr>
      <vt:lpstr>FashionMNIST Classification Model Data load</vt:lpstr>
      <vt:lpstr>FashionMNIST Classification Model Data load</vt:lpstr>
      <vt:lpstr>FashionMNIST Classification Model Model definition and parameters</vt:lpstr>
      <vt:lpstr>FashionMNIST Classification Model Model definition and parameters</vt:lpstr>
      <vt:lpstr>FashionMNIST Classification Model loss function and optimizer</vt:lpstr>
      <vt:lpstr>FashionMNIST Classification Model Model Training</vt:lpstr>
      <vt:lpstr>FashionMNIST Classification Model Model saving and loading</vt:lpstr>
      <vt:lpstr>FashionMNIST Classification Model Model test</vt:lpstr>
      <vt:lpstr>FashionMNIST Classification Model Model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신주영</dc:creator>
  <cp:lastModifiedBy>신주영</cp:lastModifiedBy>
  <cp:revision>162</cp:revision>
  <dcterms:created xsi:type="dcterms:W3CDTF">2022-05-17T08:04:58Z</dcterms:created>
  <dcterms:modified xsi:type="dcterms:W3CDTF">2022-06-07T09:09:02Z</dcterms:modified>
</cp:coreProperties>
</file>