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86" r:id="rId37"/>
    <p:sldId id="287" r:id="rId38"/>
    <p:sldId id="294" r:id="rId39"/>
    <p:sldId id="303" r:id="rId40"/>
    <p:sldId id="295" r:id="rId41"/>
    <p:sldId id="296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ADDC7-5CBF-8A76-B776-29C8F6304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0B3505-3571-2999-EA52-97C88335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4BFF2-EA00-8490-7DB3-938EA50D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F599D-D855-ACC6-3A85-2A401D33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F5CE8-364C-90E1-3C9E-AB14C0C4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0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B9E52-96A1-CBC9-FF17-00D1E5E2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214FF6-1CF2-481C-760D-A86370D5F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A2BD5-1FA3-0AFA-DEA3-4F82C116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DD02F-5648-E83C-8A50-C8118B54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3EAC8-8D1A-C768-721D-30B35702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908DCE-E46F-E1D0-FB57-AD7A97DD4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4EF74-E312-03C1-768A-8E75A0A56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29438-E925-C718-142C-F8D73464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B0449-3E52-1F2B-9963-C86B34CC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18102-1BA3-2BE7-CB22-E01B8D7C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0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E8434-FA61-F17D-8B95-5583E52C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2E91-975B-00C2-0D83-D7CECECA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AE69D-0BB3-9C46-075F-2BB2AF86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EF772-C998-C330-7766-8CF57DE3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6690E-3912-826E-B3FC-AEB42DA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6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084E7-D82D-61AA-F65A-F965D3B6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D103C-8BEB-BB03-726B-A9CB06C24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48466-0774-9147-E880-B441AB5E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5BFC4-C521-380F-BB70-A3637E86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4942D-987F-E413-C8AE-E6CC0D8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9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BAC6-FB30-CB58-7EE7-30FB3852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FAAC3-4F39-5A3D-8E71-4CC2D99CC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1DD45-E230-A99D-DC05-FEC77E7F8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33BAA-A350-207F-FC22-B45B385D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735488-1ECD-2EC6-6FE3-F206A6ED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8337C-F9FB-E8C3-B821-B1EF4FAB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7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3BE94-1223-A63D-7693-916F9EDD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A162E-F6F5-8834-A50F-2C780D97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6CD50-D6A1-EB2A-5592-FB5D96C3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4955BC-8FEA-5781-6C94-13BEEB526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8A96E5-3868-1720-8ABE-22E79101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E53650-8BC0-E930-182E-FC615DA0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F63D36-BC87-F14A-F498-C91CE6FD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13D2E8-BD89-5FAC-2E48-8D7FE365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616D4-AC7C-9BE5-A705-06F361E7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67CAB-808C-E1D2-C536-3DDB7CFD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B387F8-4EE9-EB4C-A68D-8231F4CD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AB6C5-6119-7B4E-E5B1-2FA47DBA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7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81B6EA-FEF8-BE64-AD4C-7277327A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4E2BF1-F66D-C126-C425-06F7BED0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824F8-25F0-95BA-9CFD-B7E579C1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DA71A-6F07-CA76-DAEB-A4D0EAC4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80F09-66E3-1F3D-D08E-159FAAB3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09C295-9240-DB71-746D-E6A91EE3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74BBD-A9F3-CD04-8801-BDECC60C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CEEFE-B883-6B30-92E0-421766FC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A5148-5BFB-B672-C23E-57912CF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2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FA648-E4F1-CE9B-3C15-C6DE7929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2BB97C-C460-10F4-2B42-11B35BCF1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5C8B4D-29F8-D9BD-85DF-F1E0F985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49DB4-808C-5D8D-828C-A808DD82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DA832-9036-39FD-A2EF-45B0186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B8CFE-CAF1-6FB6-0900-9847D21D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2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4AD926-AAA9-D1A6-55E1-82CEAC4B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FA957-81D3-04BA-44E0-B5AB1656E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E3196-F235-5B21-5434-5CC1B642A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C6BB-6D97-475A-A00E-6E98211DF27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5A530-7868-D410-6605-3304F49E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7DD2E-20D2-3FB8-7843-917F829B4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DC74-37C1-4756-B98D-9D4A0E70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2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E3A16-8CAF-6214-8FB7-F5983C07B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Recurrent</a:t>
            </a:r>
            <a:br>
              <a:rPr lang="en-US" altLang="ko-KR" dirty="0"/>
            </a:br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FB40-BC14-122E-6F60-9D15D8DBC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Recurrent Neural Network using </a:t>
            </a:r>
            <a:r>
              <a:rPr lang="en-US" altLang="ko-KR" dirty="0" err="1"/>
              <a:t>tensorflow.keras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9DC988-9E2A-7897-F515-4AEEA6908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B4C2C-D7A4-FCFF-BF9E-4FC5472A702A}"/>
              </a:ext>
            </a:extLst>
          </p:cNvPr>
          <p:cNvSpPr txBox="1"/>
          <p:nvPr/>
        </p:nvSpPr>
        <p:spPr>
          <a:xfrm>
            <a:off x="0" y="5657671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KyungHee</a:t>
            </a:r>
            <a:r>
              <a:rPr lang="en-US" altLang="ko-KR" dirty="0"/>
              <a:t> University Dept. CS &amp; CE</a:t>
            </a:r>
          </a:p>
          <a:p>
            <a:r>
              <a:rPr lang="en-US" altLang="ko-KR" dirty="0"/>
              <a:t>Data &amp; Knowledge Engineering Lab.</a:t>
            </a:r>
          </a:p>
          <a:p>
            <a:r>
              <a:rPr lang="en-US" altLang="ko-KR" dirty="0"/>
              <a:t>2022-09-01</a:t>
            </a:r>
          </a:p>
          <a:p>
            <a:r>
              <a:rPr lang="en-US" altLang="ko-KR" dirty="0" err="1"/>
              <a:t>Juyeong</a:t>
            </a:r>
            <a:r>
              <a:rPr lang="en-US" altLang="ko-KR" dirty="0"/>
              <a:t> Shin</a:t>
            </a:r>
          </a:p>
        </p:txBody>
      </p:sp>
    </p:spTree>
    <p:extLst>
      <p:ext uri="{BB962C8B-B14F-4D97-AF65-F5344CB8AC3E}">
        <p14:creationId xmlns:p14="http://schemas.microsoft.com/office/powerpoint/2010/main" val="287828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케라스의</a:t>
            </a:r>
            <a:r>
              <a:rPr lang="ko-KR" altLang="en-US" dirty="0"/>
              <a:t> </a:t>
            </a:r>
            <a:r>
              <a:rPr lang="ko-KR" altLang="en-US" dirty="0" err="1"/>
              <a:t>순환층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E970A9-BF70-4BAB-C08E-031247AB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SimpleRNN</a:t>
            </a:r>
            <a:r>
              <a:rPr lang="en-US" altLang="ko-KR" dirty="0"/>
              <a:t> layer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: (</a:t>
            </a:r>
            <a:r>
              <a:rPr lang="en-US" altLang="ko-KR" dirty="0" err="1"/>
              <a:t>batch_size</a:t>
            </a:r>
            <a:r>
              <a:rPr lang="en-US" altLang="ko-KR" dirty="0"/>
              <a:t>, timesteps, </a:t>
            </a:r>
            <a:r>
              <a:rPr lang="en-US" altLang="ko-KR" dirty="0" err="1"/>
              <a:t>input_features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 err="1"/>
              <a:t>return_sequences</a:t>
            </a:r>
            <a:r>
              <a:rPr lang="ko-KR" altLang="en-US" dirty="0"/>
              <a:t>로 결정할 수 있음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pPr lvl="2"/>
            <a:r>
              <a:rPr lang="ko-KR" altLang="en-US" dirty="0"/>
              <a:t>타임스텝의 출력을 모은 전체 시퀀스를 반환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, timesteps, </a:t>
            </a:r>
            <a:r>
              <a:rPr lang="en-US" altLang="ko-KR" dirty="0" err="1"/>
              <a:t>output_features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2D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pPr lvl="2"/>
            <a:r>
              <a:rPr lang="ko-KR" altLang="en-US" dirty="0"/>
              <a:t>입력 시퀀스에 대한 마지막 출력만 반환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output_features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케라스의</a:t>
            </a:r>
            <a:r>
              <a:rPr lang="ko-KR" altLang="en-US" dirty="0"/>
              <a:t> </a:t>
            </a:r>
            <a:r>
              <a:rPr lang="ko-KR" altLang="en-US" dirty="0" err="1"/>
              <a:t>순환층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12E8318-8E75-4528-F860-17502CF05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900" y="2186781"/>
            <a:ext cx="9982200" cy="3629025"/>
          </a:xfrm>
        </p:spPr>
      </p:pic>
    </p:spTree>
    <p:extLst>
      <p:ext uri="{BB962C8B-B14F-4D97-AF65-F5344CB8AC3E}">
        <p14:creationId xmlns:p14="http://schemas.microsoft.com/office/powerpoint/2010/main" val="10982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케라스의</a:t>
            </a:r>
            <a:r>
              <a:rPr lang="ko-KR" altLang="en-US" dirty="0"/>
              <a:t> </a:t>
            </a:r>
            <a:r>
              <a:rPr lang="ko-KR" altLang="en-US" dirty="0" err="1"/>
              <a:t>순환층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5B08BEC-E660-1EAA-C925-4072DDA77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900" y="2472531"/>
            <a:ext cx="9982200" cy="3057525"/>
          </a:xfrm>
        </p:spPr>
      </p:pic>
    </p:spTree>
    <p:extLst>
      <p:ext uri="{BB962C8B-B14F-4D97-AF65-F5344CB8AC3E}">
        <p14:creationId xmlns:p14="http://schemas.microsoft.com/office/powerpoint/2010/main" val="244716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C531F10-712F-01D6-397D-FA4BF76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83" y="3077728"/>
            <a:ext cx="8290633" cy="37181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케라스의</a:t>
            </a:r>
            <a:r>
              <a:rPr lang="ko-KR" altLang="en-US" dirty="0"/>
              <a:t> </a:t>
            </a:r>
            <a:r>
              <a:rPr lang="ko-KR" altLang="en-US" dirty="0" err="1"/>
              <a:t>순환층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26ECDF-1B7B-49AF-C22B-7EAC3458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네트워크의 표현력을 증가시키기 위해 여러 개의 순환층을 차례대로 쌓는 것이 유용할 때가 있음</a:t>
            </a:r>
            <a:endParaRPr lang="en-US" altLang="ko-KR" dirty="0"/>
          </a:p>
          <a:p>
            <a:pPr lvl="1"/>
            <a:r>
              <a:rPr lang="ko-KR" altLang="en-US" dirty="0"/>
              <a:t>이런 설정에서는 중간층들이 전체 출력 시퀀스를 반환하도록 설정</a:t>
            </a:r>
          </a:p>
        </p:txBody>
      </p:sp>
    </p:spTree>
    <p:extLst>
      <p:ext uri="{BB962C8B-B14F-4D97-AF65-F5344CB8AC3E}">
        <p14:creationId xmlns:p14="http://schemas.microsoft.com/office/powerpoint/2010/main" val="151053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데이터 로드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C84F180-1D0B-5A6E-0E73-7E8E8D3A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5850" y="2258219"/>
            <a:ext cx="10020300" cy="3486150"/>
          </a:xfrm>
        </p:spPr>
      </p:pic>
    </p:spTree>
    <p:extLst>
      <p:ext uri="{BB962C8B-B14F-4D97-AF65-F5344CB8AC3E}">
        <p14:creationId xmlns:p14="http://schemas.microsoft.com/office/powerpoint/2010/main" val="421705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데이터 로드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imdb.load_data</a:t>
            </a:r>
            <a:r>
              <a:rPr lang="en-US" altLang="ko-KR" sz="2400" dirty="0"/>
              <a:t> API reference)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431BA52-DC6F-A6E5-48D7-61137CA40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727" y="1473692"/>
            <a:ext cx="6007170" cy="5384307"/>
          </a:xfrm>
        </p:spPr>
      </p:pic>
    </p:spTree>
    <p:extLst>
      <p:ext uri="{BB962C8B-B14F-4D97-AF65-F5344CB8AC3E}">
        <p14:creationId xmlns:p14="http://schemas.microsoft.com/office/powerpoint/2010/main" val="255201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데이터 로드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BECEAC-C66A-6670-C5B4-34E2DE31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 본문에 해당하는 </a:t>
            </a:r>
            <a:r>
              <a:rPr lang="en-US" altLang="ko-KR" dirty="0" err="1"/>
              <a:t>x_train</a:t>
            </a:r>
            <a:r>
              <a:rPr lang="en-US" altLang="ko-KR" dirty="0"/>
              <a:t>[0]</a:t>
            </a:r>
            <a:r>
              <a:rPr lang="ko-KR" altLang="en-US" dirty="0"/>
              <a:t>에는</a:t>
            </a:r>
            <a:r>
              <a:rPr lang="en-US" altLang="ko-KR" dirty="0"/>
              <a:t> </a:t>
            </a:r>
            <a:r>
              <a:rPr lang="ko-KR" altLang="en-US" dirty="0"/>
              <a:t>숫자들이 들어있음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데이터는 토큰화와 정수 인코딩이라는 텍스트 전처리가 끝난 상태</a:t>
            </a:r>
            <a:endParaRPr lang="en-US" altLang="ko-KR" dirty="0"/>
          </a:p>
          <a:p>
            <a:r>
              <a:rPr lang="en-US" altLang="ko-KR" dirty="0"/>
              <a:t>IMDB </a:t>
            </a:r>
            <a:r>
              <a:rPr lang="ko-KR" altLang="en-US" dirty="0"/>
              <a:t>리뷰 데이터는 전체 데이터에서 각 단어들의 등장 빈도에 따라 인덱스를 부여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숫자가 낮을수록 이 데이터에서 등장 빈도 순위가 높음</a:t>
            </a:r>
            <a:endParaRPr lang="en-US" altLang="ko-KR" dirty="0"/>
          </a:p>
          <a:p>
            <a:r>
              <a:rPr lang="en-US" altLang="ko-KR" dirty="0"/>
              <a:t>y, </a:t>
            </a:r>
            <a:r>
              <a:rPr lang="ko-KR" altLang="en-US" dirty="0"/>
              <a:t>즉 </a:t>
            </a:r>
            <a:r>
              <a:rPr lang="en-US" altLang="ko-KR" dirty="0"/>
              <a:t>target value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값을 가짐</a:t>
            </a:r>
          </a:p>
        </p:txBody>
      </p:sp>
    </p:spTree>
    <p:extLst>
      <p:ext uri="{BB962C8B-B14F-4D97-AF65-F5344CB8AC3E}">
        <p14:creationId xmlns:p14="http://schemas.microsoft.com/office/powerpoint/2010/main" val="269209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데이터 로드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4DDE50-145C-D4D9-0CCE-C351A500D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5487" y="2377281"/>
            <a:ext cx="8201025" cy="3248025"/>
          </a:xfrm>
        </p:spPr>
      </p:pic>
    </p:spTree>
    <p:extLst>
      <p:ext uri="{BB962C8B-B14F-4D97-AF65-F5344CB8AC3E}">
        <p14:creationId xmlns:p14="http://schemas.microsoft.com/office/powerpoint/2010/main" val="302308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데이터 로드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sequence.pad_sequences</a:t>
            </a:r>
            <a:r>
              <a:rPr lang="en-US" altLang="ko-KR" sz="2400" dirty="0"/>
              <a:t> API reference)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30CA32E-BED6-1670-1C2C-20F810A60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572" y="1875970"/>
            <a:ext cx="4895850" cy="101917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1B21E5-F141-4375-E0AC-8621DF470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673" y="2895145"/>
            <a:ext cx="7669756" cy="39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834C66D-DC4A-D96C-EA56-AFD044E5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886744"/>
            <a:ext cx="10086975" cy="42291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1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87A8-AE7D-3974-65A3-52C1DEB9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</a:t>
            </a:r>
            <a:r>
              <a:rPr lang="en-US" altLang="ko-KR" dirty="0"/>
              <a:t> (Recurrent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7B05B-2178-C9E9-96CF-1ACD710C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순서가 있는 데이터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를 입력으로 받음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변화하는 입력에 대한 출력을 얻음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시계열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날씨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주가 등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),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자연어와 같이 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시간의 흐름에 따라 변화하고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그 변화가 의미를 갖는 데이터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4FDDE-0DF5-1800-07BB-8681A9CC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37D9-0A27-45A7-37FB-A9EE0723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평가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0A707-8D7B-32BB-E60A-CC12BE6E0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D8F09538-D504-8AC1-9873-C4576D05A0E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0" y="2452087"/>
            <a:ext cx="4647619" cy="30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EBA50C12-2716-8752-8164-F1D55C4400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95" y="2433040"/>
            <a:ext cx="4723809" cy="31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381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29CA29B-21C3-0443-7E4E-11EE6C417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562" y="3529806"/>
            <a:ext cx="10048875" cy="942975"/>
          </a:xfrm>
        </p:spPr>
      </p:pic>
    </p:spTree>
    <p:extLst>
      <p:ext uri="{BB962C8B-B14F-4D97-AF65-F5344CB8AC3E}">
        <p14:creationId xmlns:p14="http://schemas.microsoft.com/office/powerpoint/2010/main" val="392026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06C12F8-E102-EE12-9931-8A0F32806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전체 시퀀스가 아니라 순서대로 </a:t>
                </a:r>
                <a:r>
                  <a:rPr lang="en-US" altLang="ko-KR" dirty="0"/>
                  <a:t>500</a:t>
                </a:r>
                <a:r>
                  <a:rPr lang="ko-KR" altLang="en-US" dirty="0"/>
                  <a:t>개의 단어만 입력했기 때문에 성능이 낮게 나옴</a:t>
                </a:r>
                <a:endParaRPr lang="en-US" altLang="ko-KR" dirty="0"/>
              </a:p>
              <a:p>
                <a:r>
                  <a:rPr lang="en-US" altLang="ko-KR" dirty="0" err="1"/>
                  <a:t>SimpleRNN</a:t>
                </a:r>
                <a:r>
                  <a:rPr lang="ko-KR" altLang="en-US" dirty="0"/>
                  <a:t>은 긴 시퀀스를 처리하는데 적합하지 않음</a:t>
                </a:r>
                <a:endParaRPr lang="en-US" altLang="ko-KR" dirty="0"/>
              </a:p>
              <a:p>
                <a:r>
                  <a:rPr lang="en-US" altLang="ko-KR" dirty="0" err="1"/>
                  <a:t>SimpleRNN</a:t>
                </a:r>
                <a:r>
                  <a:rPr lang="ko-KR" altLang="en-US" dirty="0"/>
                  <a:t>은 실전에 사용하기엔 너무 단순</a:t>
                </a:r>
                <a:endParaRPr lang="en-US" altLang="ko-KR" dirty="0"/>
              </a:p>
              <a:p>
                <a:r>
                  <a:rPr lang="en-US" altLang="ko-KR" dirty="0" err="1"/>
                  <a:t>SimpleRNN</a:t>
                </a:r>
                <a:r>
                  <a:rPr lang="ko-KR" altLang="en-US" dirty="0"/>
                  <a:t>은 이론적으로 시간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에서 이전의 모든 타임스텝의 정보를 유지할 수 있지만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실제로는 긴 시간에 걸친 의존성은 학습할 수 없음</a:t>
                </a:r>
                <a:endParaRPr lang="en-US" altLang="ko-KR" dirty="0"/>
              </a:p>
              <a:p>
                <a:r>
                  <a:rPr lang="en-US" altLang="ko-KR" dirty="0"/>
                  <a:t>vanishing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problem</a:t>
                </a:r>
              </a:p>
              <a:p>
                <a:pPr lvl="1"/>
                <a:r>
                  <a:rPr lang="ko-KR" altLang="en-US" dirty="0"/>
                  <a:t>이를 방지하기 위해 </a:t>
                </a:r>
                <a:r>
                  <a:rPr lang="en-US" altLang="ko-KR" dirty="0"/>
                  <a:t>LSTM, GRU </a:t>
                </a:r>
                <a:r>
                  <a:rPr lang="ko-KR" altLang="en-US" dirty="0"/>
                  <a:t>같은 레이어 등장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06C12F8-E102-EE12-9931-8A0F32806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492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C98C7-4506-E2FC-88EB-02BDCC02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LSTM(Long Short-Term Memory)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4C185-8A34-079B-4EC8-A097BE4C2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의 한 종류</a:t>
            </a:r>
            <a:endParaRPr lang="en-US" altLang="ko-KR" dirty="0"/>
          </a:p>
          <a:p>
            <a:r>
              <a:rPr lang="ko-KR" altLang="en-US" dirty="0"/>
              <a:t>긴 의존기간을 필요로 하는 학습을 수행할 능력을 갖고 있음</a:t>
            </a:r>
            <a:endParaRPr lang="en-US" altLang="ko-KR" dirty="0"/>
          </a:p>
          <a:p>
            <a:r>
              <a:rPr lang="ko-KR" altLang="en-US" dirty="0"/>
              <a:t>장단기 메모리 알고리즘</a:t>
            </a:r>
            <a:endParaRPr lang="en-US" altLang="ko-KR" dirty="0"/>
          </a:p>
          <a:p>
            <a:r>
              <a:rPr lang="ko-KR" altLang="en-US" dirty="0"/>
              <a:t>나중을 위해 정보를 저장함으로써 오래된 시그널이 점차 소실되는 것을 </a:t>
            </a:r>
            <a:r>
              <a:rPr lang="ko-KR" altLang="en-US" dirty="0" err="1"/>
              <a:t>막아줌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35AD0-577D-99F7-DF55-FF1C2470E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DF7AA-BFBE-83E8-C646-E5A3ED82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9933D-C461-26A3-25CC-B6DD10464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RNN(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layer)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3387-1417-4467-52F5-F251143E2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LSTM(4</a:t>
            </a:r>
            <a:r>
              <a:rPr lang="ko-KR" altLang="en-US" dirty="0"/>
              <a:t>개의 상호작용하는 </a:t>
            </a:r>
            <a:r>
              <a:rPr lang="en-US" altLang="ko-KR" dirty="0"/>
              <a:t>layer)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3129A-6992-83D6-0D1D-A468ACF2D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22530" name="Picture 2" descr="The repeating module in a standard RNN contains a single layer">
            <a:extLst>
              <a:ext uri="{FF2B5EF4-FFF2-40B4-BE49-F238E27FC236}">
                <a16:creationId xmlns:a16="http://schemas.microsoft.com/office/drawing/2014/main" id="{EC64C30E-B45E-5B17-7EE3-4153EB83B2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382297"/>
            <a:ext cx="5157787" cy="193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The repeating module in an LSTM contains four interacting layers">
            <a:extLst>
              <a:ext uri="{FF2B5EF4-FFF2-40B4-BE49-F238E27FC236}">
                <a16:creationId xmlns:a16="http://schemas.microsoft.com/office/drawing/2014/main" id="{D588EE19-912D-3064-9ADE-99014CE5701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73635"/>
            <a:ext cx="5183188" cy="194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FA41B07B-6B92-8536-7E43-C231B2FE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426671"/>
            <a:ext cx="7486558" cy="139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43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B4E0-CBA6-DCE4-600F-FCA48B41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핵심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7337E-BD61-2259-B44A-EEADCFBF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핵심은 </a:t>
            </a:r>
            <a:r>
              <a:rPr lang="en-US" altLang="ko-KR" dirty="0"/>
              <a:t>cell state, </a:t>
            </a:r>
            <a:r>
              <a:rPr lang="ko-KR" altLang="en-US" dirty="0"/>
              <a:t>모듈 그림에서 수평으로 그어진 </a:t>
            </a:r>
            <a:r>
              <a:rPr lang="ko-KR" altLang="en-US" dirty="0" err="1"/>
              <a:t>윗</a:t>
            </a:r>
            <a:r>
              <a:rPr lang="ko-KR" altLang="en-US" dirty="0"/>
              <a:t> 선</a:t>
            </a:r>
            <a:endParaRPr lang="en-US" altLang="ko-KR" dirty="0"/>
          </a:p>
          <a:p>
            <a:r>
              <a:rPr lang="ko-KR" altLang="en-US" dirty="0"/>
              <a:t>작은 </a:t>
            </a:r>
            <a:r>
              <a:rPr lang="en-US" altLang="ko-KR" dirty="0"/>
              <a:t>linear interaction</a:t>
            </a:r>
            <a:r>
              <a:rPr lang="ko-KR" altLang="en-US" dirty="0"/>
              <a:t>만을 적용시키면서 전체 체인을 계속 </a:t>
            </a:r>
            <a:r>
              <a:rPr lang="ko-KR" altLang="en-US" dirty="0" err="1"/>
              <a:t>구동시킴</a:t>
            </a:r>
            <a:endParaRPr lang="en-US" altLang="ko-KR" dirty="0"/>
          </a:p>
          <a:p>
            <a:r>
              <a:rPr lang="ko-KR" altLang="en-US" dirty="0"/>
              <a:t>정보가 전혀 바뀌지 않고 그대로 흐르기만 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84B31-2844-16FB-E6D2-8F040A00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24578" name="Picture 2" descr="The cell state of LSTM">
            <a:extLst>
              <a:ext uri="{FF2B5EF4-FFF2-40B4-BE49-F238E27FC236}">
                <a16:creationId xmlns:a16="http://schemas.microsoft.com/office/drawing/2014/main" id="{F0CAEE21-F368-E92C-E6F5-41250DF67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1" y="4140388"/>
            <a:ext cx="8540318" cy="263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2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B4E0-CBA6-DCE4-600F-FCA48B41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핵심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7337E-BD61-2259-B44A-EEADCFBF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cell state</a:t>
            </a:r>
            <a:r>
              <a:rPr lang="ko-KR" altLang="en-US" dirty="0"/>
              <a:t>에 뭔가 더하거나 없애는 능력이 있음</a:t>
            </a:r>
            <a:endParaRPr lang="en-US" altLang="ko-KR" dirty="0"/>
          </a:p>
          <a:p>
            <a:r>
              <a:rPr lang="ko-KR" altLang="en-US" dirty="0"/>
              <a:t>이 능력은 </a:t>
            </a:r>
            <a:r>
              <a:rPr lang="en-US" altLang="ko-KR" dirty="0"/>
              <a:t>gate </a:t>
            </a:r>
            <a:r>
              <a:rPr lang="ko-KR" altLang="en-US" dirty="0"/>
              <a:t>구조에 의해 조심스럽게 제어됨</a:t>
            </a:r>
            <a:endParaRPr lang="en-US" altLang="ko-KR" dirty="0"/>
          </a:p>
          <a:p>
            <a:r>
              <a:rPr lang="en-US" altLang="ko-KR" dirty="0"/>
              <a:t>gate</a:t>
            </a:r>
            <a:r>
              <a:rPr lang="ko-KR" altLang="en-US" dirty="0"/>
              <a:t>는 정보가 전달될 수 있는 추가적인 방법으로</a:t>
            </a:r>
            <a:r>
              <a:rPr lang="en-US" altLang="ko-KR" dirty="0"/>
              <a:t>, sigmoid layer</a:t>
            </a:r>
            <a:r>
              <a:rPr lang="ko-KR" altLang="en-US" dirty="0"/>
              <a:t>와 </a:t>
            </a:r>
            <a:r>
              <a:rPr lang="en-US" altLang="ko-KR" dirty="0"/>
              <a:t>pointwise </a:t>
            </a:r>
            <a:r>
              <a:rPr lang="ko-KR" altLang="en-US" dirty="0"/>
              <a:t>곱셈으로 이루어져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84B31-2844-16FB-E6D2-8F040A00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25602" name="Picture 2" descr="A gate of LSTM">
            <a:extLst>
              <a:ext uri="{FF2B5EF4-FFF2-40B4-BE49-F238E27FC236}">
                <a16:creationId xmlns:a16="http://schemas.microsoft.com/office/drawing/2014/main" id="{DD618D8B-0AE4-1E99-9291-E5357B89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12" y="3838173"/>
            <a:ext cx="2251626" cy="275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DED227-31CB-C22C-0D81-108DAC6FF598}"/>
              </a:ext>
            </a:extLst>
          </p:cNvPr>
          <p:cNvSpPr txBox="1"/>
          <p:nvPr/>
        </p:nvSpPr>
        <p:spPr>
          <a:xfrm>
            <a:off x="4199138" y="3838173"/>
            <a:ext cx="5184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Sigmoid layer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숫자를 내보냄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값이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“</a:t>
            </a:r>
            <a:r>
              <a:rPr lang="ko-KR" altLang="en-US" dirty="0"/>
              <a:t>아무 것도 넘기지 마라</a:t>
            </a:r>
            <a:r>
              <a:rPr lang="en-US" altLang="ko-KR" dirty="0"/>
              <a:t>＂</a:t>
            </a:r>
            <a:r>
              <a:rPr lang="ko-KR" altLang="en-US" dirty="0"/>
              <a:t>가 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값이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“</a:t>
            </a:r>
            <a:r>
              <a:rPr lang="ko-KR" altLang="en-US" dirty="0"/>
              <a:t>모든 것을 넘겨라</a:t>
            </a:r>
            <a:r>
              <a:rPr lang="en-US" altLang="ko-KR" dirty="0"/>
              <a:t>＂</a:t>
            </a:r>
            <a:r>
              <a:rPr lang="ko-KR" altLang="en-US" dirty="0"/>
              <a:t>가 됨</a:t>
            </a:r>
            <a:endParaRPr lang="en-US" altLang="ko-KR" dirty="0"/>
          </a:p>
        </p:txBody>
      </p:sp>
      <p:pic>
        <p:nvPicPr>
          <p:cNvPr id="6" name="Picture 4" descr="The repeating module in an LSTM contains four interacting layers">
            <a:extLst>
              <a:ext uri="{FF2B5EF4-FFF2-40B4-BE49-F238E27FC236}">
                <a16:creationId xmlns:a16="http://schemas.microsoft.com/office/drawing/2014/main" id="{EA4C9EE6-19CA-B208-97A5-E7D3B40B1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63" y="4761503"/>
            <a:ext cx="5076782" cy="190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19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4C5699-3BEE-6FAE-63B6-B2C6295B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EF1281-7652-97AA-05DB-1EB7B31C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algorithm step1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EC840B-A1C8-3B01-C72E-787CF5396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Cell state</a:t>
                </a:r>
                <a:r>
                  <a:rPr lang="ko-KR" altLang="en-US" dirty="0"/>
                  <a:t>로 부터 어떤 정보를 버릴 것인지 정함</a:t>
                </a:r>
                <a:endParaRPr lang="en-US" altLang="ko-KR" dirty="0"/>
              </a:p>
              <a:p>
                <a:r>
                  <a:rPr lang="en-US" altLang="ko-KR" dirty="0"/>
                  <a:t>sigmoid layer</a:t>
                </a:r>
                <a:r>
                  <a:rPr lang="ko-KR" altLang="en-US" dirty="0"/>
                  <a:t>에 의해 결정됨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받아서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사이의 값을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보내줌</a:t>
                </a:r>
                <a:endParaRPr lang="en-US" altLang="ko-KR" dirty="0"/>
              </a:p>
              <a:p>
                <a:r>
                  <a:rPr lang="ko-KR" altLang="en-US" dirty="0"/>
                  <a:t>그 값이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이면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모든 정보를 보존해라</a:t>
                </a:r>
                <a:r>
                  <a:rPr lang="en-US" altLang="ko-KR" dirty="0"/>
                  <a:t>“</a:t>
                </a:r>
              </a:p>
              <a:p>
                <a:r>
                  <a:rPr lang="ko-KR" altLang="en-US" dirty="0"/>
                  <a:t>그 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모든 정보를 버려라</a:t>
                </a:r>
                <a:r>
                  <a:rPr lang="en-US" altLang="ko-KR" dirty="0"/>
                  <a:t>“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EC840B-A1C8-3B01-C72E-787CF5396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6" name="Picture 2" descr="The ">
            <a:extLst>
              <a:ext uri="{FF2B5EF4-FFF2-40B4-BE49-F238E27FC236}">
                <a16:creationId xmlns:a16="http://schemas.microsoft.com/office/drawing/2014/main" id="{455E5112-AECA-AE16-EC88-6084300C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24" y="4910333"/>
            <a:ext cx="6306105" cy="1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90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4C5699-3BEE-6FAE-63B6-B2C6295B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EF1281-7652-97AA-05DB-1EB7B31C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algorithm step2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EC840B-A1C8-3B01-C72E-787CF5396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앞으로 들어오는 새로운 정보 중 어떤 것을 </a:t>
                </a:r>
                <a:r>
                  <a:rPr lang="en-US" altLang="ko-KR" sz="2400" dirty="0"/>
                  <a:t>cell state</a:t>
                </a:r>
                <a:r>
                  <a:rPr lang="ko-KR" altLang="en-US" sz="2400" dirty="0"/>
                  <a:t>에 저장할 것인지를 정함</a:t>
                </a:r>
                <a:endParaRPr lang="en-US" altLang="ko-KR" sz="2400" dirty="0"/>
              </a:p>
              <a:p>
                <a:r>
                  <a:rPr lang="en-US" altLang="ko-KR" sz="2400" dirty="0"/>
                  <a:t>Input gate layer i.e.,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sigmoid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가 어떤 값을 업데이트 할 지 정함</a:t>
                </a:r>
                <a:endParaRPr lang="en-US" altLang="ko-KR" sz="2400" dirty="0"/>
              </a:p>
              <a:p>
                <a:r>
                  <a:rPr lang="en-US" altLang="ko-KR" sz="2400" dirty="0"/>
                  <a:t>tanh layer</a:t>
                </a:r>
                <a:r>
                  <a:rPr lang="ko-KR" altLang="en-US" sz="2400" dirty="0"/>
                  <a:t>는 새로운 후보 값들인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400" dirty="0"/>
                  <a:t>는 벡터를 만들고 </a:t>
                </a:r>
                <a:r>
                  <a:rPr lang="en-US" altLang="ko-KR" sz="2400" dirty="0"/>
                  <a:t>cell state</a:t>
                </a:r>
                <a:r>
                  <a:rPr lang="ko-KR" altLang="en-US" sz="2400" dirty="0"/>
                  <a:t>에 더할 준비를 한다</a:t>
                </a:r>
                <a:endParaRPr lang="en-US" altLang="ko-KR" sz="2400" dirty="0"/>
              </a:p>
              <a:p>
                <a:r>
                  <a:rPr lang="ko-KR" altLang="en-US" sz="2400" dirty="0"/>
                  <a:t>이렇게 두 단계에서 나온 정보를 합쳐서 </a:t>
                </a:r>
                <a:r>
                  <a:rPr lang="en-US" altLang="ko-KR" sz="2400" dirty="0"/>
                  <a:t>state</a:t>
                </a:r>
                <a:r>
                  <a:rPr lang="ko-KR" altLang="en-US" sz="2400" dirty="0"/>
                  <a:t>를 업데이트할 재료를 만듦</a:t>
                </a:r>
                <a:endParaRPr lang="en-US" altLang="ko-KR" sz="24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EC840B-A1C8-3B01-C72E-787CF5396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6" name="Picture 2">
            <a:extLst>
              <a:ext uri="{FF2B5EF4-FFF2-40B4-BE49-F238E27FC236}">
                <a16:creationId xmlns:a16="http://schemas.microsoft.com/office/drawing/2014/main" id="{455E5112-AECA-AE16-EC88-6084300C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11324" y="4911976"/>
            <a:ext cx="6306105" cy="19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76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4C5699-3BEE-6FAE-63B6-B2C6295B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EF1281-7652-97AA-05DB-1EB7B31C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algorithm step3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EC840B-A1C8-3B01-C72E-787CF5396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이제 과거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업데이트 해서 새로운 </a:t>
                </a:r>
                <a:r>
                  <a:rPr lang="en-US" altLang="ko-KR" dirty="0"/>
                  <a:t>cell state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만들 것임</a:t>
                </a:r>
                <a:endParaRPr lang="en-US" altLang="ko-KR" dirty="0"/>
              </a:p>
              <a:p>
                <a:r>
                  <a:rPr lang="ko-KR" altLang="en-US" dirty="0"/>
                  <a:t>이전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곱해 잊어버릴 것들을 잊어버림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/>
                  <a:t>를 더한다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값은 두 번째 단계에서 업데이트하기로 한 값을 얼마나 업데이트할 지 정한 만큼 </a:t>
                </a:r>
                <a:r>
                  <a:rPr lang="en-US" altLang="ko-KR" dirty="0"/>
                  <a:t>scale</a:t>
                </a:r>
                <a:r>
                  <a:rPr lang="ko-KR" altLang="en-US" dirty="0"/>
                  <a:t>한 값이 됨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EC840B-A1C8-3B01-C72E-787CF5396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6" name="Picture 2">
            <a:extLst>
              <a:ext uri="{FF2B5EF4-FFF2-40B4-BE49-F238E27FC236}">
                <a16:creationId xmlns:a16="http://schemas.microsoft.com/office/drawing/2014/main" id="{455E5112-AECA-AE16-EC88-6084300C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11325" y="4911976"/>
            <a:ext cx="6306103" cy="19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87A8-AE7D-3974-65A3-52C1DEB9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 Network vs</a:t>
            </a:r>
            <a:br>
              <a:rPr lang="en-US" altLang="ko-KR" dirty="0"/>
            </a:br>
            <a:r>
              <a:rPr lang="en-US" altLang="ko-KR" dirty="0"/>
              <a:t>Recurrent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7B05B-2178-C9E9-96CF-1ACD710C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Feed Forward Net (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앞먹임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구조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일반적인 구조의 신경망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입력 → 은닉 →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출력층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으로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이어지는 단방향 구조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이전 스텝의 출력의 영향을 받지 않음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Recurrent Net (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되먹임 구조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이전 층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(Layer),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또는 스텝의 출력이 다시 입력으로 연결되는 신경망 구조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각 스텝마다 이전 상태를 기억 시스템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(Memory System)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현재 상태가 이전 상태에 종속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4FDDE-0DF5-1800-07BB-8681A9CC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9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4C5699-3BEE-6FAE-63B6-B2C6295B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EF1281-7652-97AA-05DB-1EB7B31C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algorithm step4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C840B-A1C8-3B01-C72E-787CF539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r>
              <a:rPr lang="ko-KR" altLang="en-US" dirty="0"/>
              <a:t>은 </a:t>
            </a:r>
            <a:r>
              <a:rPr lang="en-US" altLang="ko-KR" dirty="0"/>
              <a:t>cell state</a:t>
            </a:r>
            <a:r>
              <a:rPr lang="ko-KR" altLang="en-US" dirty="0"/>
              <a:t>를 바탕으로 필터링 된 값</a:t>
            </a:r>
            <a:endParaRPr lang="en-US" altLang="ko-KR" dirty="0"/>
          </a:p>
          <a:p>
            <a:r>
              <a:rPr lang="en-US" altLang="ko-KR" dirty="0"/>
              <a:t>sigmoid layer</a:t>
            </a:r>
            <a:r>
              <a:rPr lang="ko-KR" altLang="en-US" dirty="0"/>
              <a:t>에 </a:t>
            </a:r>
            <a:r>
              <a:rPr lang="en-US" altLang="ko-KR" dirty="0"/>
              <a:t>input </a:t>
            </a:r>
            <a:r>
              <a:rPr lang="ko-KR" altLang="en-US" dirty="0"/>
              <a:t>데이터를 태워서 </a:t>
            </a:r>
            <a:r>
              <a:rPr lang="en-US" altLang="ko-KR" dirty="0"/>
              <a:t>cell state</a:t>
            </a:r>
            <a:r>
              <a:rPr lang="ko-KR" altLang="en-US" dirty="0"/>
              <a:t>의 어느 부분을 </a:t>
            </a:r>
            <a:r>
              <a:rPr lang="en-US" altLang="ko-KR" dirty="0"/>
              <a:t>output</a:t>
            </a:r>
            <a:r>
              <a:rPr lang="ko-KR" altLang="en-US" dirty="0"/>
              <a:t>으로 내보낼 지를 정함</a:t>
            </a:r>
            <a:endParaRPr lang="en-US" altLang="ko-KR" dirty="0"/>
          </a:p>
          <a:p>
            <a:r>
              <a:rPr lang="en-US" altLang="ko-KR" dirty="0"/>
              <a:t>cell state</a:t>
            </a:r>
            <a:r>
              <a:rPr lang="ko-KR" altLang="en-US" dirty="0"/>
              <a:t>를 </a:t>
            </a:r>
            <a:r>
              <a:rPr lang="en-US" altLang="ko-KR" dirty="0"/>
              <a:t>tanh layer</a:t>
            </a:r>
            <a:r>
              <a:rPr lang="ko-KR" altLang="en-US" dirty="0"/>
              <a:t>에 태워서 </a:t>
            </a:r>
            <a:r>
              <a:rPr lang="en-US" altLang="ko-KR" dirty="0"/>
              <a:t>-1</a:t>
            </a:r>
            <a:r>
              <a:rPr lang="ko-KR" altLang="en-US" dirty="0"/>
              <a:t>과</a:t>
            </a:r>
            <a:r>
              <a:rPr lang="en-US" altLang="ko-KR" dirty="0"/>
              <a:t> 1 </a:t>
            </a:r>
            <a:r>
              <a:rPr lang="ko-KR" altLang="en-US" dirty="0"/>
              <a:t>사이의 값을 받은 뒤에 방금 전에 계산한 </a:t>
            </a:r>
            <a:r>
              <a:rPr lang="en-US" altLang="ko-KR" dirty="0"/>
              <a:t>sigmoid gate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과 </a:t>
            </a:r>
            <a:r>
              <a:rPr lang="ko-KR" altLang="en-US" dirty="0" err="1"/>
              <a:t>곱해줌</a:t>
            </a:r>
            <a:endParaRPr lang="en-US" altLang="ko-KR" dirty="0"/>
          </a:p>
          <a:p>
            <a:r>
              <a:rPr lang="ko-KR" altLang="en-US" dirty="0"/>
              <a:t>우리가 </a:t>
            </a:r>
            <a:r>
              <a:rPr lang="en-US" altLang="ko-KR" dirty="0"/>
              <a:t>output</a:t>
            </a:r>
            <a:r>
              <a:rPr lang="ko-KR" altLang="en-US" dirty="0"/>
              <a:t>으로 보내고자 하는 부분만 </a:t>
            </a:r>
            <a:r>
              <a:rPr lang="ko-KR" altLang="en-US" dirty="0" err="1"/>
              <a:t>내보내짐</a:t>
            </a:r>
            <a:endParaRPr lang="ko-KR" altLang="en-US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455E5112-AECA-AE16-EC88-6084300C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11325" y="4911976"/>
            <a:ext cx="6306103" cy="19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60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3C18-8350-66A9-4AC5-739CA56F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데이터 로드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0000E3-A2FB-1396-7627-87876B160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2" y="2329656"/>
            <a:ext cx="10125075" cy="334327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4931CA-143F-907C-2969-D0444C8FD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ED4716F-F342-903D-2655-AF49BD73C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394" y="1825625"/>
            <a:ext cx="8923211" cy="435133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413C18-8350-66A9-4AC5-739CA56F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구성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931CA-143F-907C-2969-D0444C8FD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5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3C18-8350-66A9-4AC5-739CA56F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학습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931CA-143F-907C-2969-D0444C8F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5C2784E-2164-81EF-A9A5-332F8744F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896269"/>
            <a:ext cx="10058400" cy="4210050"/>
          </a:xfrm>
        </p:spPr>
      </p:pic>
    </p:spTree>
    <p:extLst>
      <p:ext uri="{BB962C8B-B14F-4D97-AF65-F5344CB8AC3E}">
        <p14:creationId xmlns:p14="http://schemas.microsoft.com/office/powerpoint/2010/main" val="3912077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8EDDA-C35C-101B-0F1E-A9653669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LSTM, 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평가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6F337B2F-6B4B-135C-6651-47892A628B7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0" y="2452087"/>
            <a:ext cx="4647619" cy="30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8D328B88-2DDC-DD51-2FE0-F3C1C7F5E2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95" y="2452087"/>
            <a:ext cx="4723809" cy="30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47583E-8757-5840-E921-4064F8758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11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3C18-8350-66A9-4AC5-739CA56F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LSTM,</a:t>
            </a:r>
            <a:r>
              <a:rPr lang="ko-KR" altLang="en-US" dirty="0"/>
              <a:t> </a:t>
            </a:r>
            <a:r>
              <a:rPr lang="en-US" altLang="ko-KR" dirty="0"/>
              <a:t>IMDB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평가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931CA-143F-907C-2969-D0444C8F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2043BB5-AF0E-347F-F880-C00EC5787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7275" y="3525044"/>
            <a:ext cx="10077450" cy="952500"/>
          </a:xfrm>
        </p:spPr>
      </p:pic>
    </p:spTree>
    <p:extLst>
      <p:ext uri="{BB962C8B-B14F-4D97-AF65-F5344CB8AC3E}">
        <p14:creationId xmlns:p14="http://schemas.microsoft.com/office/powerpoint/2010/main" val="4247204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D9897C17-9C92-F9B7-B41A-56DDA5EA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35" y="3247960"/>
            <a:ext cx="4280639" cy="34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9D1B55-1035-633B-5DEB-CF5A5C82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 (Gated Recurrent Unit)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DE485-D2F8-9A07-881B-7633DF28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LSTM</a:t>
            </a:r>
            <a:r>
              <a:rPr lang="ko-KR" altLang="en-US" sz="2000" dirty="0"/>
              <a:t>을 더 단순하게 만든 구조</a:t>
            </a:r>
            <a:endParaRPr lang="en-US" altLang="ko-KR" sz="2000" dirty="0"/>
          </a:p>
          <a:p>
            <a:r>
              <a:rPr lang="ko-KR" altLang="en-US" sz="2000" dirty="0"/>
              <a:t>기억 셀은 없고</a:t>
            </a:r>
            <a:r>
              <a:rPr lang="en-US" altLang="ko-KR" sz="2000" dirty="0"/>
              <a:t>, </a:t>
            </a:r>
            <a:r>
              <a:rPr lang="ko-KR" altLang="en-US" sz="2000" dirty="0"/>
              <a:t>시간방향으로 전파하는 은닉 상태만 있음</a:t>
            </a:r>
            <a:endParaRPr lang="en-US" altLang="ko-KR" sz="2000" dirty="0"/>
          </a:p>
          <a:p>
            <a:r>
              <a:rPr lang="en-US" altLang="ko-KR" sz="2000" dirty="0"/>
              <a:t>reset gate</a:t>
            </a:r>
          </a:p>
          <a:p>
            <a:pPr lvl="1"/>
            <a:r>
              <a:rPr lang="ko-KR" altLang="en-US" sz="1800" dirty="0"/>
              <a:t>과거의 은닉 상태를 얼마나 무시할지 결정</a:t>
            </a:r>
            <a:endParaRPr lang="en-US" altLang="ko-KR" sz="1800" dirty="0"/>
          </a:p>
          <a:p>
            <a:pPr lvl="1"/>
            <a:r>
              <a:rPr lang="en-US" altLang="ko-KR" sz="1800" dirty="0"/>
              <a:t>r </a:t>
            </a:r>
            <a:r>
              <a:rPr lang="ko-KR" altLang="en-US" sz="1800" dirty="0"/>
              <a:t>값이 결정</a:t>
            </a:r>
            <a:endParaRPr lang="en-US" altLang="ko-KR" sz="1800" dirty="0"/>
          </a:p>
          <a:p>
            <a:r>
              <a:rPr lang="en-US" altLang="ko-KR" sz="2000" dirty="0"/>
              <a:t>update gate</a:t>
            </a:r>
          </a:p>
          <a:p>
            <a:pPr lvl="1"/>
            <a:r>
              <a:rPr lang="ko-KR" altLang="en-US" sz="1800" dirty="0"/>
              <a:t>은닉 상태를 갱신하는 게이트</a:t>
            </a:r>
            <a:endParaRPr lang="en-US" altLang="ko-KR" sz="1800" dirty="0"/>
          </a:p>
          <a:p>
            <a:pPr lvl="1"/>
            <a:r>
              <a:rPr lang="en-US" altLang="ko-KR" sz="1800" dirty="0"/>
              <a:t>LSTM</a:t>
            </a:r>
            <a:r>
              <a:rPr lang="ko-KR" altLang="en-US" sz="1800" dirty="0"/>
              <a:t>의 </a:t>
            </a:r>
            <a:r>
              <a:rPr lang="en-US" altLang="ko-KR" sz="1800" dirty="0"/>
              <a:t>forget, input gate </a:t>
            </a:r>
            <a:r>
              <a:rPr lang="ko-KR" altLang="en-US" sz="1800" dirty="0"/>
              <a:t>역할을 동시에 함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207094-CA7B-26B8-8329-766868D12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0A2BC9-B23B-157C-CD4B-7CFF493822F6}"/>
                  </a:ext>
                </a:extLst>
              </p:cNvPr>
              <p:cNvSpPr txBox="1"/>
              <p:nvPr/>
            </p:nvSpPr>
            <p:spPr>
              <a:xfrm>
                <a:off x="1635115" y="4982397"/>
                <a:ext cx="4289251" cy="1510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⨀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0A2BC9-B23B-157C-CD4B-7CFF49382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15" y="4982397"/>
                <a:ext cx="4289251" cy="1510478"/>
              </a:xfrm>
              <a:prstGeom prst="rect">
                <a:avLst/>
              </a:prstGeom>
              <a:blipFill>
                <a:blip r:embed="rId4"/>
                <a:stretch>
                  <a:fillRect l="-852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412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BB57D-AC09-C774-B8FF-5480ADF2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vs GRU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83A4C-9DA7-6B9F-225E-D04F3253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3913"/>
            <a:ext cx="5157787" cy="823912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DFEC8FF-6A7C-1F68-D3D8-0C9ADBDD86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208015"/>
            <a:ext cx="4791831" cy="3199834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65D021-C7DA-68CE-9480-4C20B4652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63913"/>
            <a:ext cx="5183188" cy="823912"/>
          </a:xfrm>
        </p:spPr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pic>
        <p:nvPicPr>
          <p:cNvPr id="31746" name="Picture 2" descr="07-3. 순환 신경망 LSTM, GRU - (3)">
            <a:extLst>
              <a:ext uri="{FF2B5EF4-FFF2-40B4-BE49-F238E27FC236}">
                <a16:creationId xmlns:a16="http://schemas.microsoft.com/office/drawing/2014/main" id="{DB700B8C-FD3C-6141-3897-6F576A8DAB5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4" y="2212962"/>
            <a:ext cx="4368770" cy="289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7D0A3-427E-CEF8-8B4D-39FAEC4AA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3D564C-29A5-5313-02FE-5CF43069F706}"/>
                  </a:ext>
                </a:extLst>
              </p:cNvPr>
              <p:cNvSpPr txBox="1"/>
              <p:nvPr/>
            </p:nvSpPr>
            <p:spPr>
              <a:xfrm>
                <a:off x="142613" y="5382842"/>
                <a:ext cx="9205469" cy="1482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LSTM</a:t>
                </a:r>
                <a:r>
                  <a:rPr lang="ko-KR" altLang="en-US" dirty="0"/>
                  <a:t> 셀에서의 두 상태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 하나의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로 </a:t>
                </a:r>
                <a:r>
                  <a:rPr lang="ko-KR" altLang="en-US" dirty="0" err="1"/>
                  <a:t>합쳐짐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하나의 </a:t>
                </a:r>
                <a:r>
                  <a:rPr lang="en-US" altLang="ko-KR" dirty="0"/>
                  <a:t>gate controller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forget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input </a:t>
                </a:r>
                <a:r>
                  <a:rPr lang="ko-KR" altLang="en-US" dirty="0"/>
                  <a:t>게이트를 모두 제어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Forget Gate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/>
                  <a:t>에 따라</a:t>
                </a:r>
                <a:r>
                  <a:rPr lang="en-US" altLang="ko-KR" dirty="0"/>
                  <a:t>, Input Gate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값과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/>
                  <a:t>에 따라 작동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GRU</a:t>
                </a:r>
                <a:r>
                  <a:rPr lang="ko-KR" altLang="en-US" dirty="0"/>
                  <a:t> 셀은 </a:t>
                </a:r>
                <a:r>
                  <a:rPr lang="en-US" altLang="ko-KR" dirty="0"/>
                  <a:t>output gate</a:t>
                </a:r>
                <a:r>
                  <a:rPr lang="ko-KR" altLang="en-US" dirty="0"/>
                  <a:t>가 없어 전체 상태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타임 스텝마다 출력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이전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의 어느 부분이 출력될지 제어하는 새로운 </a:t>
                </a:r>
                <a:r>
                  <a:rPr lang="en-US" altLang="ko-KR" dirty="0"/>
                  <a:t>gate controller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 있음</a:t>
                </a:r>
                <a:endParaRPr lang="en-US" altLang="ko-K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3D564C-29A5-5313-02FE-5CF43069F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5382842"/>
                <a:ext cx="9205469" cy="1482522"/>
              </a:xfrm>
              <a:prstGeom prst="rect">
                <a:avLst/>
              </a:prstGeom>
              <a:blipFill>
                <a:blip r:embed="rId5"/>
                <a:stretch>
                  <a:fillRect l="-397" t="-2058" b="-5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214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GRU,</a:t>
            </a:r>
            <a:r>
              <a:rPr lang="ko-KR" altLang="en-US" dirty="0"/>
              <a:t> </a:t>
            </a:r>
            <a:r>
              <a:rPr lang="en-US" altLang="ko-KR" dirty="0"/>
              <a:t>Reuters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데이터 로드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CC38FE3-EE34-1A6E-9608-211C72F25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2429669"/>
            <a:ext cx="10058400" cy="3143250"/>
          </a:xfrm>
        </p:spPr>
      </p:pic>
    </p:spTree>
    <p:extLst>
      <p:ext uri="{BB962C8B-B14F-4D97-AF65-F5344CB8AC3E}">
        <p14:creationId xmlns:p14="http://schemas.microsoft.com/office/powerpoint/2010/main" val="4014139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744E664-5542-CFB0-F451-D5406CE17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480" y="1690688"/>
            <a:ext cx="7893040" cy="503237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GRU,</a:t>
            </a:r>
            <a:r>
              <a:rPr lang="ko-KR" altLang="en-US" dirty="0"/>
              <a:t> </a:t>
            </a:r>
            <a:r>
              <a:rPr lang="en-US" altLang="ko-KR" dirty="0"/>
              <a:t>Reuters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및 확인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6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87A8-AE7D-3974-65A3-52C1DEB9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 Network vs</a:t>
            </a:r>
            <a:br>
              <a:rPr lang="en-US" altLang="ko-KR" dirty="0"/>
            </a:br>
            <a:r>
              <a:rPr lang="en-US" altLang="ko-KR" dirty="0"/>
              <a:t>Recurrent Network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4FDDE-0DF5-1800-07BB-8681A9CC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DA51CF6-EC7E-3135-41E1-0CB62C510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362" y="2456672"/>
            <a:ext cx="8293275" cy="293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83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GRU,</a:t>
            </a:r>
            <a:r>
              <a:rPr lang="ko-KR" altLang="en-US" dirty="0"/>
              <a:t> </a:t>
            </a:r>
            <a:r>
              <a:rPr lang="en-US" altLang="ko-KR" dirty="0"/>
              <a:t>Reuters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데이터 로드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imdb.load_data</a:t>
            </a:r>
            <a:r>
              <a:rPr lang="en-US" altLang="ko-KR" sz="2400" dirty="0"/>
              <a:t> API reference)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74DE83-FA97-0E64-3E69-DF9E1EBAE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2481" y="1602368"/>
            <a:ext cx="5141674" cy="5171293"/>
          </a:xfrm>
        </p:spPr>
      </p:pic>
    </p:spTree>
    <p:extLst>
      <p:ext uri="{BB962C8B-B14F-4D97-AF65-F5344CB8AC3E}">
        <p14:creationId xmlns:p14="http://schemas.microsoft.com/office/powerpoint/2010/main" val="2622598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GRU,</a:t>
            </a:r>
            <a:r>
              <a:rPr lang="ko-KR" altLang="en-US" dirty="0"/>
              <a:t> </a:t>
            </a:r>
            <a:r>
              <a:rPr lang="en-US" altLang="ko-KR" dirty="0"/>
              <a:t>Reuters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데이터 로드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BECEAC-C66A-6670-C5B4-34E2DE31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 본문에 해당하는 </a:t>
            </a:r>
            <a:r>
              <a:rPr lang="en-US" altLang="ko-KR" dirty="0" err="1"/>
              <a:t>pad_x_train</a:t>
            </a:r>
            <a:r>
              <a:rPr lang="en-US" altLang="ko-KR" dirty="0"/>
              <a:t>[0]</a:t>
            </a:r>
            <a:r>
              <a:rPr lang="ko-KR" altLang="en-US" dirty="0"/>
              <a:t>에는</a:t>
            </a:r>
            <a:r>
              <a:rPr lang="en-US" altLang="ko-KR" dirty="0"/>
              <a:t> </a:t>
            </a:r>
            <a:r>
              <a:rPr lang="ko-KR" altLang="en-US" dirty="0"/>
              <a:t>숫자들이 들어있음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데이터는 토큰화와 정수 인코딩이라는 텍스트 전처리가 끝난 상태</a:t>
            </a:r>
            <a:endParaRPr lang="en-US" altLang="ko-KR" dirty="0"/>
          </a:p>
          <a:p>
            <a:r>
              <a:rPr lang="en-US" altLang="ko-KR" dirty="0"/>
              <a:t>Reuters </a:t>
            </a:r>
            <a:r>
              <a:rPr lang="ko-KR" altLang="en-US" dirty="0"/>
              <a:t>리뷰 데이터는 전체 데이터에서 각 단어들의 등장 빈도에 따라 인덱스를 부여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숫자가 낮을수록 이 데이터에서 등장 빈도 순위가 높음</a:t>
            </a:r>
            <a:endParaRPr lang="en-US" altLang="ko-KR" dirty="0"/>
          </a:p>
          <a:p>
            <a:r>
              <a:rPr lang="en-US" altLang="ko-KR" dirty="0"/>
              <a:t>y, </a:t>
            </a:r>
            <a:r>
              <a:rPr lang="ko-KR" altLang="en-US" dirty="0"/>
              <a:t>즉 </a:t>
            </a:r>
            <a:r>
              <a:rPr lang="en-US" altLang="ko-KR" dirty="0"/>
              <a:t>target value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값을 가짐</a:t>
            </a:r>
          </a:p>
        </p:txBody>
      </p:sp>
    </p:spTree>
    <p:extLst>
      <p:ext uri="{BB962C8B-B14F-4D97-AF65-F5344CB8AC3E}">
        <p14:creationId xmlns:p14="http://schemas.microsoft.com/office/powerpoint/2010/main" val="3132044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834C66D-DC4A-D96C-EA56-AFD044E5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512" y="3604884"/>
            <a:ext cx="10086975" cy="79282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GRU,</a:t>
            </a:r>
            <a:r>
              <a:rPr lang="ko-KR" altLang="en-US" dirty="0"/>
              <a:t> </a:t>
            </a:r>
            <a:r>
              <a:rPr lang="en-US" altLang="ko-KR" dirty="0"/>
              <a:t>Reuters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92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37D9-0A27-45A7-37FB-A9EE0723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GRU,</a:t>
            </a:r>
            <a:r>
              <a:rPr lang="ko-KR" altLang="en-US" dirty="0"/>
              <a:t> </a:t>
            </a:r>
            <a:r>
              <a:rPr lang="en-US" altLang="ko-KR" dirty="0"/>
              <a:t>Reuters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평가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0A707-8D7B-32BB-E60A-CC12BE6E0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D8F09538-D504-8AC1-9873-C4576D05A0E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5190" y="2477074"/>
            <a:ext cx="4647619" cy="304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EBA50C12-2716-8752-8164-F1D55C4400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0618" y="2433040"/>
            <a:ext cx="4704762" cy="31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61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GRU,</a:t>
            </a:r>
            <a:r>
              <a:rPr lang="ko-KR" altLang="en-US" dirty="0"/>
              <a:t> </a:t>
            </a:r>
            <a:r>
              <a:rPr lang="en-US" altLang="ko-KR" dirty="0"/>
              <a:t>Reuters </a:t>
            </a:r>
            <a:r>
              <a:rPr lang="ko-KR" altLang="en-US" dirty="0"/>
              <a:t>데이터 적용</a:t>
            </a:r>
            <a:br>
              <a:rPr lang="en-US" altLang="ko-KR" dirty="0"/>
            </a:br>
            <a:r>
              <a:rPr lang="ko-KR" altLang="en-US" sz="2400" dirty="0"/>
              <a:t>모델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29CA29B-21C3-0443-7E4E-11EE6C417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6221" y="3529806"/>
            <a:ext cx="9519557" cy="942975"/>
          </a:xfrm>
        </p:spPr>
      </p:pic>
    </p:spTree>
    <p:extLst>
      <p:ext uri="{BB962C8B-B14F-4D97-AF65-F5344CB8AC3E}">
        <p14:creationId xmlns:p14="http://schemas.microsoft.com/office/powerpoint/2010/main" val="22143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87A8-AE7D-3974-65A3-52C1DEB9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4FDDE-0DF5-1800-07BB-8681A9CC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D7158F0-8087-AEFA-DE41-C9A2B6ECD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27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C1BAB0-3FB8-3747-A8CD-47E5E960B362}"/>
                  </a:ext>
                </a:extLst>
              </p:cNvPr>
              <p:cNvSpPr txBox="1"/>
              <p:nvPr/>
            </p:nvSpPr>
            <p:spPr>
              <a:xfrm>
                <a:off x="838200" y="4845501"/>
                <a:ext cx="7257115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시각을 뜻함</a:t>
                </a: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대한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다음 레이어에 전달</a:t>
                </a: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각각의 입력에 대해 출력은 해당 </a:t>
                </a:r>
                <a:r>
                  <a:rPr lang="ko-KR" altLang="en-US" sz="2000" dirty="0" err="1"/>
                  <a:t>레이어대로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출력값을</a:t>
                </a:r>
                <a:r>
                  <a:rPr lang="ko-KR" altLang="en-US" sz="2000" dirty="0"/>
                  <a:t> 반환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C1BAB0-3FB8-3747-A8CD-47E5E960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45501"/>
                <a:ext cx="7257115" cy="1027333"/>
              </a:xfrm>
              <a:prstGeom prst="rect">
                <a:avLst/>
              </a:prstGeom>
              <a:blipFill>
                <a:blip r:embed="rId4"/>
                <a:stretch>
                  <a:fillRect l="-756" t="-2976" b="-10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47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87A8-AE7D-3974-65A3-52C1DEB9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신경망의 다양한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4FDDE-0DF5-1800-07BB-8681A9CC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39403F8-6EE2-53ED-E3B1-B52E8B0BFD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420" y="2379216"/>
            <a:ext cx="8643160" cy="292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02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87A8-AE7D-3974-65A3-52C1DEB9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신경망의 다양한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4FDDE-0DF5-1800-07BB-8681A9CC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EDED3-6319-D764-CFB1-6D1467A8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one to one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RNN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one to many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Image Captioning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이미지에 대한 설명 생성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many to one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Sentiment Classification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문장의 긍정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부정을 판단하는 감정 분석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many to many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Machine Translation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하나의 언어를 다른 언어로 번역하는 기계 번역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many to many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Video Classification(Frame Level)</a:t>
            </a:r>
          </a:p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DB7931-1F2D-DB74-02AC-7DEDCB38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46" y="1581143"/>
            <a:ext cx="7485317" cy="252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4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가지 정보</a:t>
            </a:r>
            <a:r>
              <a:rPr lang="en-US" altLang="ko-KR" dirty="0"/>
              <a:t>(</a:t>
            </a:r>
            <a:r>
              <a:rPr lang="ko-KR" altLang="en-US" dirty="0"/>
              <a:t>현재 입력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이전 시각의 출력</a:t>
            </a:r>
            <a:r>
              <a:rPr lang="en-US" altLang="ko-KR" dirty="0"/>
              <a:t>)</a:t>
            </a:r>
            <a:r>
              <a:rPr lang="ko-KR" altLang="en-US" dirty="0"/>
              <a:t>을 처리하는 수식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69A44D-1506-6B1F-E527-3C8F3DF38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입력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를 출력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dirty="0"/>
                  <a:t>로 변환하기 위한 가중치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다음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시각의 출력으로 변환하기 위한 가중치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상태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를 기억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은닉 상태</a:t>
                </a:r>
                <a:r>
                  <a:rPr lang="en-US" altLang="ko-KR" dirty="0"/>
                  <a:t>(hidden state)</a:t>
                </a:r>
                <a:r>
                  <a:rPr lang="ko-KR" altLang="en-US" dirty="0"/>
                  <a:t>또는 은닉 상태 벡터</a:t>
                </a:r>
                <a:r>
                  <a:rPr lang="en-US" altLang="ko-KR" dirty="0"/>
                  <a:t>(hidden state vector)</a:t>
                </a:r>
                <a:r>
                  <a:rPr lang="ko-KR" altLang="en-US" dirty="0"/>
                  <a:t>라고도 불림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69A44D-1506-6B1F-E527-3C8F3DF38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1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BF84-7BA5-6744-4827-72070E2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순환 신경망 레이어 </a:t>
            </a:r>
            <a:r>
              <a:rPr lang="en-US" altLang="ko-KR" dirty="0"/>
              <a:t>(RNN Layer)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9AD1D12-EB97-3243-DA61-787B6E1C3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396" y="1862534"/>
            <a:ext cx="10437208" cy="4089722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2D9741-7531-6C56-9687-AB423F39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3B275-67DE-B7B0-E062-54D32F64C122}"/>
                  </a:ext>
                </a:extLst>
              </p:cNvPr>
              <p:cNvSpPr txBox="1"/>
              <p:nvPr/>
            </p:nvSpPr>
            <p:spPr>
              <a:xfrm>
                <a:off x="5852603" y="3665521"/>
                <a:ext cx="433008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:r>
                  <a:rPr lang="en-US" altLang="ko-KR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3B275-67DE-B7B0-E062-54D32F64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03" y="3665521"/>
                <a:ext cx="4330084" cy="646331"/>
              </a:xfrm>
              <a:prstGeom prst="rect">
                <a:avLst/>
              </a:prstGeom>
              <a:blipFill>
                <a:blip r:embed="rId4"/>
                <a:stretch>
                  <a:fillRect l="-112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1DB62C78-2579-4458-86E5-77446342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66" y="2059063"/>
            <a:ext cx="6117675" cy="160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02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1286</Words>
  <Application>Microsoft Office PowerPoint</Application>
  <PresentationFormat>와이드스크린</PresentationFormat>
  <Paragraphs>161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Cambria Math</vt:lpstr>
      <vt:lpstr>Office 테마</vt:lpstr>
      <vt:lpstr>Recurrent Neural Network</vt:lpstr>
      <vt:lpstr>순환 신경망 (Recurrent Neural Network)</vt:lpstr>
      <vt:lpstr>Feed Forward Network vs Recurrent Network</vt:lpstr>
      <vt:lpstr>Feed Forward Network vs Recurrent Network</vt:lpstr>
      <vt:lpstr>순환 신경망 구조</vt:lpstr>
      <vt:lpstr>순환 신경망의 다양한 구조</vt:lpstr>
      <vt:lpstr>순환 신경망의 다양한 구조</vt:lpstr>
      <vt:lpstr>두 가지 정보(현재 입력, 이전 시각의 출력)을 처리하는 수식</vt:lpstr>
      <vt:lpstr>순환 신경망 레이어 (RNN Layer)</vt:lpstr>
      <vt:lpstr>케라스의 순환층</vt:lpstr>
      <vt:lpstr>케라스의 순환층</vt:lpstr>
      <vt:lpstr>케라스의 순환층</vt:lpstr>
      <vt:lpstr>케라스의 순환층</vt:lpstr>
      <vt:lpstr>RNN, IMDB 데이터 적용 데이터 로드</vt:lpstr>
      <vt:lpstr>RNN, IMDB 데이터 적용 데이터 로드(imdb.load_data API reference)</vt:lpstr>
      <vt:lpstr>RNN, IMDB 데이터 적용 데이터 로드</vt:lpstr>
      <vt:lpstr>RNN, IMDB 데이터 적용 데이터 로드</vt:lpstr>
      <vt:lpstr>RNN, IMDB 데이터 적용 데이터 로드 (sequence.pad_sequences API reference)</vt:lpstr>
      <vt:lpstr>RNN, IMDB 데이터 적용 모델 학습</vt:lpstr>
      <vt:lpstr>RNN, IMDB 데이터 적용 모델 평가</vt:lpstr>
      <vt:lpstr>RNN, IMDB 데이터 적용 모델 평가</vt:lpstr>
      <vt:lpstr>RNN, IMDB 데이터 적용 모델 평가</vt:lpstr>
      <vt:lpstr>LSTM(Long Short-Term Memory)</vt:lpstr>
      <vt:lpstr>RNN vs LSTM</vt:lpstr>
      <vt:lpstr>LSTM의 핵심 아이디어</vt:lpstr>
      <vt:lpstr>LSTM의 핵심 아이디어</vt:lpstr>
      <vt:lpstr>LSTM algorithm step1</vt:lpstr>
      <vt:lpstr>LSTM algorithm step2</vt:lpstr>
      <vt:lpstr>LSTM algorithm step3</vt:lpstr>
      <vt:lpstr>LSTM algorithm step4</vt:lpstr>
      <vt:lpstr>LSTM, IMDB 데이터 적용 데이터 로드</vt:lpstr>
      <vt:lpstr>LSTM, IMDB 데이터 적용 모델 구성</vt:lpstr>
      <vt:lpstr>LSTM, IMDB 데이터 적용 모델 학습</vt:lpstr>
      <vt:lpstr>LSTM, IMDB 데이터 적용 모델 평가</vt:lpstr>
      <vt:lpstr>LSTM, IMDB 데이터 적용 모델 평가</vt:lpstr>
      <vt:lpstr>GRU (Gated Recurrent Unit)</vt:lpstr>
      <vt:lpstr>LSTM vs GRU</vt:lpstr>
      <vt:lpstr>GRU, Reuters 데이터 적용 데이터 로드</vt:lpstr>
      <vt:lpstr>GRU, Reuters 데이터 적용 데이터 전처리 및 확인</vt:lpstr>
      <vt:lpstr>GRU, Reuters 데이터 적용 데이터 로드(imdb.load_data API reference)</vt:lpstr>
      <vt:lpstr>GRU, Reuters 데이터 적용 데이터 로드</vt:lpstr>
      <vt:lpstr>GRU, Reuters 데이터 적용 모델 학습</vt:lpstr>
      <vt:lpstr>GRU, Reuters 데이터 적용 모델 평가</vt:lpstr>
      <vt:lpstr>GRU, Reuters 데이터 적용 모델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신주영</dc:creator>
  <cp:lastModifiedBy>신주영</cp:lastModifiedBy>
  <cp:revision>55</cp:revision>
  <dcterms:created xsi:type="dcterms:W3CDTF">2022-08-30T11:59:57Z</dcterms:created>
  <dcterms:modified xsi:type="dcterms:W3CDTF">2022-09-01T09:42:12Z</dcterms:modified>
</cp:coreProperties>
</file>