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2" r:id="rId5"/>
    <p:sldId id="263" r:id="rId6"/>
    <p:sldId id="264" r:id="rId7"/>
    <p:sldId id="265" r:id="rId8"/>
    <p:sldId id="268" r:id="rId9"/>
    <p:sldId id="269" r:id="rId10"/>
    <p:sldId id="271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00"/>
    <a:srgbClr val="680000"/>
    <a:srgbClr val="5C0000"/>
    <a:srgbClr val="800000"/>
    <a:srgbClr val="990000"/>
    <a:srgbClr val="009BD5"/>
    <a:srgbClr val="FFDB58"/>
    <a:srgbClr val="002163"/>
    <a:srgbClr val="0000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>
        <p:scale>
          <a:sx n="33" d="100"/>
          <a:sy n="33" d="100"/>
        </p:scale>
        <p:origin x="3756" y="4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DB45F0-AD09-4872-AF2A-21BA473F3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B774339-D3F8-4EC8-BB8A-CFB0969E8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64621F2-15F4-4462-9BCB-E698A4D4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2024.02.08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2204334-112A-4E3D-A021-695D8329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E67A541-FEE7-4DA9-AA98-7AA21766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321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06D949-C72E-463B-9607-8F1BA6EC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A26A2A8-2BA5-4E00-B473-FAA0023D2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3125C23-C927-4065-A6A2-9073C8C2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2024.02.08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1492B19-A135-4E80-BC55-411E8E40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5E394D-0E50-42B9-B018-9FD1E6F5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948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054620BB-06CA-44CB-8127-EF357A9DB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05B879D-6A8E-4842-961C-AA589C40E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9B98287-A047-4034-8A39-62F0E85B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2024.02.08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FC7066C-2D80-43F0-8DB4-EA38683F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1B00ED8-19BD-4375-9BB7-9C2CBC4C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640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9B3693-CE98-4337-BE0F-4C755855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3D3F26-3FDD-44BB-9E7C-6D56CE0A0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47E5BEC-7F21-42F9-B638-C5EC57EB9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2024.02.08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30F5280-E0CA-40D6-A999-177B49E7D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9861697-E523-493E-9297-6AB14259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299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13EFDC-FAB3-4B46-9F33-240EFC11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047D710-EDA9-40D9-A69D-18418485E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739850-1EB0-4656-B3BB-AE03B109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2024.02.08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163C40-4C92-4E59-853D-E7893A2E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323513D-EFCC-4A0A-A524-D26993CE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431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C2196E-2B5D-4FDB-8E66-CC7CAF35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0A51CA-B9C8-4DBE-8A84-52A13D82E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DE1DCE8-0F79-4E74-B53D-8A299F45C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63A1D7A-DC4E-4FA8-8A56-5026CDC71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2024.02.08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2C50D82-6359-4765-B57D-12E879AD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8DD5797-030D-4766-B2B3-568B4001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715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45DD11-8F57-4A21-8AA1-352A6B176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1B3E667-C0A5-48BC-8E83-C62AAB945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F8A245E-60C5-4C71-BC29-C6009D5CB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13DA21F-0FC0-4F65-B3E0-8D5D0D9C5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5024EDB-4707-4260-82F7-AE3F3FE21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3A5F5DC-74B4-4650-9238-2F05137F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2024.02.08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7AD1EF7-3090-4E7C-ADE1-91860E367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792AE01-A1BA-4B3D-9A21-75D9EA7E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45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C64A47-758A-4EC5-9987-D79495BF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03D04E6-BC17-43AB-998D-00E7A747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2024.02.08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B95FC51-EFE6-4183-81A6-29B14140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72FC08B-3B91-4DA4-A48F-FB115982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421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82474FA-C6AB-4CD6-BFB2-382C719A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2024.02.08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7BBBCDE-B4CE-4881-BE04-A8B16735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35A45D2-77CE-4646-B37F-2BB16DD6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085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8C4F50-A52F-47E3-90D7-A823AD9F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031967-1FB5-4118-A964-FF2DBA9BB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9009468-2B8A-419B-89A8-EAA110471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75DF968-9F41-4F74-B6FA-CED7DABC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2024.02.08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D0EF4BF-1204-4590-B4DB-9111F5BA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D3D8FDC-48A8-4D55-A644-A9CF03AA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68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F2D7DD-CBEE-43D2-8AE3-252DE915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7A5CF21-34D7-41AC-A507-083F93C66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1D6F166-AC2A-4B2E-A015-B7F1E29B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9106C84-5A65-4C27-93AD-88FAA09D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2024.02.08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D6ACAF8-032F-47CC-9BD2-2BC46C0A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E4820F7-A63E-447A-9B1B-2E91C606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593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FCFC7AD-6478-48B1-9385-90CFAFD5A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012597C-A3FB-4E4F-8998-93EEB0BEB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59951E0-997A-4277-B503-C864175B6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9FF70-B285-4D3D-80DB-5BA50DBCDABD}" type="datetimeFigureOut">
              <a:rPr lang="hu-HU" smtClean="0"/>
              <a:t>2024.02.08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DDD7306-5D83-4996-BCF5-5E4E1E5EA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43EEF64-EA2D-497E-A5C4-318E6F7A0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117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6.png"/><Relationship Id="rId3" Type="http://schemas.openxmlformats.org/officeDocument/2006/relationships/image" Target="../media/image12.jpg"/><Relationship Id="rId7" Type="http://schemas.openxmlformats.org/officeDocument/2006/relationships/image" Target="../media/image11.png"/><Relationship Id="rId12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4.png"/><Relationship Id="rId5" Type="http://schemas.openxmlformats.org/officeDocument/2006/relationships/image" Target="../media/image14.jpg"/><Relationship Id="rId10" Type="http://schemas.openxmlformats.org/officeDocument/2006/relationships/image" Target="../media/image3.png"/><Relationship Id="rId4" Type="http://schemas.openxmlformats.org/officeDocument/2006/relationships/image" Target="../media/image13.jp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jpg"/><Relationship Id="rId7" Type="http://schemas.openxmlformats.org/officeDocument/2006/relationships/image" Target="../media/image9.png"/><Relationship Id="rId12" Type="http://schemas.openxmlformats.org/officeDocument/2006/relationships/image" Target="../media/image1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8.png"/><Relationship Id="rId4" Type="http://schemas.openxmlformats.org/officeDocument/2006/relationships/image" Target="../media/image14.jp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4.jpg"/><Relationship Id="rId10" Type="http://schemas.openxmlformats.org/officeDocument/2006/relationships/image" Target="../media/image20.png"/><Relationship Id="rId4" Type="http://schemas.openxmlformats.org/officeDocument/2006/relationships/image" Target="../media/image12.jp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5.png"/><Relationship Id="rId7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8F3711B-0507-417E-8116-05F288AE8B7C}"/>
              </a:ext>
            </a:extLst>
          </p:cNvPr>
          <p:cNvGrpSpPr/>
          <p:nvPr/>
        </p:nvGrpSpPr>
        <p:grpSpPr>
          <a:xfrm>
            <a:off x="336956" y="0"/>
            <a:ext cx="3833392" cy="6858000"/>
            <a:chOff x="336956" y="0"/>
            <a:chExt cx="3833392" cy="6858000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CEBC76BC-6DD6-4724-9BC2-A9C31602B336}"/>
                </a:ext>
              </a:extLst>
            </p:cNvPr>
            <p:cNvSpPr/>
            <p:nvPr/>
          </p:nvSpPr>
          <p:spPr>
            <a:xfrm>
              <a:off x="336956" y="0"/>
              <a:ext cx="3611201" cy="6858000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D5FD63B-734E-4DE4-929E-0D3BA5FF1AD6}"/>
                </a:ext>
              </a:extLst>
            </p:cNvPr>
            <p:cNvSpPr/>
            <p:nvPr/>
          </p:nvSpPr>
          <p:spPr>
            <a:xfrm>
              <a:off x="3392680" y="1185729"/>
              <a:ext cx="777668" cy="828942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8E6957B-1BA9-41B4-BCCE-91EDAA92A405}"/>
              </a:ext>
            </a:extLst>
          </p:cNvPr>
          <p:cNvGrpSpPr/>
          <p:nvPr/>
        </p:nvGrpSpPr>
        <p:grpSpPr>
          <a:xfrm>
            <a:off x="-139819" y="0"/>
            <a:ext cx="3365084" cy="6858000"/>
            <a:chOff x="-139819" y="0"/>
            <a:chExt cx="3365084" cy="6858000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B1B5EA9F-8E4E-4843-8BC7-B8381E785676}"/>
                </a:ext>
              </a:extLst>
            </p:cNvPr>
            <p:cNvSpPr/>
            <p:nvPr/>
          </p:nvSpPr>
          <p:spPr>
            <a:xfrm>
              <a:off x="-139819" y="0"/>
              <a:ext cx="3118722" cy="6858000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F54F25B8-2B3A-489B-9562-9EEF8710B610}"/>
                </a:ext>
              </a:extLst>
            </p:cNvPr>
            <p:cNvSpPr/>
            <p:nvPr/>
          </p:nvSpPr>
          <p:spPr>
            <a:xfrm>
              <a:off x="2447597" y="2600058"/>
              <a:ext cx="777668" cy="828942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B2FE0BD4-AE59-4939-B3AB-E0A6646A1716}"/>
              </a:ext>
            </a:extLst>
          </p:cNvPr>
          <p:cNvGrpSpPr/>
          <p:nvPr/>
        </p:nvGrpSpPr>
        <p:grpSpPr>
          <a:xfrm>
            <a:off x="-597427" y="0"/>
            <a:ext cx="2918262" cy="6858000"/>
            <a:chOff x="-597427" y="0"/>
            <a:chExt cx="2918262" cy="6858000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A0C1DA02-F7C9-47C4-B285-21C19F153DD6}"/>
                </a:ext>
              </a:extLst>
            </p:cNvPr>
            <p:cNvSpPr/>
            <p:nvPr/>
          </p:nvSpPr>
          <p:spPr>
            <a:xfrm>
              <a:off x="-597427" y="0"/>
              <a:ext cx="2641947" cy="6858000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DBC2A341-511B-47E2-AC00-7B712AD3DA11}"/>
                </a:ext>
              </a:extLst>
            </p:cNvPr>
            <p:cNvSpPr/>
            <p:nvPr/>
          </p:nvSpPr>
          <p:spPr>
            <a:xfrm>
              <a:off x="1543167" y="4015448"/>
              <a:ext cx="777668" cy="828942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75DE81D4-7628-4D12-B432-4DC832BB4578}"/>
              </a:ext>
            </a:extLst>
          </p:cNvPr>
          <p:cNvGrpSpPr/>
          <p:nvPr/>
        </p:nvGrpSpPr>
        <p:grpSpPr>
          <a:xfrm>
            <a:off x="-1038838" y="0"/>
            <a:ext cx="2305040" cy="6858000"/>
            <a:chOff x="-1038838" y="0"/>
            <a:chExt cx="2305040" cy="6858000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5BF4FA03-FAEA-41E7-977F-B056415753FF}"/>
                </a:ext>
              </a:extLst>
            </p:cNvPr>
            <p:cNvSpPr/>
            <p:nvPr/>
          </p:nvSpPr>
          <p:spPr>
            <a:xfrm>
              <a:off x="-1038838" y="0"/>
              <a:ext cx="2047242" cy="6858000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374251F3-6355-404A-AE47-3B8A18BEEA1E}"/>
                </a:ext>
              </a:extLst>
            </p:cNvPr>
            <p:cNvSpPr/>
            <p:nvPr/>
          </p:nvSpPr>
          <p:spPr>
            <a:xfrm>
              <a:off x="488534" y="5372805"/>
              <a:ext cx="777668" cy="828942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3BAB75E4-6B87-40B0-A4F5-A52B036323A1}"/>
              </a:ext>
            </a:extLst>
          </p:cNvPr>
          <p:cNvSpPr txBox="1"/>
          <p:nvPr/>
        </p:nvSpPr>
        <p:spPr>
          <a:xfrm>
            <a:off x="4897395" y="1230235"/>
            <a:ext cx="6692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 err="1">
                <a:latin typeface="Palatino Linotype" panose="02040502050505030304" pitchFamily="18" charset="0"/>
              </a:rPr>
              <a:t>Pygame</a:t>
            </a:r>
            <a:r>
              <a:rPr lang="hu-HU" sz="6000" dirty="0">
                <a:latin typeface="Palatino Linotype" panose="02040502050505030304" pitchFamily="18" charset="0"/>
              </a:rPr>
              <a:t> II. Fejezet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AD3158ED-4678-4065-8505-739896A3738E}"/>
              </a:ext>
            </a:extLst>
          </p:cNvPr>
          <p:cNvSpPr txBox="1"/>
          <p:nvPr/>
        </p:nvSpPr>
        <p:spPr>
          <a:xfrm>
            <a:off x="4351234" y="2600058"/>
            <a:ext cx="7190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800" dirty="0">
                <a:latin typeface="Lilita one" panose="02000000000000000000" pitchFamily="2" charset="0"/>
              </a:rPr>
              <a:t>Animációk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5F1367CD-8C85-487D-BF24-A93245F7FD18}"/>
              </a:ext>
            </a:extLst>
          </p:cNvPr>
          <p:cNvSpPr txBox="1"/>
          <p:nvPr/>
        </p:nvSpPr>
        <p:spPr>
          <a:xfrm>
            <a:off x="6096000" y="9809746"/>
            <a:ext cx="6813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latin typeface="Palatino Linotype" panose="02040502050505030304" pitchFamily="18" charset="0"/>
              </a:rPr>
              <a:t>Készítette: Baracskai Dóra, Major Bálint István, Szollinger Rajmund</a:t>
            </a:r>
          </a:p>
        </p:txBody>
      </p:sp>
      <p:pic>
        <p:nvPicPr>
          <p:cNvPr id="21" name="Picture 2" descr="File:Python-logo-notext.svg - Wikipedia">
            <a:extLst>
              <a:ext uri="{FF2B5EF4-FFF2-40B4-BE49-F238E27FC236}">
                <a16:creationId xmlns:a16="http://schemas.microsoft.com/office/drawing/2014/main" id="{840BCACD-93FD-432E-8DE6-FAD375E49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186" y="7053129"/>
            <a:ext cx="2824343" cy="309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zövegdoboz 19">
            <a:extLst>
              <a:ext uri="{FF2B5EF4-FFF2-40B4-BE49-F238E27FC236}">
                <a16:creationId xmlns:a16="http://schemas.microsoft.com/office/drawing/2014/main" id="{C1A6223F-A684-4F28-86B1-29382685E165}"/>
              </a:ext>
            </a:extLst>
          </p:cNvPr>
          <p:cNvSpPr txBox="1"/>
          <p:nvPr/>
        </p:nvSpPr>
        <p:spPr>
          <a:xfrm>
            <a:off x="4351234" y="2600058"/>
            <a:ext cx="7190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800" dirty="0">
                <a:ln>
                  <a:solidFill>
                    <a:schemeClr val="bg1"/>
                  </a:solidFill>
                </a:ln>
                <a:noFill/>
                <a:latin typeface="Lilita one" panose="02000000000000000000" pitchFamily="2" charset="0"/>
              </a:rPr>
              <a:t>Animációk</a:t>
            </a:r>
          </a:p>
        </p:txBody>
      </p:sp>
    </p:spTree>
    <p:extLst>
      <p:ext uri="{BB962C8B-B14F-4D97-AF65-F5344CB8AC3E}">
        <p14:creationId xmlns:p14="http://schemas.microsoft.com/office/powerpoint/2010/main" val="2052744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mboid 6">
            <a:extLst>
              <a:ext uri="{FF2B5EF4-FFF2-40B4-BE49-F238E27FC236}">
                <a16:creationId xmlns:a16="http://schemas.microsoft.com/office/drawing/2014/main" id="{69031AE5-7BAC-49BE-B673-28988C4C6AB2}"/>
              </a:ext>
            </a:extLst>
          </p:cNvPr>
          <p:cNvSpPr/>
          <p:nvPr/>
        </p:nvSpPr>
        <p:spPr>
          <a:xfrm>
            <a:off x="-19814784" y="-22653"/>
            <a:ext cx="19814784" cy="6891379"/>
          </a:xfrm>
          <a:prstGeom prst="parallelogram">
            <a:avLst>
              <a:gd name="adj" fmla="val 26861"/>
            </a:avLst>
          </a:prstGeom>
          <a:solidFill>
            <a:srgbClr val="6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omboid 5">
            <a:extLst>
              <a:ext uri="{FF2B5EF4-FFF2-40B4-BE49-F238E27FC236}">
                <a16:creationId xmlns:a16="http://schemas.microsoft.com/office/drawing/2014/main" id="{C80877C9-352B-47D2-9D48-C5245F25056D}"/>
              </a:ext>
            </a:extLst>
          </p:cNvPr>
          <p:cNvSpPr/>
          <p:nvPr/>
        </p:nvSpPr>
        <p:spPr>
          <a:xfrm>
            <a:off x="-22523259" y="-33379"/>
            <a:ext cx="22381558" cy="6891379"/>
          </a:xfrm>
          <a:prstGeom prst="parallelogram">
            <a:avLst>
              <a:gd name="adj" fmla="val 26861"/>
            </a:avLst>
          </a:prstGeom>
          <a:solidFill>
            <a:srgbClr val="0021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omboid 8">
            <a:extLst>
              <a:ext uri="{FF2B5EF4-FFF2-40B4-BE49-F238E27FC236}">
                <a16:creationId xmlns:a16="http://schemas.microsoft.com/office/drawing/2014/main" id="{76C8771B-7D53-4453-BA90-D8A7334FEF1E}"/>
              </a:ext>
            </a:extLst>
          </p:cNvPr>
          <p:cNvSpPr/>
          <p:nvPr/>
        </p:nvSpPr>
        <p:spPr>
          <a:xfrm>
            <a:off x="-2435948" y="0"/>
            <a:ext cx="22381558" cy="6891379"/>
          </a:xfrm>
          <a:prstGeom prst="parallelogram">
            <a:avLst>
              <a:gd name="adj" fmla="val 26861"/>
            </a:avLst>
          </a:prstGeom>
          <a:solidFill>
            <a:srgbClr val="00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FA248ADB-E581-4A3A-A066-FA4FC3C18576}"/>
              </a:ext>
            </a:extLst>
          </p:cNvPr>
          <p:cNvSpPr txBox="1"/>
          <p:nvPr/>
        </p:nvSpPr>
        <p:spPr>
          <a:xfrm>
            <a:off x="1538514" y="3060968"/>
            <a:ext cx="91149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>
                <a:latin typeface="Palatino Linotype" panose="02040502050505030304" pitchFamily="18" charset="0"/>
              </a:rPr>
              <a:t>Köszönjük a megtisztelő figyelmet!</a:t>
            </a:r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878AB7F7-816E-4C96-B536-853594BEBB99}"/>
              </a:ext>
            </a:extLst>
          </p:cNvPr>
          <p:cNvGrpSpPr/>
          <p:nvPr/>
        </p:nvGrpSpPr>
        <p:grpSpPr>
          <a:xfrm>
            <a:off x="-1" y="-10466"/>
            <a:ext cx="2058259" cy="2597875"/>
            <a:chOff x="-1" y="-10466"/>
            <a:chExt cx="2058259" cy="2597875"/>
          </a:xfrm>
        </p:grpSpPr>
        <p:pic>
          <p:nvPicPr>
            <p:cNvPr id="13" name="Kép 12">
              <a:extLst>
                <a:ext uri="{FF2B5EF4-FFF2-40B4-BE49-F238E27FC236}">
                  <a16:creationId xmlns:a16="http://schemas.microsoft.com/office/drawing/2014/main" id="{A4C66F7E-6CF9-4AE7-BBD9-235856188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0466"/>
              <a:ext cx="2058259" cy="2052002"/>
            </a:xfrm>
            <a:prstGeom prst="rect">
              <a:avLst/>
            </a:prstGeom>
          </p:spPr>
        </p:pic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F1EB4AC1-FE1A-411F-B642-E2F10CF15D87}"/>
                </a:ext>
              </a:extLst>
            </p:cNvPr>
            <p:cNvSpPr txBox="1"/>
            <p:nvPr/>
          </p:nvSpPr>
          <p:spPr>
            <a:xfrm>
              <a:off x="339313" y="2064189"/>
              <a:ext cx="1295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800" dirty="0" err="1">
                  <a:latin typeface="Palatino Linotype" panose="02040502050505030304" pitchFamily="18" charset="0"/>
                </a:rPr>
                <a:t>Github</a:t>
              </a:r>
              <a:endParaRPr lang="hu-HU" sz="2800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23" name="Kép 22">
            <a:extLst>
              <a:ext uri="{FF2B5EF4-FFF2-40B4-BE49-F238E27FC236}">
                <a16:creationId xmlns:a16="http://schemas.microsoft.com/office/drawing/2014/main" id="{9D962290-8090-467C-9829-86A014E2FB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" b="58860"/>
          <a:stretch/>
        </p:blipFill>
        <p:spPr>
          <a:xfrm>
            <a:off x="-10919027" y="748011"/>
            <a:ext cx="3986631" cy="2097589"/>
          </a:xfrm>
          <a:prstGeom prst="rect">
            <a:avLst/>
          </a:prstGeom>
        </p:spPr>
      </p:pic>
      <p:pic>
        <p:nvPicPr>
          <p:cNvPr id="24" name="Kép 23">
            <a:extLst>
              <a:ext uri="{FF2B5EF4-FFF2-40B4-BE49-F238E27FC236}">
                <a16:creationId xmlns:a16="http://schemas.microsoft.com/office/drawing/2014/main" id="{CE4B45EF-CDDD-448F-B71D-8B458F9239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8" t="41086"/>
          <a:stretch/>
        </p:blipFill>
        <p:spPr>
          <a:xfrm>
            <a:off x="-10873619" y="3227731"/>
            <a:ext cx="3986631" cy="2882258"/>
          </a:xfrm>
          <a:prstGeom prst="rect">
            <a:avLst/>
          </a:prstGeom>
        </p:spPr>
      </p:pic>
      <p:pic>
        <p:nvPicPr>
          <p:cNvPr id="25" name="Kép 24">
            <a:extLst>
              <a:ext uri="{FF2B5EF4-FFF2-40B4-BE49-F238E27FC236}">
                <a16:creationId xmlns:a16="http://schemas.microsoft.com/office/drawing/2014/main" id="{FECE107D-BABB-4492-AAE8-2274C62424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11" t="2350" b="57013"/>
          <a:stretch/>
        </p:blipFill>
        <p:spPr>
          <a:xfrm>
            <a:off x="-15770503" y="897232"/>
            <a:ext cx="4082219" cy="2163736"/>
          </a:xfrm>
          <a:prstGeom prst="rect">
            <a:avLst/>
          </a:prstGeom>
        </p:spPr>
      </p:pic>
      <p:pic>
        <p:nvPicPr>
          <p:cNvPr id="26" name="Kép 25">
            <a:extLst>
              <a:ext uri="{FF2B5EF4-FFF2-40B4-BE49-F238E27FC236}">
                <a16:creationId xmlns:a16="http://schemas.microsoft.com/office/drawing/2014/main" id="{A9234877-9949-4E97-84A7-255BF9C2ADB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2018" r="283"/>
          <a:stretch/>
        </p:blipFill>
        <p:spPr>
          <a:xfrm>
            <a:off x="-16215555" y="3358761"/>
            <a:ext cx="4883075" cy="2875267"/>
          </a:xfrm>
          <a:prstGeom prst="rect">
            <a:avLst/>
          </a:prstGeom>
        </p:spPr>
      </p:pic>
      <p:sp>
        <p:nvSpPr>
          <p:cNvPr id="27" name="Cím 1">
            <a:extLst>
              <a:ext uri="{FF2B5EF4-FFF2-40B4-BE49-F238E27FC236}">
                <a16:creationId xmlns:a16="http://schemas.microsoft.com/office/drawing/2014/main" id="{9E54F001-6EDA-4B52-B07D-543A54FDE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861037" y="365880"/>
            <a:ext cx="10515600" cy="1325563"/>
          </a:xfrm>
        </p:spPr>
        <p:txBody>
          <a:bodyPr/>
          <a:lstStyle/>
          <a:p>
            <a:r>
              <a:rPr lang="hu-HU" dirty="0"/>
              <a:t>Minta.py</a:t>
            </a:r>
          </a:p>
        </p:txBody>
      </p:sp>
    </p:spTree>
    <p:extLst>
      <p:ext uri="{BB962C8B-B14F-4D97-AF65-F5344CB8AC3E}">
        <p14:creationId xmlns:p14="http://schemas.microsoft.com/office/powerpoint/2010/main" val="1504724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8F3711B-0507-417E-8116-05F288AE8B7C}"/>
              </a:ext>
            </a:extLst>
          </p:cNvPr>
          <p:cNvGrpSpPr/>
          <p:nvPr/>
        </p:nvGrpSpPr>
        <p:grpSpPr>
          <a:xfrm>
            <a:off x="336956" y="0"/>
            <a:ext cx="3833392" cy="6858000"/>
            <a:chOff x="336956" y="0"/>
            <a:chExt cx="3833392" cy="6858000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CEBC76BC-6DD6-4724-9BC2-A9C31602B336}"/>
                </a:ext>
              </a:extLst>
            </p:cNvPr>
            <p:cNvSpPr/>
            <p:nvPr/>
          </p:nvSpPr>
          <p:spPr>
            <a:xfrm>
              <a:off x="336956" y="0"/>
              <a:ext cx="3611201" cy="6858000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D5FD63B-734E-4DE4-929E-0D3BA5FF1AD6}"/>
                </a:ext>
              </a:extLst>
            </p:cNvPr>
            <p:cNvSpPr/>
            <p:nvPr/>
          </p:nvSpPr>
          <p:spPr>
            <a:xfrm>
              <a:off x="3392680" y="1185729"/>
              <a:ext cx="777668" cy="828942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15EF20A5-9623-4EFB-A11B-E21DF43AEA60}"/>
              </a:ext>
            </a:extLst>
          </p:cNvPr>
          <p:cNvSpPr txBox="1"/>
          <p:nvPr/>
        </p:nvSpPr>
        <p:spPr>
          <a:xfrm>
            <a:off x="-9611314" y="2692105"/>
            <a:ext cx="925078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dirty="0">
                <a:latin typeface="Palatino Linotype" panose="02040502050505030304" pitchFamily="18" charset="0"/>
              </a:rPr>
              <a:t>O</a:t>
            </a:r>
            <a:r>
              <a:rPr lang="hu-HU" sz="2800" b="0" i="0" dirty="0">
                <a:effectLst/>
                <a:latin typeface="Palatino Linotype" panose="02040502050505030304" pitchFamily="18" charset="0"/>
              </a:rPr>
              <a:t>lyan technika, amely élettelen tárgyak, rajzok vagy ábrák „kockázásával” olyan illúziót kelt a nézőben, mintha a tárgyak élnének, mozognának.</a:t>
            </a:r>
            <a:endParaRPr lang="hu-HU" sz="2800" dirty="0">
              <a:latin typeface="Palatino Linotype" panose="02040502050505030304" pitchFamily="18" charset="0"/>
            </a:endParaRP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1102E707-9F3F-4538-8CEE-615017258406}"/>
              </a:ext>
            </a:extLst>
          </p:cNvPr>
          <p:cNvSpPr txBox="1"/>
          <p:nvPr/>
        </p:nvSpPr>
        <p:spPr>
          <a:xfrm>
            <a:off x="-8342249" y="851074"/>
            <a:ext cx="54697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800" dirty="0">
                <a:latin typeface="Palatino Linotype" panose="02040502050505030304" pitchFamily="18" charset="0"/>
              </a:rPr>
              <a:t>Animáció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71D63569-845D-4497-80BC-4C1F517C2424}"/>
              </a:ext>
            </a:extLst>
          </p:cNvPr>
          <p:cNvSpPr txBox="1"/>
          <p:nvPr/>
        </p:nvSpPr>
        <p:spPr>
          <a:xfrm>
            <a:off x="-9556717" y="4698876"/>
            <a:ext cx="1279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atin typeface="Palatino Linotype" panose="02040502050505030304" pitchFamily="18" charset="0"/>
              </a:rPr>
              <a:t>„FPS”</a:t>
            </a: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A99D1FD2-F653-4051-A9CB-036DA4F08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42742" y="5496566"/>
            <a:ext cx="494347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8E6957B-1BA9-41B4-BCCE-91EDAA92A405}"/>
              </a:ext>
            </a:extLst>
          </p:cNvPr>
          <p:cNvGrpSpPr/>
          <p:nvPr/>
        </p:nvGrpSpPr>
        <p:grpSpPr>
          <a:xfrm>
            <a:off x="-139819" y="0"/>
            <a:ext cx="3365084" cy="6858000"/>
            <a:chOff x="-139819" y="0"/>
            <a:chExt cx="3365084" cy="6858000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B1B5EA9F-8E4E-4843-8BC7-B8381E785676}"/>
                </a:ext>
              </a:extLst>
            </p:cNvPr>
            <p:cNvSpPr/>
            <p:nvPr/>
          </p:nvSpPr>
          <p:spPr>
            <a:xfrm>
              <a:off x="-139819" y="0"/>
              <a:ext cx="3118722" cy="6858000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F54F25B8-2B3A-489B-9562-9EEF8710B610}"/>
                </a:ext>
              </a:extLst>
            </p:cNvPr>
            <p:cNvSpPr/>
            <p:nvPr/>
          </p:nvSpPr>
          <p:spPr>
            <a:xfrm>
              <a:off x="2447597" y="2600058"/>
              <a:ext cx="777668" cy="828942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B2FE0BD4-AE59-4939-B3AB-E0A6646A1716}"/>
              </a:ext>
            </a:extLst>
          </p:cNvPr>
          <p:cNvGrpSpPr/>
          <p:nvPr/>
        </p:nvGrpSpPr>
        <p:grpSpPr>
          <a:xfrm>
            <a:off x="-597427" y="0"/>
            <a:ext cx="2918262" cy="6858000"/>
            <a:chOff x="-597427" y="0"/>
            <a:chExt cx="2918262" cy="6858000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A0C1DA02-F7C9-47C4-B285-21C19F153DD6}"/>
                </a:ext>
              </a:extLst>
            </p:cNvPr>
            <p:cNvSpPr/>
            <p:nvPr/>
          </p:nvSpPr>
          <p:spPr>
            <a:xfrm>
              <a:off x="-597427" y="0"/>
              <a:ext cx="2641947" cy="6858000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DBC2A341-511B-47E2-AC00-7B712AD3DA11}"/>
                </a:ext>
              </a:extLst>
            </p:cNvPr>
            <p:cNvSpPr/>
            <p:nvPr/>
          </p:nvSpPr>
          <p:spPr>
            <a:xfrm>
              <a:off x="1543167" y="4015448"/>
              <a:ext cx="777668" cy="828942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75DE81D4-7628-4D12-B432-4DC832BB4578}"/>
              </a:ext>
            </a:extLst>
          </p:cNvPr>
          <p:cNvGrpSpPr/>
          <p:nvPr/>
        </p:nvGrpSpPr>
        <p:grpSpPr>
          <a:xfrm>
            <a:off x="-1038838" y="0"/>
            <a:ext cx="2305040" cy="6858000"/>
            <a:chOff x="-1038838" y="0"/>
            <a:chExt cx="2305040" cy="6858000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5BF4FA03-FAEA-41E7-977F-B056415753FF}"/>
                </a:ext>
              </a:extLst>
            </p:cNvPr>
            <p:cNvSpPr/>
            <p:nvPr/>
          </p:nvSpPr>
          <p:spPr>
            <a:xfrm>
              <a:off x="-1038838" y="0"/>
              <a:ext cx="2047242" cy="6858000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374251F3-6355-404A-AE47-3B8A18BEEA1E}"/>
                </a:ext>
              </a:extLst>
            </p:cNvPr>
            <p:cNvSpPr/>
            <p:nvPr/>
          </p:nvSpPr>
          <p:spPr>
            <a:xfrm>
              <a:off x="488534" y="5372805"/>
              <a:ext cx="777668" cy="828942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3BAB75E4-6B87-40B0-A4F5-A52B036323A1}"/>
              </a:ext>
            </a:extLst>
          </p:cNvPr>
          <p:cNvSpPr txBox="1"/>
          <p:nvPr/>
        </p:nvSpPr>
        <p:spPr>
          <a:xfrm>
            <a:off x="4897395" y="1230235"/>
            <a:ext cx="6692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 err="1">
                <a:latin typeface="Palatino Linotype" panose="02040502050505030304" pitchFamily="18" charset="0"/>
              </a:rPr>
              <a:t>Pygame</a:t>
            </a:r>
            <a:r>
              <a:rPr lang="hu-HU" sz="6000" dirty="0">
                <a:latin typeface="Palatino Linotype" panose="02040502050505030304" pitchFamily="18" charset="0"/>
              </a:rPr>
              <a:t> II. Fejezet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AD3158ED-4678-4065-8505-739896A3738E}"/>
              </a:ext>
            </a:extLst>
          </p:cNvPr>
          <p:cNvSpPr txBox="1"/>
          <p:nvPr/>
        </p:nvSpPr>
        <p:spPr>
          <a:xfrm>
            <a:off x="4351234" y="3314118"/>
            <a:ext cx="7190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800" dirty="0">
                <a:latin typeface="Lilita one" panose="02000000000000000000" pitchFamily="2" charset="0"/>
              </a:rPr>
              <a:t>Animációk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5F1367CD-8C85-487D-BF24-A93245F7FD18}"/>
              </a:ext>
            </a:extLst>
          </p:cNvPr>
          <p:cNvSpPr txBox="1"/>
          <p:nvPr/>
        </p:nvSpPr>
        <p:spPr>
          <a:xfrm>
            <a:off x="5908586" y="6519446"/>
            <a:ext cx="6813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latin typeface="Palatino Linotype" panose="02040502050505030304" pitchFamily="18" charset="0"/>
              </a:rPr>
              <a:t>Készítette: Baracskai Dóra, Major Bálint István, Szollinger Rajmund</a:t>
            </a:r>
          </a:p>
        </p:txBody>
      </p:sp>
      <p:pic>
        <p:nvPicPr>
          <p:cNvPr id="21" name="Picture 2" descr="File:Python-logo-notext.svg - Wikipedia">
            <a:extLst>
              <a:ext uri="{FF2B5EF4-FFF2-40B4-BE49-F238E27FC236}">
                <a16:creationId xmlns:a16="http://schemas.microsoft.com/office/drawing/2014/main" id="{840BCACD-93FD-432E-8DE6-FAD375E49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13" y="2692105"/>
            <a:ext cx="2824343" cy="309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zövegdoboz 19">
            <a:extLst>
              <a:ext uri="{FF2B5EF4-FFF2-40B4-BE49-F238E27FC236}">
                <a16:creationId xmlns:a16="http://schemas.microsoft.com/office/drawing/2014/main" id="{C1A6223F-A684-4F28-86B1-29382685E165}"/>
              </a:ext>
            </a:extLst>
          </p:cNvPr>
          <p:cNvSpPr txBox="1"/>
          <p:nvPr/>
        </p:nvSpPr>
        <p:spPr>
          <a:xfrm>
            <a:off x="4351233" y="3314118"/>
            <a:ext cx="7190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800" dirty="0">
                <a:ln>
                  <a:solidFill>
                    <a:schemeClr val="bg1"/>
                  </a:solidFill>
                </a:ln>
                <a:noFill/>
                <a:latin typeface="Lilita one" panose="02000000000000000000" pitchFamily="2" charset="0"/>
              </a:rPr>
              <a:t>Animációk</a:t>
            </a:r>
          </a:p>
        </p:txBody>
      </p:sp>
    </p:spTree>
    <p:extLst>
      <p:ext uri="{BB962C8B-B14F-4D97-AF65-F5344CB8AC3E}">
        <p14:creationId xmlns:p14="http://schemas.microsoft.com/office/powerpoint/2010/main" val="2711512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8F3711B-0507-417E-8116-05F288AE8B7C}"/>
              </a:ext>
            </a:extLst>
          </p:cNvPr>
          <p:cNvGrpSpPr/>
          <p:nvPr/>
        </p:nvGrpSpPr>
        <p:grpSpPr>
          <a:xfrm>
            <a:off x="488534" y="0"/>
            <a:ext cx="13721944" cy="6858000"/>
            <a:chOff x="336956" y="0"/>
            <a:chExt cx="3833392" cy="6858000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CEBC76BC-6DD6-4724-9BC2-A9C31602B336}"/>
                </a:ext>
              </a:extLst>
            </p:cNvPr>
            <p:cNvSpPr/>
            <p:nvPr/>
          </p:nvSpPr>
          <p:spPr>
            <a:xfrm>
              <a:off x="336956" y="0"/>
              <a:ext cx="3611201" cy="6858000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D5FD63B-734E-4DE4-929E-0D3BA5FF1AD6}"/>
                </a:ext>
              </a:extLst>
            </p:cNvPr>
            <p:cNvSpPr/>
            <p:nvPr/>
          </p:nvSpPr>
          <p:spPr>
            <a:xfrm>
              <a:off x="3392680" y="1185729"/>
              <a:ext cx="777668" cy="828942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3A80BE-953E-41F2-AF60-89CE4FB43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800" y="5421945"/>
            <a:ext cx="494347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zövegdoboz 22">
            <a:extLst>
              <a:ext uri="{FF2B5EF4-FFF2-40B4-BE49-F238E27FC236}">
                <a16:creationId xmlns:a16="http://schemas.microsoft.com/office/drawing/2014/main" id="{C715DFB9-FA86-415F-B5CD-997A0EE245A5}"/>
              </a:ext>
            </a:extLst>
          </p:cNvPr>
          <p:cNvSpPr txBox="1"/>
          <p:nvPr/>
        </p:nvSpPr>
        <p:spPr>
          <a:xfrm>
            <a:off x="3694801" y="2153559"/>
            <a:ext cx="925078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O</a:t>
            </a:r>
            <a:r>
              <a:rPr lang="hu-HU" sz="2800" b="0" i="0" dirty="0">
                <a:solidFill>
                  <a:schemeClr val="bg1"/>
                </a:solidFill>
                <a:effectLst/>
                <a:latin typeface="Palatino Linotype" panose="02040502050505030304" pitchFamily="18" charset="0"/>
              </a:rPr>
              <a:t>lyan technika, amely élettelen tárgyak, rajzok vagy ábrák „kockázásával” olyan illúziót kelt a nézőben, mintha a tárgyak élnének, mozognának.</a:t>
            </a:r>
            <a:endParaRPr lang="hu-HU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12E11446-1822-4A9B-BA01-3CE9E7B71CE0}"/>
              </a:ext>
            </a:extLst>
          </p:cNvPr>
          <p:cNvSpPr txBox="1"/>
          <p:nvPr/>
        </p:nvSpPr>
        <p:spPr>
          <a:xfrm>
            <a:off x="5352176" y="394904"/>
            <a:ext cx="54697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800" dirty="0">
                <a:solidFill>
                  <a:schemeClr val="bg1"/>
                </a:solidFill>
                <a:latin typeface="Palatino Linotype" panose="02040502050505030304" pitchFamily="18" charset="0"/>
              </a:rPr>
              <a:t>Animáció</a:t>
            </a:r>
          </a:p>
        </p:txBody>
      </p: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8E6957B-1BA9-41B4-BCCE-91EDAA92A405}"/>
              </a:ext>
            </a:extLst>
          </p:cNvPr>
          <p:cNvGrpSpPr/>
          <p:nvPr/>
        </p:nvGrpSpPr>
        <p:grpSpPr>
          <a:xfrm>
            <a:off x="-139819" y="0"/>
            <a:ext cx="3365084" cy="6858000"/>
            <a:chOff x="-139819" y="0"/>
            <a:chExt cx="3365084" cy="6858000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B1B5EA9F-8E4E-4843-8BC7-B8381E785676}"/>
                </a:ext>
              </a:extLst>
            </p:cNvPr>
            <p:cNvSpPr/>
            <p:nvPr/>
          </p:nvSpPr>
          <p:spPr>
            <a:xfrm>
              <a:off x="-139819" y="0"/>
              <a:ext cx="3118722" cy="6858000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F54F25B8-2B3A-489B-9562-9EEF8710B610}"/>
                </a:ext>
              </a:extLst>
            </p:cNvPr>
            <p:cNvSpPr/>
            <p:nvPr/>
          </p:nvSpPr>
          <p:spPr>
            <a:xfrm>
              <a:off x="2447597" y="2600058"/>
              <a:ext cx="777668" cy="828942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" name="Csoportba foglalás 41">
            <a:extLst>
              <a:ext uri="{FF2B5EF4-FFF2-40B4-BE49-F238E27FC236}">
                <a16:creationId xmlns:a16="http://schemas.microsoft.com/office/drawing/2014/main" id="{F4916C6B-FFFB-4861-ABE5-A7FA74DEB4A8}"/>
              </a:ext>
            </a:extLst>
          </p:cNvPr>
          <p:cNvGrpSpPr/>
          <p:nvPr/>
        </p:nvGrpSpPr>
        <p:grpSpPr>
          <a:xfrm>
            <a:off x="-11649899" y="394904"/>
            <a:ext cx="10257121" cy="5917744"/>
            <a:chOff x="2360934" y="337874"/>
            <a:chExt cx="10257121" cy="5917744"/>
          </a:xfrm>
        </p:grpSpPr>
        <p:sp>
          <p:nvSpPr>
            <p:cNvPr id="43" name="Szövegdoboz 42">
              <a:extLst>
                <a:ext uri="{FF2B5EF4-FFF2-40B4-BE49-F238E27FC236}">
                  <a16:creationId xmlns:a16="http://schemas.microsoft.com/office/drawing/2014/main" id="{C34C896D-5476-4198-B7F1-A06B79DA6453}"/>
                </a:ext>
              </a:extLst>
            </p:cNvPr>
            <p:cNvSpPr txBox="1"/>
            <p:nvPr/>
          </p:nvSpPr>
          <p:spPr>
            <a:xfrm>
              <a:off x="4453417" y="337874"/>
              <a:ext cx="650229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4400" dirty="0">
                  <a:latin typeface="Palatino Linotype" panose="02040502050505030304" pitchFamily="18" charset="0"/>
                </a:rPr>
                <a:t>A fejezet fontosabb részei</a:t>
              </a:r>
            </a:p>
          </p:txBody>
        </p:sp>
        <p:sp>
          <p:nvSpPr>
            <p:cNvPr id="44" name="Szövegdoboz 43">
              <a:extLst>
                <a:ext uri="{FF2B5EF4-FFF2-40B4-BE49-F238E27FC236}">
                  <a16:creationId xmlns:a16="http://schemas.microsoft.com/office/drawing/2014/main" id="{158A24B3-D8CE-4ABB-BFAF-18BD0E4A21D4}"/>
                </a:ext>
              </a:extLst>
            </p:cNvPr>
            <p:cNvSpPr txBox="1"/>
            <p:nvPr/>
          </p:nvSpPr>
          <p:spPr>
            <a:xfrm>
              <a:off x="2751435" y="2142019"/>
              <a:ext cx="4318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3200" dirty="0">
                  <a:latin typeface="Palatino Linotype" panose="02040502050505030304" pitchFamily="18" charset="0"/>
                </a:rPr>
                <a:t>Téglalap megrajzolása</a:t>
              </a:r>
            </a:p>
          </p:txBody>
        </p:sp>
        <p:sp>
          <p:nvSpPr>
            <p:cNvPr id="45" name="Szövegdoboz 44">
              <a:extLst>
                <a:ext uri="{FF2B5EF4-FFF2-40B4-BE49-F238E27FC236}">
                  <a16:creationId xmlns:a16="http://schemas.microsoft.com/office/drawing/2014/main" id="{6E66FBB1-B84F-487F-AD79-F150EBB49676}"/>
                </a:ext>
              </a:extLst>
            </p:cNvPr>
            <p:cNvSpPr txBox="1"/>
            <p:nvPr/>
          </p:nvSpPr>
          <p:spPr>
            <a:xfrm>
              <a:off x="9101578" y="4920590"/>
              <a:ext cx="20407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>
                  <a:latin typeface="Palatino Linotype" panose="02040502050505030304" pitchFamily="18" charset="0"/>
                </a:rPr>
                <a:t>Képek megjelenítése</a:t>
              </a:r>
            </a:p>
          </p:txBody>
        </p:sp>
        <p:sp>
          <p:nvSpPr>
            <p:cNvPr id="46" name="Szövegdoboz 45">
              <a:extLst>
                <a:ext uri="{FF2B5EF4-FFF2-40B4-BE49-F238E27FC236}">
                  <a16:creationId xmlns:a16="http://schemas.microsoft.com/office/drawing/2014/main" id="{6464183E-B346-4E63-96B8-C6E79843F2DB}"/>
                </a:ext>
              </a:extLst>
            </p:cNvPr>
            <p:cNvSpPr txBox="1"/>
            <p:nvPr/>
          </p:nvSpPr>
          <p:spPr>
            <a:xfrm>
              <a:off x="8231008" y="2198842"/>
              <a:ext cx="4387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3200" dirty="0">
                  <a:latin typeface="Palatino Linotype" panose="02040502050505030304" pitchFamily="18" charset="0"/>
                </a:rPr>
                <a:t>Feliratok </a:t>
              </a:r>
              <a:r>
                <a:rPr lang="hu-HU" sz="3200" dirty="0" err="1">
                  <a:latin typeface="Palatino Linotype" panose="02040502050505030304" pitchFamily="18" charset="0"/>
                </a:rPr>
                <a:t>léztrehozása</a:t>
              </a:r>
              <a:endParaRPr lang="hu-HU" sz="3200" dirty="0">
                <a:latin typeface="Palatino Linotype" panose="02040502050505030304" pitchFamily="18" charset="0"/>
              </a:endParaRPr>
            </a:p>
          </p:txBody>
        </p:sp>
        <p:sp>
          <p:nvSpPr>
            <p:cNvPr id="47" name="Szövegdoboz 46">
              <a:extLst>
                <a:ext uri="{FF2B5EF4-FFF2-40B4-BE49-F238E27FC236}">
                  <a16:creationId xmlns:a16="http://schemas.microsoft.com/office/drawing/2014/main" id="{26C8C3DE-A55B-4966-8EAD-B465F0602D41}"/>
                </a:ext>
              </a:extLst>
            </p:cNvPr>
            <p:cNvSpPr txBox="1"/>
            <p:nvPr/>
          </p:nvSpPr>
          <p:spPr>
            <a:xfrm>
              <a:off x="3756165" y="3661070"/>
              <a:ext cx="29289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3200" dirty="0">
                  <a:latin typeface="Palatino Linotype" panose="02040502050505030304" pitchFamily="18" charset="0"/>
                </a:rPr>
                <a:t>Mozgásfázisok</a:t>
              </a:r>
            </a:p>
          </p:txBody>
        </p:sp>
        <p:pic>
          <p:nvPicPr>
            <p:cNvPr id="48" name="Kép 47">
              <a:extLst>
                <a:ext uri="{FF2B5EF4-FFF2-40B4-BE49-F238E27FC236}">
                  <a16:creationId xmlns:a16="http://schemas.microsoft.com/office/drawing/2014/main" id="{95175C07-2454-445B-9991-9C083C2C5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00" y="5854683"/>
              <a:ext cx="4036077" cy="400935"/>
            </a:xfrm>
            <a:prstGeom prst="rect">
              <a:avLst/>
            </a:prstGeom>
          </p:spPr>
        </p:pic>
        <p:pic>
          <p:nvPicPr>
            <p:cNvPr id="49" name="Kép 48">
              <a:extLst>
                <a:ext uri="{FF2B5EF4-FFF2-40B4-BE49-F238E27FC236}">
                  <a16:creationId xmlns:a16="http://schemas.microsoft.com/office/drawing/2014/main" id="{DEB5DECA-A9C2-456A-BA33-23CDBA704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1028" y="2967177"/>
              <a:ext cx="4394420" cy="476176"/>
            </a:xfrm>
            <a:prstGeom prst="rect">
              <a:avLst/>
            </a:prstGeom>
          </p:spPr>
        </p:pic>
        <p:pic>
          <p:nvPicPr>
            <p:cNvPr id="50" name="Kép 49">
              <a:extLst>
                <a:ext uri="{FF2B5EF4-FFF2-40B4-BE49-F238E27FC236}">
                  <a16:creationId xmlns:a16="http://schemas.microsoft.com/office/drawing/2014/main" id="{5F61CFAE-83FC-4EF6-B9C0-E801028C4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9498" y="4355700"/>
              <a:ext cx="5182323" cy="1752845"/>
            </a:xfrm>
            <a:prstGeom prst="rect">
              <a:avLst/>
            </a:prstGeom>
          </p:spPr>
        </p:pic>
        <p:pic>
          <p:nvPicPr>
            <p:cNvPr id="51" name="Kép 50">
              <a:extLst>
                <a:ext uri="{FF2B5EF4-FFF2-40B4-BE49-F238E27FC236}">
                  <a16:creationId xmlns:a16="http://schemas.microsoft.com/office/drawing/2014/main" id="{6C70C26F-2D3B-4C3E-91E9-A98EE8388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0934" y="2848903"/>
              <a:ext cx="5189846" cy="329789"/>
            </a:xfrm>
            <a:prstGeom prst="rect">
              <a:avLst/>
            </a:prstGeom>
          </p:spPr>
        </p:pic>
      </p:grp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F9810F2C-49B9-44FA-A114-FC9559F0DD0B}"/>
              </a:ext>
            </a:extLst>
          </p:cNvPr>
          <p:cNvSpPr txBox="1"/>
          <p:nvPr/>
        </p:nvSpPr>
        <p:spPr>
          <a:xfrm>
            <a:off x="13502834" y="3507378"/>
            <a:ext cx="7190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800" dirty="0">
                <a:latin typeface="Lilita one" panose="02000000000000000000" pitchFamily="2" charset="0"/>
              </a:rPr>
              <a:t>Animációk</a:t>
            </a:r>
          </a:p>
        </p:txBody>
      </p: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B2FE0BD4-AE59-4939-B3AB-E0A6646A1716}"/>
              </a:ext>
            </a:extLst>
          </p:cNvPr>
          <p:cNvGrpSpPr/>
          <p:nvPr/>
        </p:nvGrpSpPr>
        <p:grpSpPr>
          <a:xfrm>
            <a:off x="-597427" y="0"/>
            <a:ext cx="2918262" cy="6858000"/>
            <a:chOff x="-597427" y="0"/>
            <a:chExt cx="2918262" cy="6858000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A0C1DA02-F7C9-47C4-B285-21C19F153DD6}"/>
                </a:ext>
              </a:extLst>
            </p:cNvPr>
            <p:cNvSpPr/>
            <p:nvPr/>
          </p:nvSpPr>
          <p:spPr>
            <a:xfrm>
              <a:off x="-597427" y="0"/>
              <a:ext cx="2641947" cy="6858000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DBC2A341-511B-47E2-AC00-7B712AD3DA11}"/>
                </a:ext>
              </a:extLst>
            </p:cNvPr>
            <p:cNvSpPr/>
            <p:nvPr/>
          </p:nvSpPr>
          <p:spPr>
            <a:xfrm>
              <a:off x="1543167" y="4015448"/>
              <a:ext cx="777668" cy="828942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75DE81D4-7628-4D12-B432-4DC832BB4578}"/>
              </a:ext>
            </a:extLst>
          </p:cNvPr>
          <p:cNvGrpSpPr/>
          <p:nvPr/>
        </p:nvGrpSpPr>
        <p:grpSpPr>
          <a:xfrm>
            <a:off x="-1038838" y="0"/>
            <a:ext cx="2305040" cy="6858000"/>
            <a:chOff x="-1038838" y="0"/>
            <a:chExt cx="2305040" cy="6858000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5BF4FA03-FAEA-41E7-977F-B056415753FF}"/>
                </a:ext>
              </a:extLst>
            </p:cNvPr>
            <p:cNvSpPr/>
            <p:nvPr/>
          </p:nvSpPr>
          <p:spPr>
            <a:xfrm>
              <a:off x="-1038838" y="0"/>
              <a:ext cx="2047242" cy="6858000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374251F3-6355-404A-AE47-3B8A18BEEA1E}"/>
                </a:ext>
              </a:extLst>
            </p:cNvPr>
            <p:cNvSpPr/>
            <p:nvPr/>
          </p:nvSpPr>
          <p:spPr>
            <a:xfrm>
              <a:off x="488534" y="5372805"/>
              <a:ext cx="777668" cy="828942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E332F7E7-F366-4E5F-973D-F91489F6BC6E}"/>
              </a:ext>
            </a:extLst>
          </p:cNvPr>
          <p:cNvSpPr txBox="1"/>
          <p:nvPr/>
        </p:nvSpPr>
        <p:spPr>
          <a:xfrm>
            <a:off x="14286678" y="1185729"/>
            <a:ext cx="6692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 err="1">
                <a:latin typeface="Palatino Linotype" panose="02040502050505030304" pitchFamily="18" charset="0"/>
              </a:rPr>
              <a:t>Pygame</a:t>
            </a:r>
            <a:r>
              <a:rPr lang="hu-HU" sz="6000" dirty="0">
                <a:latin typeface="Palatino Linotype" panose="02040502050505030304" pitchFamily="18" charset="0"/>
              </a:rPr>
              <a:t> II. Fejezet</a:t>
            </a:r>
          </a:p>
        </p:txBody>
      </p:sp>
      <p:pic>
        <p:nvPicPr>
          <p:cNvPr id="30" name="Picture 2" descr="File:Python-logo-notext.svg - Wikipedia">
            <a:extLst>
              <a:ext uri="{FF2B5EF4-FFF2-40B4-BE49-F238E27FC236}">
                <a16:creationId xmlns:a16="http://schemas.microsoft.com/office/drawing/2014/main" id="{70C0B970-FFC1-4D92-BAC1-1AA7869A8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5713" y="2888749"/>
            <a:ext cx="2824343" cy="309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Szövegdoboz 30">
            <a:extLst>
              <a:ext uri="{FF2B5EF4-FFF2-40B4-BE49-F238E27FC236}">
                <a16:creationId xmlns:a16="http://schemas.microsoft.com/office/drawing/2014/main" id="{660D3E53-A8B5-48A6-B827-94A472909BE4}"/>
              </a:ext>
            </a:extLst>
          </p:cNvPr>
          <p:cNvSpPr txBox="1"/>
          <p:nvPr/>
        </p:nvSpPr>
        <p:spPr>
          <a:xfrm>
            <a:off x="13502834" y="3519923"/>
            <a:ext cx="7190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800" dirty="0">
                <a:ln>
                  <a:solidFill>
                    <a:schemeClr val="bg1"/>
                  </a:solidFill>
                </a:ln>
                <a:noFill/>
                <a:latin typeface="Lilita one" panose="02000000000000000000" pitchFamily="2" charset="0"/>
              </a:rPr>
              <a:t>Animációk</a:t>
            </a:r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A695312D-5836-45D5-98BC-C0BE3B3E8D0B}"/>
              </a:ext>
            </a:extLst>
          </p:cNvPr>
          <p:cNvSpPr txBox="1"/>
          <p:nvPr/>
        </p:nvSpPr>
        <p:spPr>
          <a:xfrm>
            <a:off x="14531886" y="6519446"/>
            <a:ext cx="6813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latin typeface="Palatino Linotype" panose="02040502050505030304" pitchFamily="18" charset="0"/>
              </a:rPr>
              <a:t>Készítette: Baracskai Dóra, Major Bálint István, Szollinger Rajmund</a:t>
            </a:r>
          </a:p>
        </p:txBody>
      </p:sp>
    </p:spTree>
    <p:extLst>
      <p:ext uri="{BB962C8B-B14F-4D97-AF65-F5344CB8AC3E}">
        <p14:creationId xmlns:p14="http://schemas.microsoft.com/office/powerpoint/2010/main" val="2729689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8F3711B-0507-417E-8116-05F288AE8B7C}"/>
              </a:ext>
            </a:extLst>
          </p:cNvPr>
          <p:cNvGrpSpPr/>
          <p:nvPr/>
        </p:nvGrpSpPr>
        <p:grpSpPr>
          <a:xfrm>
            <a:off x="336954" y="0"/>
            <a:ext cx="13785445" cy="6858000"/>
            <a:chOff x="336956" y="0"/>
            <a:chExt cx="3833392" cy="6858000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CEBC76BC-6DD6-4724-9BC2-A9C31602B336}"/>
                </a:ext>
              </a:extLst>
            </p:cNvPr>
            <p:cNvSpPr/>
            <p:nvPr/>
          </p:nvSpPr>
          <p:spPr>
            <a:xfrm>
              <a:off x="336956" y="0"/>
              <a:ext cx="3611201" cy="6858000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D5FD63B-734E-4DE4-929E-0D3BA5FF1AD6}"/>
                </a:ext>
              </a:extLst>
            </p:cNvPr>
            <p:cNvSpPr/>
            <p:nvPr/>
          </p:nvSpPr>
          <p:spPr>
            <a:xfrm>
              <a:off x="3392680" y="1185729"/>
              <a:ext cx="777668" cy="828942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8E6957B-1BA9-41B4-BCCE-91EDAA92A405}"/>
              </a:ext>
            </a:extLst>
          </p:cNvPr>
          <p:cNvGrpSpPr/>
          <p:nvPr/>
        </p:nvGrpSpPr>
        <p:grpSpPr>
          <a:xfrm>
            <a:off x="-147529" y="0"/>
            <a:ext cx="14683133" cy="6858000"/>
            <a:chOff x="-139819" y="0"/>
            <a:chExt cx="3365084" cy="6858000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B1B5EA9F-8E4E-4843-8BC7-B8381E785676}"/>
                </a:ext>
              </a:extLst>
            </p:cNvPr>
            <p:cNvSpPr/>
            <p:nvPr/>
          </p:nvSpPr>
          <p:spPr>
            <a:xfrm>
              <a:off x="-139819" y="0"/>
              <a:ext cx="3118722" cy="6858000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F54F25B8-2B3A-489B-9562-9EEF8710B610}"/>
                </a:ext>
              </a:extLst>
            </p:cNvPr>
            <p:cNvSpPr/>
            <p:nvPr/>
          </p:nvSpPr>
          <p:spPr>
            <a:xfrm>
              <a:off x="2447597" y="2600058"/>
              <a:ext cx="777668" cy="828942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" name="Csoportba foglalás 44">
            <a:extLst>
              <a:ext uri="{FF2B5EF4-FFF2-40B4-BE49-F238E27FC236}">
                <a16:creationId xmlns:a16="http://schemas.microsoft.com/office/drawing/2014/main" id="{1430DF1F-2AF5-4BBD-B737-69D11D2770BD}"/>
              </a:ext>
            </a:extLst>
          </p:cNvPr>
          <p:cNvGrpSpPr/>
          <p:nvPr/>
        </p:nvGrpSpPr>
        <p:grpSpPr>
          <a:xfrm>
            <a:off x="2360934" y="337874"/>
            <a:ext cx="10257121" cy="5917744"/>
            <a:chOff x="2360934" y="337874"/>
            <a:chExt cx="10257121" cy="5917744"/>
          </a:xfrm>
        </p:grpSpPr>
        <p:sp>
          <p:nvSpPr>
            <p:cNvPr id="2" name="Szövegdoboz 1">
              <a:extLst>
                <a:ext uri="{FF2B5EF4-FFF2-40B4-BE49-F238E27FC236}">
                  <a16:creationId xmlns:a16="http://schemas.microsoft.com/office/drawing/2014/main" id="{5988E47C-79C3-426B-9662-E962B040C7B7}"/>
                </a:ext>
              </a:extLst>
            </p:cNvPr>
            <p:cNvSpPr txBox="1"/>
            <p:nvPr/>
          </p:nvSpPr>
          <p:spPr>
            <a:xfrm>
              <a:off x="4453417" y="337874"/>
              <a:ext cx="650229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4400" dirty="0">
                  <a:latin typeface="Palatino Linotype" panose="02040502050505030304" pitchFamily="18" charset="0"/>
                </a:rPr>
                <a:t>A fejezet fontosabb részei</a:t>
              </a:r>
            </a:p>
          </p:txBody>
        </p:sp>
        <p:sp>
          <p:nvSpPr>
            <p:cNvPr id="30" name="Szövegdoboz 29">
              <a:extLst>
                <a:ext uri="{FF2B5EF4-FFF2-40B4-BE49-F238E27FC236}">
                  <a16:creationId xmlns:a16="http://schemas.microsoft.com/office/drawing/2014/main" id="{3C21D8AE-1769-424B-94E1-AF3F2D00E029}"/>
                </a:ext>
              </a:extLst>
            </p:cNvPr>
            <p:cNvSpPr txBox="1"/>
            <p:nvPr/>
          </p:nvSpPr>
          <p:spPr>
            <a:xfrm>
              <a:off x="2751435" y="2142019"/>
              <a:ext cx="4318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3200" dirty="0">
                  <a:latin typeface="Palatino Linotype" panose="02040502050505030304" pitchFamily="18" charset="0"/>
                </a:rPr>
                <a:t>Téglalap megrajzolása</a:t>
              </a:r>
            </a:p>
          </p:txBody>
        </p:sp>
        <p:sp>
          <p:nvSpPr>
            <p:cNvPr id="3" name="Szövegdoboz 2">
              <a:extLst>
                <a:ext uri="{FF2B5EF4-FFF2-40B4-BE49-F238E27FC236}">
                  <a16:creationId xmlns:a16="http://schemas.microsoft.com/office/drawing/2014/main" id="{3A3FD0C9-EA0A-4215-A592-F44E56EE56CF}"/>
                </a:ext>
              </a:extLst>
            </p:cNvPr>
            <p:cNvSpPr txBox="1"/>
            <p:nvPr/>
          </p:nvSpPr>
          <p:spPr>
            <a:xfrm>
              <a:off x="9101578" y="4920590"/>
              <a:ext cx="20407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>
                  <a:latin typeface="Palatino Linotype" panose="02040502050505030304" pitchFamily="18" charset="0"/>
                </a:rPr>
                <a:t>Képek megjelenítése</a:t>
              </a:r>
            </a:p>
          </p:txBody>
        </p:sp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143B5CF3-6F50-4574-BEBD-642BF60A24B0}"/>
                </a:ext>
              </a:extLst>
            </p:cNvPr>
            <p:cNvSpPr txBox="1"/>
            <p:nvPr/>
          </p:nvSpPr>
          <p:spPr>
            <a:xfrm>
              <a:off x="8231008" y="2198842"/>
              <a:ext cx="4387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3200" dirty="0">
                  <a:latin typeface="Palatino Linotype" panose="02040502050505030304" pitchFamily="18" charset="0"/>
                </a:rPr>
                <a:t>Feliratok </a:t>
              </a:r>
              <a:r>
                <a:rPr lang="hu-HU" sz="3200" dirty="0" err="1">
                  <a:latin typeface="Palatino Linotype" panose="02040502050505030304" pitchFamily="18" charset="0"/>
                </a:rPr>
                <a:t>léztrehozása</a:t>
              </a:r>
              <a:endParaRPr lang="hu-HU" sz="3200" dirty="0">
                <a:latin typeface="Palatino Linotype" panose="02040502050505030304" pitchFamily="18" charset="0"/>
              </a:endParaRPr>
            </a:p>
          </p:txBody>
        </p:sp>
        <p:sp>
          <p:nvSpPr>
            <p:cNvPr id="23" name="Szövegdoboz 22">
              <a:extLst>
                <a:ext uri="{FF2B5EF4-FFF2-40B4-BE49-F238E27FC236}">
                  <a16:creationId xmlns:a16="http://schemas.microsoft.com/office/drawing/2014/main" id="{E91DB4BD-0C0D-4448-9587-7827D46CB315}"/>
                </a:ext>
              </a:extLst>
            </p:cNvPr>
            <p:cNvSpPr txBox="1"/>
            <p:nvPr/>
          </p:nvSpPr>
          <p:spPr>
            <a:xfrm>
              <a:off x="3756165" y="3661070"/>
              <a:ext cx="29289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3200" dirty="0">
                  <a:latin typeface="Palatino Linotype" panose="02040502050505030304" pitchFamily="18" charset="0"/>
                </a:rPr>
                <a:t>Mozgásfázisok</a:t>
              </a:r>
            </a:p>
          </p:txBody>
        </p:sp>
        <p:pic>
          <p:nvPicPr>
            <p:cNvPr id="35" name="Kép 34">
              <a:extLst>
                <a:ext uri="{FF2B5EF4-FFF2-40B4-BE49-F238E27FC236}">
                  <a16:creationId xmlns:a16="http://schemas.microsoft.com/office/drawing/2014/main" id="{1BE3AC30-F1CA-465E-9330-BAD925A16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00" y="5854683"/>
              <a:ext cx="4036077" cy="400935"/>
            </a:xfrm>
            <a:prstGeom prst="rect">
              <a:avLst/>
            </a:prstGeom>
          </p:spPr>
        </p:pic>
        <p:pic>
          <p:nvPicPr>
            <p:cNvPr id="38" name="Kép 37">
              <a:extLst>
                <a:ext uri="{FF2B5EF4-FFF2-40B4-BE49-F238E27FC236}">
                  <a16:creationId xmlns:a16="http://schemas.microsoft.com/office/drawing/2014/main" id="{7D7ECFB2-CA8D-47FA-891A-86245D7C4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1028" y="2967177"/>
              <a:ext cx="4394420" cy="476176"/>
            </a:xfrm>
            <a:prstGeom prst="rect">
              <a:avLst/>
            </a:prstGeom>
          </p:spPr>
        </p:pic>
        <p:pic>
          <p:nvPicPr>
            <p:cNvPr id="41" name="Kép 40">
              <a:extLst>
                <a:ext uri="{FF2B5EF4-FFF2-40B4-BE49-F238E27FC236}">
                  <a16:creationId xmlns:a16="http://schemas.microsoft.com/office/drawing/2014/main" id="{50ACEADF-FFBD-4402-9453-3F6F7C2C3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9498" y="4355700"/>
              <a:ext cx="5182323" cy="1752845"/>
            </a:xfrm>
            <a:prstGeom prst="rect">
              <a:avLst/>
            </a:prstGeom>
          </p:spPr>
        </p:pic>
        <p:pic>
          <p:nvPicPr>
            <p:cNvPr id="44" name="Kép 43">
              <a:extLst>
                <a:ext uri="{FF2B5EF4-FFF2-40B4-BE49-F238E27FC236}">
                  <a16:creationId xmlns:a16="http://schemas.microsoft.com/office/drawing/2014/main" id="{D38BDA83-BEEB-4D4B-B317-176932A71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0934" y="2848903"/>
              <a:ext cx="5189846" cy="329789"/>
            </a:xfrm>
            <a:prstGeom prst="rect">
              <a:avLst/>
            </a:prstGeom>
          </p:spPr>
        </p:pic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B2FE0BD4-AE59-4939-B3AB-E0A6646A1716}"/>
              </a:ext>
            </a:extLst>
          </p:cNvPr>
          <p:cNvGrpSpPr/>
          <p:nvPr/>
        </p:nvGrpSpPr>
        <p:grpSpPr>
          <a:xfrm>
            <a:off x="-597427" y="0"/>
            <a:ext cx="2918262" cy="6858000"/>
            <a:chOff x="-597427" y="0"/>
            <a:chExt cx="2918262" cy="6858000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A0C1DA02-F7C9-47C4-B285-21C19F153DD6}"/>
                </a:ext>
              </a:extLst>
            </p:cNvPr>
            <p:cNvSpPr/>
            <p:nvPr/>
          </p:nvSpPr>
          <p:spPr>
            <a:xfrm>
              <a:off x="-597427" y="0"/>
              <a:ext cx="2641947" cy="6858000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DBC2A341-511B-47E2-AC00-7B712AD3DA11}"/>
                </a:ext>
              </a:extLst>
            </p:cNvPr>
            <p:cNvSpPr/>
            <p:nvPr/>
          </p:nvSpPr>
          <p:spPr>
            <a:xfrm>
              <a:off x="1543167" y="4015448"/>
              <a:ext cx="777668" cy="828942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pic>
        <p:nvPicPr>
          <p:cNvPr id="17" name="Picture 2" descr="GitHub Logo, symbol, meaning, history, PNG, brand">
            <a:extLst>
              <a:ext uri="{FF2B5EF4-FFF2-40B4-BE49-F238E27FC236}">
                <a16:creationId xmlns:a16="http://schemas.microsoft.com/office/drawing/2014/main" id="{F687E033-A347-49AE-A4BB-DCA50E2EE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080" y="-24600862"/>
            <a:ext cx="3577839" cy="201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AC8C7A25-8CF3-435D-B758-56DC05287D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63224" y="1402332"/>
            <a:ext cx="3895491" cy="479941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26" name="Kép 25">
            <a:extLst>
              <a:ext uri="{FF2B5EF4-FFF2-40B4-BE49-F238E27FC236}">
                <a16:creationId xmlns:a16="http://schemas.microsoft.com/office/drawing/2014/main" id="{1E39A62F-7259-414D-9D9A-4CE33EFD9F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1505" y="1784425"/>
            <a:ext cx="2701195" cy="2231021"/>
          </a:xfrm>
          <a:prstGeom prst="rect">
            <a:avLst/>
          </a:prstGeom>
        </p:spPr>
      </p:pic>
      <p:pic>
        <p:nvPicPr>
          <p:cNvPr id="27" name="Kép 26">
            <a:extLst>
              <a:ext uri="{FF2B5EF4-FFF2-40B4-BE49-F238E27FC236}">
                <a16:creationId xmlns:a16="http://schemas.microsoft.com/office/drawing/2014/main" id="{E77A8EF6-94E8-41B6-ACE4-32C24D0D1D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28899" y="1784424"/>
            <a:ext cx="2636597" cy="2231021"/>
          </a:xfrm>
          <a:prstGeom prst="rect">
            <a:avLst/>
          </a:prstGeom>
        </p:spPr>
      </p:pic>
      <p:pic>
        <p:nvPicPr>
          <p:cNvPr id="28" name="Kép 27">
            <a:extLst>
              <a:ext uri="{FF2B5EF4-FFF2-40B4-BE49-F238E27FC236}">
                <a16:creationId xmlns:a16="http://schemas.microsoft.com/office/drawing/2014/main" id="{7BDB0AF9-C410-4679-A33B-77CD47DB80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1505" y="4920590"/>
            <a:ext cx="5449060" cy="1543265"/>
          </a:xfrm>
          <a:prstGeom prst="rect">
            <a:avLst/>
          </a:prstGeom>
        </p:spPr>
      </p:pic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75DE81D4-7628-4D12-B432-4DC832BB4578}"/>
              </a:ext>
            </a:extLst>
          </p:cNvPr>
          <p:cNvGrpSpPr/>
          <p:nvPr/>
        </p:nvGrpSpPr>
        <p:grpSpPr>
          <a:xfrm>
            <a:off x="-1038838" y="0"/>
            <a:ext cx="2305040" cy="6858000"/>
            <a:chOff x="-1038838" y="0"/>
            <a:chExt cx="2305040" cy="6858000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5BF4FA03-FAEA-41E7-977F-B056415753FF}"/>
                </a:ext>
              </a:extLst>
            </p:cNvPr>
            <p:cNvSpPr/>
            <p:nvPr/>
          </p:nvSpPr>
          <p:spPr>
            <a:xfrm>
              <a:off x="-1038838" y="0"/>
              <a:ext cx="2047242" cy="6858000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374251F3-6355-404A-AE47-3B8A18BEEA1E}"/>
                </a:ext>
              </a:extLst>
            </p:cNvPr>
            <p:cNvSpPr/>
            <p:nvPr/>
          </p:nvSpPr>
          <p:spPr>
            <a:xfrm>
              <a:off x="488534" y="5372805"/>
              <a:ext cx="777668" cy="828942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pic>
        <p:nvPicPr>
          <p:cNvPr id="21" name="Picture 2">
            <a:extLst>
              <a:ext uri="{FF2B5EF4-FFF2-40B4-BE49-F238E27FC236}">
                <a16:creationId xmlns:a16="http://schemas.microsoft.com/office/drawing/2014/main" id="{DB955CB1-6366-42D5-BA37-8B7591CE2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2885" y="5130247"/>
            <a:ext cx="494347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zövegdoboz 21">
            <a:extLst>
              <a:ext uri="{FF2B5EF4-FFF2-40B4-BE49-F238E27FC236}">
                <a16:creationId xmlns:a16="http://schemas.microsoft.com/office/drawing/2014/main" id="{AEAE617E-09D9-4DEB-81F2-F5AA90C4F031}"/>
              </a:ext>
            </a:extLst>
          </p:cNvPr>
          <p:cNvSpPr txBox="1"/>
          <p:nvPr/>
        </p:nvSpPr>
        <p:spPr>
          <a:xfrm>
            <a:off x="16857190" y="3491877"/>
            <a:ext cx="1279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„FPS”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B0FAB29C-7AD8-4842-9A45-74F26CDFDD24}"/>
              </a:ext>
            </a:extLst>
          </p:cNvPr>
          <p:cNvSpPr txBox="1"/>
          <p:nvPr/>
        </p:nvSpPr>
        <p:spPr>
          <a:xfrm>
            <a:off x="17946636" y="153650"/>
            <a:ext cx="54697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800" dirty="0">
                <a:solidFill>
                  <a:schemeClr val="bg1"/>
                </a:solidFill>
                <a:latin typeface="Palatino Linotype" panose="02040502050505030304" pitchFamily="18" charset="0"/>
              </a:rPr>
              <a:t>Animáció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2E98B4D8-F4FD-4373-B2B2-4675C76FD697}"/>
              </a:ext>
            </a:extLst>
          </p:cNvPr>
          <p:cNvSpPr txBox="1"/>
          <p:nvPr/>
        </p:nvSpPr>
        <p:spPr>
          <a:xfrm>
            <a:off x="16857190" y="1623665"/>
            <a:ext cx="925078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O</a:t>
            </a:r>
            <a:r>
              <a:rPr lang="hu-HU" sz="2800" b="0" i="0" dirty="0">
                <a:solidFill>
                  <a:schemeClr val="bg1"/>
                </a:solidFill>
                <a:effectLst/>
                <a:latin typeface="Palatino Linotype" panose="02040502050505030304" pitchFamily="18" charset="0"/>
              </a:rPr>
              <a:t>lyan technika, amely élettelen tárgyak, rajzok vagy ábrák „kockázásával” olyan illúziót kelt a nézőben, mintha a tárgyak élnének, mozognának.</a:t>
            </a:r>
            <a:endParaRPr lang="hu-HU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032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754CA1-5BF4-4480-B3AD-48E417E6B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D713451-3440-44DF-B3E3-ABBE4493B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8F3711B-0507-417E-8116-05F288AE8B7C}"/>
              </a:ext>
            </a:extLst>
          </p:cNvPr>
          <p:cNvGrpSpPr/>
          <p:nvPr/>
        </p:nvGrpSpPr>
        <p:grpSpPr>
          <a:xfrm>
            <a:off x="336954" y="0"/>
            <a:ext cx="13785445" cy="6858000"/>
            <a:chOff x="336956" y="0"/>
            <a:chExt cx="3833392" cy="6858000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CEBC76BC-6DD6-4724-9BC2-A9C31602B336}"/>
                </a:ext>
              </a:extLst>
            </p:cNvPr>
            <p:cNvSpPr/>
            <p:nvPr/>
          </p:nvSpPr>
          <p:spPr>
            <a:xfrm>
              <a:off x="336956" y="0"/>
              <a:ext cx="3611201" cy="6858000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D5FD63B-734E-4DE4-929E-0D3BA5FF1AD6}"/>
                </a:ext>
              </a:extLst>
            </p:cNvPr>
            <p:cNvSpPr/>
            <p:nvPr/>
          </p:nvSpPr>
          <p:spPr>
            <a:xfrm>
              <a:off x="3392680" y="1185729"/>
              <a:ext cx="777668" cy="828942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8E6957B-1BA9-41B4-BCCE-91EDAA92A405}"/>
              </a:ext>
            </a:extLst>
          </p:cNvPr>
          <p:cNvGrpSpPr/>
          <p:nvPr/>
        </p:nvGrpSpPr>
        <p:grpSpPr>
          <a:xfrm>
            <a:off x="-139820" y="0"/>
            <a:ext cx="14683133" cy="6858000"/>
            <a:chOff x="-139819" y="0"/>
            <a:chExt cx="3365084" cy="6858000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B1B5EA9F-8E4E-4843-8BC7-B8381E785676}"/>
                </a:ext>
              </a:extLst>
            </p:cNvPr>
            <p:cNvSpPr/>
            <p:nvPr/>
          </p:nvSpPr>
          <p:spPr>
            <a:xfrm>
              <a:off x="-139819" y="0"/>
              <a:ext cx="3118722" cy="6858000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F54F25B8-2B3A-489B-9562-9EEF8710B610}"/>
                </a:ext>
              </a:extLst>
            </p:cNvPr>
            <p:cNvSpPr/>
            <p:nvPr/>
          </p:nvSpPr>
          <p:spPr>
            <a:xfrm>
              <a:off x="2447597" y="2600058"/>
              <a:ext cx="777668" cy="828942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B2FE0BD4-AE59-4939-B3AB-E0A6646A1716}"/>
              </a:ext>
            </a:extLst>
          </p:cNvPr>
          <p:cNvGrpSpPr/>
          <p:nvPr/>
        </p:nvGrpSpPr>
        <p:grpSpPr>
          <a:xfrm>
            <a:off x="-597427" y="0"/>
            <a:ext cx="15605198" cy="6858000"/>
            <a:chOff x="-597427" y="0"/>
            <a:chExt cx="2918262" cy="6858000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A0C1DA02-F7C9-47C4-B285-21C19F153DD6}"/>
                </a:ext>
              </a:extLst>
            </p:cNvPr>
            <p:cNvSpPr/>
            <p:nvPr/>
          </p:nvSpPr>
          <p:spPr>
            <a:xfrm>
              <a:off x="-597427" y="0"/>
              <a:ext cx="2641947" cy="6858000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DBC2A341-511B-47E2-AC00-7B712AD3DA11}"/>
                </a:ext>
              </a:extLst>
            </p:cNvPr>
            <p:cNvSpPr/>
            <p:nvPr/>
          </p:nvSpPr>
          <p:spPr>
            <a:xfrm>
              <a:off x="1543167" y="4015448"/>
              <a:ext cx="777668" cy="828942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pic>
        <p:nvPicPr>
          <p:cNvPr id="1026" name="Picture 2" descr="GitHub Logo, symbol, meaning, history, PNG, brand">
            <a:extLst>
              <a:ext uri="{FF2B5EF4-FFF2-40B4-BE49-F238E27FC236}">
                <a16:creationId xmlns:a16="http://schemas.microsoft.com/office/drawing/2014/main" id="{3B1F2D6C-7D7B-4687-9BD0-C12655D67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464" y="-10696"/>
            <a:ext cx="3577839" cy="2012534"/>
          </a:xfrm>
          <a:prstGeom prst="rect">
            <a:avLst/>
          </a:prstGeom>
          <a:noFill/>
        </p:spPr>
      </p:pic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0ACA913B-D459-40B7-BE92-033907617751}"/>
              </a:ext>
            </a:extLst>
          </p:cNvPr>
          <p:cNvSpPr/>
          <p:nvPr/>
        </p:nvSpPr>
        <p:spPr>
          <a:xfrm>
            <a:off x="1108520" y="17017712"/>
            <a:ext cx="3619500" cy="4412040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DD491E94-BEC7-45A2-9794-6397BAB5F07F}"/>
              </a:ext>
            </a:extLst>
          </p:cNvPr>
          <p:cNvSpPr/>
          <p:nvPr/>
        </p:nvSpPr>
        <p:spPr>
          <a:xfrm>
            <a:off x="9910696" y="28193712"/>
            <a:ext cx="3619500" cy="4381278"/>
          </a:xfrm>
          <a:prstGeom prst="roundRect">
            <a:avLst/>
          </a:prstGeom>
          <a:blipFill dpi="0" rotWithShape="1">
            <a:blip r:embed="rId4"/>
            <a:srcRect/>
            <a:stretch>
              <a:fillRect b="-10000"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1385D0F2-5926-43AD-826C-0692EB39A668}"/>
              </a:ext>
            </a:extLst>
          </p:cNvPr>
          <p:cNvSpPr/>
          <p:nvPr/>
        </p:nvSpPr>
        <p:spPr>
          <a:xfrm>
            <a:off x="19996783" y="40284112"/>
            <a:ext cx="3619500" cy="441204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2" name="Kép 21">
            <a:extLst>
              <a:ext uri="{FF2B5EF4-FFF2-40B4-BE49-F238E27FC236}">
                <a16:creationId xmlns:a16="http://schemas.microsoft.com/office/drawing/2014/main" id="{7D57580F-4B42-4352-BFF4-B062EDC5B9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987" y="1390696"/>
            <a:ext cx="3895491" cy="479941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28" name="Kép 27">
            <a:extLst>
              <a:ext uri="{FF2B5EF4-FFF2-40B4-BE49-F238E27FC236}">
                <a16:creationId xmlns:a16="http://schemas.microsoft.com/office/drawing/2014/main" id="{53D1914E-AC73-4075-8EE1-5D44B48761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29" y="4964004"/>
            <a:ext cx="5449060" cy="1543265"/>
          </a:xfrm>
          <a:prstGeom prst="rect">
            <a:avLst/>
          </a:prstGeom>
        </p:spPr>
      </p:pic>
      <p:pic>
        <p:nvPicPr>
          <p:cNvPr id="33" name="Kép 32">
            <a:extLst>
              <a:ext uri="{FF2B5EF4-FFF2-40B4-BE49-F238E27FC236}">
                <a16:creationId xmlns:a16="http://schemas.microsoft.com/office/drawing/2014/main" id="{7E71C219-D96D-4F52-8A96-2EFB5C7B2E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29" y="1979197"/>
            <a:ext cx="2701195" cy="2231021"/>
          </a:xfrm>
          <a:prstGeom prst="rect">
            <a:avLst/>
          </a:prstGeom>
        </p:spPr>
      </p:pic>
      <p:pic>
        <p:nvPicPr>
          <p:cNvPr id="35" name="Kép 34">
            <a:extLst>
              <a:ext uri="{FF2B5EF4-FFF2-40B4-BE49-F238E27FC236}">
                <a16:creationId xmlns:a16="http://schemas.microsoft.com/office/drawing/2014/main" id="{31D4B80E-BFB6-4E57-B155-FDA014E483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592" y="1979196"/>
            <a:ext cx="2636597" cy="2231021"/>
          </a:xfrm>
          <a:prstGeom prst="rect">
            <a:avLst/>
          </a:prstGeom>
        </p:spPr>
      </p:pic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75DE81D4-7628-4D12-B432-4DC832BB4578}"/>
              </a:ext>
            </a:extLst>
          </p:cNvPr>
          <p:cNvGrpSpPr/>
          <p:nvPr/>
        </p:nvGrpSpPr>
        <p:grpSpPr>
          <a:xfrm>
            <a:off x="-1038838" y="0"/>
            <a:ext cx="2305040" cy="6858000"/>
            <a:chOff x="-1038838" y="0"/>
            <a:chExt cx="2305040" cy="6858000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5BF4FA03-FAEA-41E7-977F-B056415753FF}"/>
                </a:ext>
              </a:extLst>
            </p:cNvPr>
            <p:cNvSpPr/>
            <p:nvPr/>
          </p:nvSpPr>
          <p:spPr>
            <a:xfrm>
              <a:off x="-1038838" y="0"/>
              <a:ext cx="2047242" cy="6858000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374251F3-6355-404A-AE47-3B8A18BEEA1E}"/>
                </a:ext>
              </a:extLst>
            </p:cNvPr>
            <p:cNvSpPr/>
            <p:nvPr/>
          </p:nvSpPr>
          <p:spPr>
            <a:xfrm>
              <a:off x="488534" y="5372805"/>
              <a:ext cx="777668" cy="828942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68F3ACD0-8771-4CD4-A9E4-1F36CF979774}"/>
              </a:ext>
            </a:extLst>
          </p:cNvPr>
          <p:cNvSpPr txBox="1"/>
          <p:nvPr/>
        </p:nvSpPr>
        <p:spPr>
          <a:xfrm>
            <a:off x="3443233" y="-1797281"/>
            <a:ext cx="65722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800" dirty="0">
                <a:latin typeface="Palatino Linotype" panose="02040502050505030304" pitchFamily="18" charset="0"/>
              </a:rPr>
              <a:t>Csapatunk</a:t>
            </a:r>
          </a:p>
        </p:txBody>
      </p:sp>
      <p:grpSp>
        <p:nvGrpSpPr>
          <p:cNvPr id="29" name="Csoportba foglalás 28">
            <a:extLst>
              <a:ext uri="{FF2B5EF4-FFF2-40B4-BE49-F238E27FC236}">
                <a16:creationId xmlns:a16="http://schemas.microsoft.com/office/drawing/2014/main" id="{907A1ED7-6165-4922-8E3D-AEC4DA115EB0}"/>
              </a:ext>
            </a:extLst>
          </p:cNvPr>
          <p:cNvGrpSpPr/>
          <p:nvPr/>
        </p:nvGrpSpPr>
        <p:grpSpPr>
          <a:xfrm>
            <a:off x="15189018" y="470128"/>
            <a:ext cx="10257121" cy="5917744"/>
            <a:chOff x="2360934" y="337874"/>
            <a:chExt cx="10257121" cy="5917744"/>
          </a:xfrm>
        </p:grpSpPr>
        <p:sp>
          <p:nvSpPr>
            <p:cNvPr id="30" name="Szövegdoboz 29">
              <a:extLst>
                <a:ext uri="{FF2B5EF4-FFF2-40B4-BE49-F238E27FC236}">
                  <a16:creationId xmlns:a16="http://schemas.microsoft.com/office/drawing/2014/main" id="{77DC131D-8210-437C-B4E8-534B9B76B9F6}"/>
                </a:ext>
              </a:extLst>
            </p:cNvPr>
            <p:cNvSpPr txBox="1"/>
            <p:nvPr/>
          </p:nvSpPr>
          <p:spPr>
            <a:xfrm>
              <a:off x="4453417" y="337874"/>
              <a:ext cx="650229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4400" dirty="0">
                  <a:latin typeface="Palatino Linotype" panose="02040502050505030304" pitchFamily="18" charset="0"/>
                </a:rPr>
                <a:t>A fejezet fontosabb részei</a:t>
              </a:r>
            </a:p>
          </p:txBody>
        </p:sp>
        <p:sp>
          <p:nvSpPr>
            <p:cNvPr id="31" name="Szövegdoboz 30">
              <a:extLst>
                <a:ext uri="{FF2B5EF4-FFF2-40B4-BE49-F238E27FC236}">
                  <a16:creationId xmlns:a16="http://schemas.microsoft.com/office/drawing/2014/main" id="{B698A9EF-E290-4209-BA85-1C81E3A5561F}"/>
                </a:ext>
              </a:extLst>
            </p:cNvPr>
            <p:cNvSpPr txBox="1"/>
            <p:nvPr/>
          </p:nvSpPr>
          <p:spPr>
            <a:xfrm>
              <a:off x="2751435" y="2142019"/>
              <a:ext cx="4318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3200" dirty="0">
                  <a:latin typeface="Palatino Linotype" panose="02040502050505030304" pitchFamily="18" charset="0"/>
                </a:rPr>
                <a:t>Téglalap megrajzolása</a:t>
              </a:r>
            </a:p>
          </p:txBody>
        </p:sp>
        <p:sp>
          <p:nvSpPr>
            <p:cNvPr id="32" name="Szövegdoboz 31">
              <a:extLst>
                <a:ext uri="{FF2B5EF4-FFF2-40B4-BE49-F238E27FC236}">
                  <a16:creationId xmlns:a16="http://schemas.microsoft.com/office/drawing/2014/main" id="{892FC898-3984-4ACE-811A-6058317DE078}"/>
                </a:ext>
              </a:extLst>
            </p:cNvPr>
            <p:cNvSpPr txBox="1"/>
            <p:nvPr/>
          </p:nvSpPr>
          <p:spPr>
            <a:xfrm>
              <a:off x="9101578" y="4920590"/>
              <a:ext cx="20407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>
                  <a:latin typeface="Palatino Linotype" panose="02040502050505030304" pitchFamily="18" charset="0"/>
                </a:rPr>
                <a:t>Képek megjelenítése</a:t>
              </a:r>
            </a:p>
          </p:txBody>
        </p:sp>
        <p:sp>
          <p:nvSpPr>
            <p:cNvPr id="34" name="Szövegdoboz 33">
              <a:extLst>
                <a:ext uri="{FF2B5EF4-FFF2-40B4-BE49-F238E27FC236}">
                  <a16:creationId xmlns:a16="http://schemas.microsoft.com/office/drawing/2014/main" id="{A4DFB581-5269-4E24-9A4D-A127D81B22F7}"/>
                </a:ext>
              </a:extLst>
            </p:cNvPr>
            <p:cNvSpPr txBox="1"/>
            <p:nvPr/>
          </p:nvSpPr>
          <p:spPr>
            <a:xfrm>
              <a:off x="8231008" y="2198842"/>
              <a:ext cx="4387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3200" dirty="0">
                  <a:latin typeface="Palatino Linotype" panose="02040502050505030304" pitchFamily="18" charset="0"/>
                </a:rPr>
                <a:t>Feliratok </a:t>
              </a:r>
              <a:r>
                <a:rPr lang="hu-HU" sz="3200" dirty="0" err="1">
                  <a:latin typeface="Palatino Linotype" panose="02040502050505030304" pitchFamily="18" charset="0"/>
                </a:rPr>
                <a:t>léztrehozása</a:t>
              </a:r>
              <a:endParaRPr lang="hu-HU" sz="3200" dirty="0">
                <a:latin typeface="Palatino Linotype" panose="02040502050505030304" pitchFamily="18" charset="0"/>
              </a:endParaRPr>
            </a:p>
          </p:txBody>
        </p:sp>
        <p:sp>
          <p:nvSpPr>
            <p:cNvPr id="36" name="Szövegdoboz 35">
              <a:extLst>
                <a:ext uri="{FF2B5EF4-FFF2-40B4-BE49-F238E27FC236}">
                  <a16:creationId xmlns:a16="http://schemas.microsoft.com/office/drawing/2014/main" id="{6CC866C3-50F5-453F-BD91-24BDBF9F5B11}"/>
                </a:ext>
              </a:extLst>
            </p:cNvPr>
            <p:cNvSpPr txBox="1"/>
            <p:nvPr/>
          </p:nvSpPr>
          <p:spPr>
            <a:xfrm>
              <a:off x="3756165" y="3661070"/>
              <a:ext cx="29289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3200" dirty="0">
                  <a:latin typeface="Palatino Linotype" panose="02040502050505030304" pitchFamily="18" charset="0"/>
                </a:rPr>
                <a:t>Mozgásfázisok</a:t>
              </a:r>
            </a:p>
          </p:txBody>
        </p:sp>
        <p:pic>
          <p:nvPicPr>
            <p:cNvPr id="37" name="Kép 36">
              <a:extLst>
                <a:ext uri="{FF2B5EF4-FFF2-40B4-BE49-F238E27FC236}">
                  <a16:creationId xmlns:a16="http://schemas.microsoft.com/office/drawing/2014/main" id="{9A9DE825-BF53-4B00-8DF1-8700AA1E0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00" y="5854683"/>
              <a:ext cx="4036077" cy="400935"/>
            </a:xfrm>
            <a:prstGeom prst="rect">
              <a:avLst/>
            </a:prstGeom>
          </p:spPr>
        </p:pic>
        <p:pic>
          <p:nvPicPr>
            <p:cNvPr id="38" name="Kép 37">
              <a:extLst>
                <a:ext uri="{FF2B5EF4-FFF2-40B4-BE49-F238E27FC236}">
                  <a16:creationId xmlns:a16="http://schemas.microsoft.com/office/drawing/2014/main" id="{870020D8-8FB1-4CFB-914F-656B1070C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1028" y="2967177"/>
              <a:ext cx="4394420" cy="476176"/>
            </a:xfrm>
            <a:prstGeom prst="rect">
              <a:avLst/>
            </a:prstGeom>
          </p:spPr>
        </p:pic>
        <p:pic>
          <p:nvPicPr>
            <p:cNvPr id="39" name="Kép 38">
              <a:extLst>
                <a:ext uri="{FF2B5EF4-FFF2-40B4-BE49-F238E27FC236}">
                  <a16:creationId xmlns:a16="http://schemas.microsoft.com/office/drawing/2014/main" id="{C70A2CEF-3A4D-4E69-B08E-04BCFB510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9498" y="4355700"/>
              <a:ext cx="5182323" cy="1752845"/>
            </a:xfrm>
            <a:prstGeom prst="rect">
              <a:avLst/>
            </a:prstGeom>
          </p:spPr>
        </p:pic>
        <p:pic>
          <p:nvPicPr>
            <p:cNvPr id="40" name="Kép 39">
              <a:extLst>
                <a:ext uri="{FF2B5EF4-FFF2-40B4-BE49-F238E27FC236}">
                  <a16:creationId xmlns:a16="http://schemas.microsoft.com/office/drawing/2014/main" id="{D63D5B61-5251-4859-AA3E-E07E6A303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0934" y="2848903"/>
              <a:ext cx="5189846" cy="3297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7356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zövegdoboz 25">
            <a:extLst>
              <a:ext uri="{FF2B5EF4-FFF2-40B4-BE49-F238E27FC236}">
                <a16:creationId xmlns:a16="http://schemas.microsoft.com/office/drawing/2014/main" id="{6FAD1AD6-5450-4EF4-87C6-A2FEAA90FCAC}"/>
              </a:ext>
            </a:extLst>
          </p:cNvPr>
          <p:cNvSpPr txBox="1"/>
          <p:nvPr/>
        </p:nvSpPr>
        <p:spPr>
          <a:xfrm>
            <a:off x="4326196" y="5180737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</a:rPr>
              <a:t>Szollinger Rajmund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C754CA1-5BF4-4480-B3AD-48E417E6B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D713451-3440-44DF-B3E3-ABBE4493B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8F3711B-0507-417E-8116-05F288AE8B7C}"/>
              </a:ext>
            </a:extLst>
          </p:cNvPr>
          <p:cNvGrpSpPr/>
          <p:nvPr/>
        </p:nvGrpSpPr>
        <p:grpSpPr>
          <a:xfrm>
            <a:off x="336954" y="0"/>
            <a:ext cx="13785445" cy="6858000"/>
            <a:chOff x="336956" y="0"/>
            <a:chExt cx="3833392" cy="6858000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CEBC76BC-6DD6-4724-9BC2-A9C31602B336}"/>
                </a:ext>
              </a:extLst>
            </p:cNvPr>
            <p:cNvSpPr/>
            <p:nvPr/>
          </p:nvSpPr>
          <p:spPr>
            <a:xfrm>
              <a:off x="336956" y="0"/>
              <a:ext cx="3611201" cy="6858000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D5FD63B-734E-4DE4-929E-0D3BA5FF1AD6}"/>
                </a:ext>
              </a:extLst>
            </p:cNvPr>
            <p:cNvSpPr/>
            <p:nvPr/>
          </p:nvSpPr>
          <p:spPr>
            <a:xfrm>
              <a:off x="3392680" y="1185729"/>
              <a:ext cx="777668" cy="828942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8E6957B-1BA9-41B4-BCCE-91EDAA92A405}"/>
              </a:ext>
            </a:extLst>
          </p:cNvPr>
          <p:cNvGrpSpPr/>
          <p:nvPr/>
        </p:nvGrpSpPr>
        <p:grpSpPr>
          <a:xfrm>
            <a:off x="-139820" y="0"/>
            <a:ext cx="14683133" cy="6858000"/>
            <a:chOff x="-139819" y="0"/>
            <a:chExt cx="3365084" cy="6858000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B1B5EA9F-8E4E-4843-8BC7-B8381E785676}"/>
                </a:ext>
              </a:extLst>
            </p:cNvPr>
            <p:cNvSpPr/>
            <p:nvPr/>
          </p:nvSpPr>
          <p:spPr>
            <a:xfrm>
              <a:off x="-139819" y="0"/>
              <a:ext cx="3118722" cy="6858000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F54F25B8-2B3A-489B-9562-9EEF8710B610}"/>
                </a:ext>
              </a:extLst>
            </p:cNvPr>
            <p:cNvSpPr/>
            <p:nvPr/>
          </p:nvSpPr>
          <p:spPr>
            <a:xfrm>
              <a:off x="2447597" y="2600058"/>
              <a:ext cx="777668" cy="828942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B2FE0BD4-AE59-4939-B3AB-E0A6646A1716}"/>
              </a:ext>
            </a:extLst>
          </p:cNvPr>
          <p:cNvGrpSpPr/>
          <p:nvPr/>
        </p:nvGrpSpPr>
        <p:grpSpPr>
          <a:xfrm>
            <a:off x="-597427" y="0"/>
            <a:ext cx="15605198" cy="6858000"/>
            <a:chOff x="-597427" y="0"/>
            <a:chExt cx="2918262" cy="6858000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A0C1DA02-F7C9-47C4-B285-21C19F153DD6}"/>
                </a:ext>
              </a:extLst>
            </p:cNvPr>
            <p:cNvSpPr/>
            <p:nvPr/>
          </p:nvSpPr>
          <p:spPr>
            <a:xfrm>
              <a:off x="-597427" y="0"/>
              <a:ext cx="2641947" cy="6858000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DBC2A341-511B-47E2-AC00-7B712AD3DA11}"/>
                </a:ext>
              </a:extLst>
            </p:cNvPr>
            <p:cNvSpPr/>
            <p:nvPr/>
          </p:nvSpPr>
          <p:spPr>
            <a:xfrm>
              <a:off x="1543167" y="4015448"/>
              <a:ext cx="777668" cy="828942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75DE81D4-7628-4D12-B432-4DC832BB4578}"/>
              </a:ext>
            </a:extLst>
          </p:cNvPr>
          <p:cNvGrpSpPr/>
          <p:nvPr/>
        </p:nvGrpSpPr>
        <p:grpSpPr>
          <a:xfrm>
            <a:off x="-967293" y="-66675"/>
            <a:ext cx="16574685" cy="6955215"/>
            <a:chOff x="-1038838" y="0"/>
            <a:chExt cx="2305040" cy="6858000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5BF4FA03-FAEA-41E7-977F-B056415753FF}"/>
                </a:ext>
              </a:extLst>
            </p:cNvPr>
            <p:cNvSpPr/>
            <p:nvPr/>
          </p:nvSpPr>
          <p:spPr>
            <a:xfrm>
              <a:off x="-1038838" y="0"/>
              <a:ext cx="2047242" cy="6858000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374251F3-6355-404A-AE47-3B8A18BEEA1E}"/>
                </a:ext>
              </a:extLst>
            </p:cNvPr>
            <p:cNvSpPr/>
            <p:nvPr/>
          </p:nvSpPr>
          <p:spPr>
            <a:xfrm>
              <a:off x="488534" y="5372805"/>
              <a:ext cx="777668" cy="828942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4" name="Szövegdoboz 3">
            <a:extLst>
              <a:ext uri="{FF2B5EF4-FFF2-40B4-BE49-F238E27FC236}">
                <a16:creationId xmlns:a16="http://schemas.microsoft.com/office/drawing/2014/main" id="{D84E9F01-8A94-4E57-8055-17EF6F285A59}"/>
              </a:ext>
            </a:extLst>
          </p:cNvPr>
          <p:cNvSpPr txBox="1"/>
          <p:nvPr/>
        </p:nvSpPr>
        <p:spPr>
          <a:xfrm>
            <a:off x="3544035" y="30540"/>
            <a:ext cx="65722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800" dirty="0">
                <a:latin typeface="Palatino Linotype" panose="02040502050505030304" pitchFamily="18" charset="0"/>
              </a:rPr>
              <a:t>Csapatunk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BA7FBD93-3F6E-49ED-BAC0-D0FF5BB96F12}"/>
              </a:ext>
            </a:extLst>
          </p:cNvPr>
          <p:cNvSpPr txBox="1"/>
          <p:nvPr/>
        </p:nvSpPr>
        <p:spPr>
          <a:xfrm>
            <a:off x="4410185" y="5978745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</a:rPr>
              <a:t>Szollinger Rajmund</a:t>
            </a:r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CE07F0F7-3905-4390-A4D8-8520EB13FDA0}"/>
              </a:ext>
            </a:extLst>
          </p:cNvPr>
          <p:cNvSpPr/>
          <p:nvPr/>
        </p:nvSpPr>
        <p:spPr>
          <a:xfrm>
            <a:off x="4324483" y="1581907"/>
            <a:ext cx="3619500" cy="4412040"/>
          </a:xfrm>
          <a:prstGeom prst="roundRect">
            <a:avLst/>
          </a:prstGeom>
          <a:blipFill dpi="0" rotWithShape="1">
            <a:blip r:embed="rId2"/>
            <a:srcRect/>
            <a:stretch>
              <a:fillRect b="-10000"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7600F41E-CD85-48C2-B06C-0BF182979887}"/>
              </a:ext>
            </a:extLst>
          </p:cNvPr>
          <p:cNvSpPr txBox="1"/>
          <p:nvPr/>
        </p:nvSpPr>
        <p:spPr>
          <a:xfrm>
            <a:off x="8474744" y="6003988"/>
            <a:ext cx="3609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</a:rPr>
              <a:t>Major Bálint István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67DB5A21-827B-4C3A-A8F4-BE254686DC37}"/>
              </a:ext>
            </a:extLst>
          </p:cNvPr>
          <p:cNvSpPr txBox="1"/>
          <p:nvPr/>
        </p:nvSpPr>
        <p:spPr>
          <a:xfrm>
            <a:off x="718989" y="5956427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n>
                  <a:solidFill>
                    <a:schemeClr val="tx1"/>
                  </a:solidFill>
                </a:ln>
              </a:rPr>
              <a:t>Baracskai Dóra</a:t>
            </a:r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F4935D1D-17DE-4387-AAD2-7C21E6E0B3EB}"/>
              </a:ext>
            </a:extLst>
          </p:cNvPr>
          <p:cNvSpPr/>
          <p:nvPr/>
        </p:nvSpPr>
        <p:spPr>
          <a:xfrm>
            <a:off x="202321" y="1562680"/>
            <a:ext cx="3619500" cy="4412040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8800" dirty="0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87AC5773-41BE-4FC5-91A3-0C162F446C3F}"/>
              </a:ext>
            </a:extLst>
          </p:cNvPr>
          <p:cNvSpPr txBox="1"/>
          <p:nvPr/>
        </p:nvSpPr>
        <p:spPr>
          <a:xfrm>
            <a:off x="216593" y="5956427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  <a:noFill/>
              </a:rPr>
              <a:t>Baracskai Dóra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7DF4FAE4-AC21-4272-966C-6DA4960DF9E2}"/>
              </a:ext>
            </a:extLst>
          </p:cNvPr>
          <p:cNvSpPr txBox="1"/>
          <p:nvPr/>
        </p:nvSpPr>
        <p:spPr>
          <a:xfrm>
            <a:off x="4409724" y="5981478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  <a:noFill/>
              </a:rPr>
              <a:t>Szollinger Rajmund</a:t>
            </a:r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C03378D9-48CF-4006-8A88-58EEFF9C6CC6}"/>
              </a:ext>
            </a:extLst>
          </p:cNvPr>
          <p:cNvSpPr/>
          <p:nvPr/>
        </p:nvSpPr>
        <p:spPr>
          <a:xfrm>
            <a:off x="8446645" y="1596053"/>
            <a:ext cx="3619500" cy="441204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233C706C-82D6-4EEA-A33F-68312D088B15}"/>
              </a:ext>
            </a:extLst>
          </p:cNvPr>
          <p:cNvSpPr txBox="1"/>
          <p:nvPr/>
        </p:nvSpPr>
        <p:spPr>
          <a:xfrm>
            <a:off x="8465219" y="6003988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  <a:noFill/>
              </a:rPr>
              <a:t>Major Bálint István</a:t>
            </a:r>
          </a:p>
        </p:txBody>
      </p:sp>
      <p:pic>
        <p:nvPicPr>
          <p:cNvPr id="31" name="Picture 2" descr="GitHub Logo, symbol, meaning, history, PNG, brand">
            <a:extLst>
              <a:ext uri="{FF2B5EF4-FFF2-40B4-BE49-F238E27FC236}">
                <a16:creationId xmlns:a16="http://schemas.microsoft.com/office/drawing/2014/main" id="{14EFF225-7A41-4578-97C8-04BBF48BC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5286" y="-190897"/>
            <a:ext cx="3577839" cy="201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omboid 31">
            <a:extLst>
              <a:ext uri="{FF2B5EF4-FFF2-40B4-BE49-F238E27FC236}">
                <a16:creationId xmlns:a16="http://schemas.microsoft.com/office/drawing/2014/main" id="{5CF008D6-7A45-424F-911C-2E737CABE432}"/>
              </a:ext>
            </a:extLst>
          </p:cNvPr>
          <p:cNvSpPr/>
          <p:nvPr/>
        </p:nvSpPr>
        <p:spPr>
          <a:xfrm>
            <a:off x="-16488650" y="32492117"/>
            <a:ext cx="6995555" cy="6857999"/>
          </a:xfrm>
          <a:prstGeom prst="parallelogram">
            <a:avLst>
              <a:gd name="adj" fmla="val 26861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omboid 32">
            <a:extLst>
              <a:ext uri="{FF2B5EF4-FFF2-40B4-BE49-F238E27FC236}">
                <a16:creationId xmlns:a16="http://schemas.microsoft.com/office/drawing/2014/main" id="{07B703E5-1C9F-413F-8DDE-461BD3FBA0BE}"/>
              </a:ext>
            </a:extLst>
          </p:cNvPr>
          <p:cNvSpPr/>
          <p:nvPr/>
        </p:nvSpPr>
        <p:spPr>
          <a:xfrm>
            <a:off x="-7930897" y="-70843"/>
            <a:ext cx="6995555" cy="6857999"/>
          </a:xfrm>
          <a:prstGeom prst="parallelogram">
            <a:avLst>
              <a:gd name="adj" fmla="val 26861"/>
            </a:avLst>
          </a:prstGeom>
          <a:solidFill>
            <a:srgbClr val="0021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omboid 35">
            <a:extLst>
              <a:ext uri="{FF2B5EF4-FFF2-40B4-BE49-F238E27FC236}">
                <a16:creationId xmlns:a16="http://schemas.microsoft.com/office/drawing/2014/main" id="{4EDFE0C6-0557-4261-8CE6-1D81EB0AB187}"/>
              </a:ext>
            </a:extLst>
          </p:cNvPr>
          <p:cNvSpPr/>
          <p:nvPr/>
        </p:nvSpPr>
        <p:spPr>
          <a:xfrm>
            <a:off x="23395870" y="-48260000"/>
            <a:ext cx="8303330" cy="6891379"/>
          </a:xfrm>
          <a:prstGeom prst="parallelogram">
            <a:avLst>
              <a:gd name="adj" fmla="val 26861"/>
            </a:avLst>
          </a:prstGeom>
          <a:solidFill>
            <a:srgbClr val="00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8" name="Kép 37">
            <a:extLst>
              <a:ext uri="{FF2B5EF4-FFF2-40B4-BE49-F238E27FC236}">
                <a16:creationId xmlns:a16="http://schemas.microsoft.com/office/drawing/2014/main" id="{611847F8-1C28-40AE-A0F2-C7F0096050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64267" y="1468438"/>
            <a:ext cx="3892543" cy="4267200"/>
          </a:xfrm>
          <a:prstGeom prst="rect">
            <a:avLst/>
          </a:prstGeom>
        </p:spPr>
      </p:pic>
      <p:pic>
        <p:nvPicPr>
          <p:cNvPr id="39" name="Kép 38">
            <a:extLst>
              <a:ext uri="{FF2B5EF4-FFF2-40B4-BE49-F238E27FC236}">
                <a16:creationId xmlns:a16="http://schemas.microsoft.com/office/drawing/2014/main" id="{CCF2C9BF-D6D4-420B-887B-6CFC4FFFC0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6830" y="1946129"/>
            <a:ext cx="2701195" cy="2231021"/>
          </a:xfrm>
          <a:prstGeom prst="rect">
            <a:avLst/>
          </a:prstGeom>
        </p:spPr>
      </p:pic>
      <p:pic>
        <p:nvPicPr>
          <p:cNvPr id="40" name="Kép 39">
            <a:extLst>
              <a:ext uri="{FF2B5EF4-FFF2-40B4-BE49-F238E27FC236}">
                <a16:creationId xmlns:a16="http://schemas.microsoft.com/office/drawing/2014/main" id="{1044742F-9432-4EFB-B905-58CAC275B7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7084" y="1946129"/>
            <a:ext cx="2636597" cy="2231021"/>
          </a:xfrm>
          <a:prstGeom prst="rect">
            <a:avLst/>
          </a:prstGeom>
        </p:spPr>
      </p:pic>
      <p:pic>
        <p:nvPicPr>
          <p:cNvPr id="41" name="Kép 40">
            <a:extLst>
              <a:ext uri="{FF2B5EF4-FFF2-40B4-BE49-F238E27FC236}">
                <a16:creationId xmlns:a16="http://schemas.microsoft.com/office/drawing/2014/main" id="{C6845941-DFEB-49DF-9BE7-5C3754A567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7392" y="4964005"/>
            <a:ext cx="5449060" cy="1543265"/>
          </a:xfrm>
          <a:prstGeom prst="rect">
            <a:avLst/>
          </a:prstGeom>
        </p:spPr>
      </p:pic>
      <p:pic>
        <p:nvPicPr>
          <p:cNvPr id="42" name="Kép 41">
            <a:extLst>
              <a:ext uri="{FF2B5EF4-FFF2-40B4-BE49-F238E27FC236}">
                <a16:creationId xmlns:a16="http://schemas.microsoft.com/office/drawing/2014/main" id="{639073AB-3D28-4597-A869-4ED953EBEA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939" y="1615740"/>
            <a:ext cx="3895491" cy="479941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43" name="Picture 6" descr="Bootstrap Icons">
            <a:extLst>
              <a:ext uri="{FF2B5EF4-FFF2-40B4-BE49-F238E27FC236}">
                <a16:creationId xmlns:a16="http://schemas.microsoft.com/office/drawing/2014/main" id="{8A4493E8-6E5E-4058-91F3-96EF847E7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446747" y="32492117"/>
            <a:ext cx="12911747" cy="783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Visual Studio Code - Wikiversity">
            <a:extLst>
              <a:ext uri="{FF2B5EF4-FFF2-40B4-BE49-F238E27FC236}">
                <a16:creationId xmlns:a16="http://schemas.microsoft.com/office/drawing/2014/main" id="{FDB98EFE-7098-4617-A4BD-8181741BD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5694" y="-46346999"/>
            <a:ext cx="3065376" cy="30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518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zövegdoboz 50">
            <a:extLst>
              <a:ext uri="{FF2B5EF4-FFF2-40B4-BE49-F238E27FC236}">
                <a16:creationId xmlns:a16="http://schemas.microsoft.com/office/drawing/2014/main" id="{B073EF22-6C4D-40B1-9059-416C0FAF555D}"/>
              </a:ext>
            </a:extLst>
          </p:cNvPr>
          <p:cNvSpPr txBox="1"/>
          <p:nvPr/>
        </p:nvSpPr>
        <p:spPr>
          <a:xfrm>
            <a:off x="20159073" y="6576338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</a:rPr>
              <a:t>Szollinger Rajmund</a:t>
            </a:r>
          </a:p>
        </p:txBody>
      </p: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37F909F1-CB37-4005-BEB6-BDAC0FE146C1}"/>
              </a:ext>
            </a:extLst>
          </p:cNvPr>
          <p:cNvSpPr txBox="1"/>
          <p:nvPr/>
        </p:nvSpPr>
        <p:spPr>
          <a:xfrm>
            <a:off x="24372876" y="6576338"/>
            <a:ext cx="3609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</a:rPr>
              <a:t>Major Bálint István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C754CA1-5BF4-4480-B3AD-48E417E6B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D713451-3440-44DF-B3E3-ABBE4493B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8F3711B-0507-417E-8116-05F288AE8B7C}"/>
              </a:ext>
            </a:extLst>
          </p:cNvPr>
          <p:cNvGrpSpPr/>
          <p:nvPr/>
        </p:nvGrpSpPr>
        <p:grpSpPr>
          <a:xfrm flipH="1">
            <a:off x="14122399" y="420914"/>
            <a:ext cx="1059544" cy="6437086"/>
            <a:chOff x="336956" y="0"/>
            <a:chExt cx="3833392" cy="6858000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CEBC76BC-6DD6-4724-9BC2-A9C31602B336}"/>
                </a:ext>
              </a:extLst>
            </p:cNvPr>
            <p:cNvSpPr/>
            <p:nvPr/>
          </p:nvSpPr>
          <p:spPr>
            <a:xfrm>
              <a:off x="336956" y="0"/>
              <a:ext cx="3611201" cy="6858000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D5FD63B-734E-4DE4-929E-0D3BA5FF1AD6}"/>
                </a:ext>
              </a:extLst>
            </p:cNvPr>
            <p:cNvSpPr/>
            <p:nvPr/>
          </p:nvSpPr>
          <p:spPr>
            <a:xfrm>
              <a:off x="3392680" y="1185729"/>
              <a:ext cx="777668" cy="828942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40" name="Téglalap: lekerekített 39">
            <a:extLst>
              <a:ext uri="{FF2B5EF4-FFF2-40B4-BE49-F238E27FC236}">
                <a16:creationId xmlns:a16="http://schemas.microsoft.com/office/drawing/2014/main" id="{2F20CA6E-618E-404F-A3B2-5F93DBC12464}"/>
              </a:ext>
            </a:extLst>
          </p:cNvPr>
          <p:cNvSpPr/>
          <p:nvPr/>
        </p:nvSpPr>
        <p:spPr>
          <a:xfrm>
            <a:off x="20175057" y="1982671"/>
            <a:ext cx="3619500" cy="4412040"/>
          </a:xfrm>
          <a:prstGeom prst="roundRect">
            <a:avLst/>
          </a:prstGeom>
          <a:blipFill dpi="0" rotWithShape="1">
            <a:blip r:embed="rId2"/>
            <a:srcRect/>
            <a:stretch>
              <a:fillRect b="-10000"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8E6957B-1BA9-41B4-BCCE-91EDAA92A405}"/>
              </a:ext>
            </a:extLst>
          </p:cNvPr>
          <p:cNvGrpSpPr/>
          <p:nvPr/>
        </p:nvGrpSpPr>
        <p:grpSpPr>
          <a:xfrm>
            <a:off x="14122399" y="159656"/>
            <a:ext cx="420914" cy="6698343"/>
            <a:chOff x="-139819" y="0"/>
            <a:chExt cx="3365084" cy="6858000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B1B5EA9F-8E4E-4843-8BC7-B8381E785676}"/>
                </a:ext>
              </a:extLst>
            </p:cNvPr>
            <p:cNvSpPr/>
            <p:nvPr/>
          </p:nvSpPr>
          <p:spPr>
            <a:xfrm>
              <a:off x="-139819" y="0"/>
              <a:ext cx="3118722" cy="6858000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F54F25B8-2B3A-489B-9562-9EEF8710B610}"/>
                </a:ext>
              </a:extLst>
            </p:cNvPr>
            <p:cNvSpPr/>
            <p:nvPr/>
          </p:nvSpPr>
          <p:spPr>
            <a:xfrm>
              <a:off x="2447597" y="2600058"/>
              <a:ext cx="777668" cy="828942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B2FE0BD4-AE59-4939-B3AB-E0A6646A1716}"/>
              </a:ext>
            </a:extLst>
          </p:cNvPr>
          <p:cNvGrpSpPr/>
          <p:nvPr/>
        </p:nvGrpSpPr>
        <p:grpSpPr>
          <a:xfrm>
            <a:off x="13800141" y="0"/>
            <a:ext cx="1207630" cy="6858000"/>
            <a:chOff x="-597427" y="0"/>
            <a:chExt cx="2918262" cy="6858000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A0C1DA02-F7C9-47C4-B285-21C19F153DD6}"/>
                </a:ext>
              </a:extLst>
            </p:cNvPr>
            <p:cNvSpPr/>
            <p:nvPr/>
          </p:nvSpPr>
          <p:spPr>
            <a:xfrm>
              <a:off x="-597427" y="0"/>
              <a:ext cx="2641947" cy="6858000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DBC2A341-511B-47E2-AC00-7B712AD3DA11}"/>
                </a:ext>
              </a:extLst>
            </p:cNvPr>
            <p:cNvSpPr/>
            <p:nvPr/>
          </p:nvSpPr>
          <p:spPr>
            <a:xfrm>
              <a:off x="1543167" y="4015448"/>
              <a:ext cx="777668" cy="828942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75DE81D4-7628-4D12-B432-4DC832BB4578}"/>
              </a:ext>
            </a:extLst>
          </p:cNvPr>
          <p:cNvGrpSpPr/>
          <p:nvPr/>
        </p:nvGrpSpPr>
        <p:grpSpPr>
          <a:xfrm>
            <a:off x="14025665" y="-33379"/>
            <a:ext cx="1788201" cy="6858000"/>
            <a:chOff x="-1038838" y="0"/>
            <a:chExt cx="2305040" cy="6858000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5BF4FA03-FAEA-41E7-977F-B056415753FF}"/>
                </a:ext>
              </a:extLst>
            </p:cNvPr>
            <p:cNvSpPr/>
            <p:nvPr/>
          </p:nvSpPr>
          <p:spPr>
            <a:xfrm>
              <a:off x="-1038838" y="0"/>
              <a:ext cx="2047242" cy="6858000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374251F3-6355-404A-AE47-3B8A18BEEA1E}"/>
                </a:ext>
              </a:extLst>
            </p:cNvPr>
            <p:cNvSpPr/>
            <p:nvPr/>
          </p:nvSpPr>
          <p:spPr>
            <a:xfrm>
              <a:off x="488534" y="5372805"/>
              <a:ext cx="777668" cy="828942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673B6BB8-2079-42DE-B89B-FB9B5084229E}"/>
              </a:ext>
            </a:extLst>
          </p:cNvPr>
          <p:cNvSpPr txBox="1"/>
          <p:nvPr/>
        </p:nvSpPr>
        <p:spPr>
          <a:xfrm>
            <a:off x="18961210" y="10164"/>
            <a:ext cx="6572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600" dirty="0">
                <a:latin typeface="Lilita one" panose="02000000000000000000" pitchFamily="2" charset="0"/>
              </a:rPr>
              <a:t>Csapatunk</a:t>
            </a:r>
          </a:p>
        </p:txBody>
      </p:sp>
      <p:sp>
        <p:nvSpPr>
          <p:cNvPr id="35" name="Romboid 34">
            <a:extLst>
              <a:ext uri="{FF2B5EF4-FFF2-40B4-BE49-F238E27FC236}">
                <a16:creationId xmlns:a16="http://schemas.microsoft.com/office/drawing/2014/main" id="{1DB042D8-2428-44E7-ACB6-67E56A1A83AE}"/>
              </a:ext>
            </a:extLst>
          </p:cNvPr>
          <p:cNvSpPr/>
          <p:nvPr/>
        </p:nvSpPr>
        <p:spPr>
          <a:xfrm>
            <a:off x="-2345934" y="-22653"/>
            <a:ext cx="6995555" cy="6891379"/>
          </a:xfrm>
          <a:prstGeom prst="parallelogram">
            <a:avLst>
              <a:gd name="adj" fmla="val 2686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30" name="Picture 6" descr="Bootstrap Icons">
            <a:extLst>
              <a:ext uri="{FF2B5EF4-FFF2-40B4-BE49-F238E27FC236}">
                <a16:creationId xmlns:a16="http://schemas.microsoft.com/office/drawing/2014/main" id="{24286C14-E15B-4243-9698-46C963619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79601" y="-524017"/>
            <a:ext cx="12911747" cy="783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omboid 33">
            <a:extLst>
              <a:ext uri="{FF2B5EF4-FFF2-40B4-BE49-F238E27FC236}">
                <a16:creationId xmlns:a16="http://schemas.microsoft.com/office/drawing/2014/main" id="{3B4DA1CB-5F56-40A2-8D29-6888E8F6B7BE}"/>
              </a:ext>
            </a:extLst>
          </p:cNvPr>
          <p:cNvSpPr/>
          <p:nvPr/>
        </p:nvSpPr>
        <p:spPr>
          <a:xfrm>
            <a:off x="2736803" y="-33379"/>
            <a:ext cx="6995555" cy="6891379"/>
          </a:xfrm>
          <a:prstGeom prst="parallelogram">
            <a:avLst>
              <a:gd name="adj" fmla="val 26861"/>
            </a:avLst>
          </a:prstGeom>
          <a:solidFill>
            <a:srgbClr val="0021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Téglalap: lekerekített 38">
            <a:extLst>
              <a:ext uri="{FF2B5EF4-FFF2-40B4-BE49-F238E27FC236}">
                <a16:creationId xmlns:a16="http://schemas.microsoft.com/office/drawing/2014/main" id="{33F7EC60-83A2-4144-83BC-C665480F050E}"/>
              </a:ext>
            </a:extLst>
          </p:cNvPr>
          <p:cNvSpPr/>
          <p:nvPr/>
        </p:nvSpPr>
        <p:spPr>
          <a:xfrm>
            <a:off x="16100099" y="1922900"/>
            <a:ext cx="3619500" cy="441204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1" name="Téglalap: lekerekített 40">
            <a:extLst>
              <a:ext uri="{FF2B5EF4-FFF2-40B4-BE49-F238E27FC236}">
                <a16:creationId xmlns:a16="http://schemas.microsoft.com/office/drawing/2014/main" id="{271EF3E0-610B-432B-9BD2-96E1BDBAF0F1}"/>
              </a:ext>
            </a:extLst>
          </p:cNvPr>
          <p:cNvSpPr/>
          <p:nvPr/>
        </p:nvSpPr>
        <p:spPr>
          <a:xfrm>
            <a:off x="24406042" y="2018623"/>
            <a:ext cx="3619500" cy="441204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omboid 41">
            <a:extLst>
              <a:ext uri="{FF2B5EF4-FFF2-40B4-BE49-F238E27FC236}">
                <a16:creationId xmlns:a16="http://schemas.microsoft.com/office/drawing/2014/main" id="{07C660D2-861B-47E5-A502-7871100F75C5}"/>
              </a:ext>
            </a:extLst>
          </p:cNvPr>
          <p:cNvSpPr/>
          <p:nvPr/>
        </p:nvSpPr>
        <p:spPr>
          <a:xfrm>
            <a:off x="7640742" y="-33379"/>
            <a:ext cx="8303330" cy="6891379"/>
          </a:xfrm>
          <a:prstGeom prst="parallelogram">
            <a:avLst>
              <a:gd name="adj" fmla="val 26861"/>
            </a:avLst>
          </a:prstGeom>
          <a:solidFill>
            <a:srgbClr val="00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6" name="Picture 2" descr="Visual Studio Code - Wikiversity">
            <a:extLst>
              <a:ext uri="{FF2B5EF4-FFF2-40B4-BE49-F238E27FC236}">
                <a16:creationId xmlns:a16="http://schemas.microsoft.com/office/drawing/2014/main" id="{37A921BC-20AB-4F0D-ABEB-93F4414AF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093" y="2058624"/>
            <a:ext cx="3065376" cy="30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Kép 31">
            <a:extLst>
              <a:ext uri="{FF2B5EF4-FFF2-40B4-BE49-F238E27FC236}">
                <a16:creationId xmlns:a16="http://schemas.microsoft.com/office/drawing/2014/main" id="{B41ABAC3-55DA-49FB-8A3F-05D416B40D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542" y="1569660"/>
            <a:ext cx="3892543" cy="4267200"/>
          </a:xfrm>
          <a:prstGeom prst="rect">
            <a:avLst/>
          </a:prstGeom>
        </p:spPr>
      </p:pic>
      <p:pic>
        <p:nvPicPr>
          <p:cNvPr id="36" name="Kép 35">
            <a:extLst>
              <a:ext uri="{FF2B5EF4-FFF2-40B4-BE49-F238E27FC236}">
                <a16:creationId xmlns:a16="http://schemas.microsoft.com/office/drawing/2014/main" id="{8313199B-3EE5-49AF-A8DD-C5B1A4C643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66432" y="-33379"/>
            <a:ext cx="2052002" cy="2052002"/>
          </a:xfrm>
          <a:prstGeom prst="rect">
            <a:avLst/>
          </a:prstGeom>
        </p:spPr>
      </p:pic>
      <p:pic>
        <p:nvPicPr>
          <p:cNvPr id="45" name="Kép 44">
            <a:extLst>
              <a:ext uri="{FF2B5EF4-FFF2-40B4-BE49-F238E27FC236}">
                <a16:creationId xmlns:a16="http://schemas.microsoft.com/office/drawing/2014/main" id="{343BD8B7-07B1-4496-8EE1-42A328B947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953258" y="-37736059"/>
            <a:ext cx="8114241" cy="3263322"/>
          </a:xfrm>
          <a:prstGeom prst="rect">
            <a:avLst/>
          </a:prstGeom>
        </p:spPr>
      </p:pic>
      <p:pic>
        <p:nvPicPr>
          <p:cNvPr id="46" name="Kép 45">
            <a:extLst>
              <a:ext uri="{FF2B5EF4-FFF2-40B4-BE49-F238E27FC236}">
                <a16:creationId xmlns:a16="http://schemas.microsoft.com/office/drawing/2014/main" id="{AE46224E-584B-4941-A75F-55473C5A209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71796"/>
          <a:stretch/>
        </p:blipFill>
        <p:spPr>
          <a:xfrm>
            <a:off x="-1264455" y="31469612"/>
            <a:ext cx="8114241" cy="1538288"/>
          </a:xfrm>
          <a:prstGeom prst="rect">
            <a:avLst/>
          </a:prstGeom>
        </p:spPr>
      </p:pic>
      <p:pic>
        <p:nvPicPr>
          <p:cNvPr id="47" name="Kép 46">
            <a:extLst>
              <a:ext uri="{FF2B5EF4-FFF2-40B4-BE49-F238E27FC236}">
                <a16:creationId xmlns:a16="http://schemas.microsoft.com/office/drawing/2014/main" id="{6FB21A98-FBF2-4842-81A3-59DDE67CD6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37356" y="-37119072"/>
            <a:ext cx="1995002" cy="2029349"/>
          </a:xfrm>
          <a:prstGeom prst="rect">
            <a:avLst/>
          </a:prstGeom>
        </p:spPr>
      </p:pic>
      <p:sp>
        <p:nvSpPr>
          <p:cNvPr id="48" name="Szövegdoboz 47">
            <a:extLst>
              <a:ext uri="{FF2B5EF4-FFF2-40B4-BE49-F238E27FC236}">
                <a16:creationId xmlns:a16="http://schemas.microsoft.com/office/drawing/2014/main" id="{695CFC18-63CC-4576-9E87-B66498DBF0C6}"/>
              </a:ext>
            </a:extLst>
          </p:cNvPr>
          <p:cNvSpPr txBox="1"/>
          <p:nvPr/>
        </p:nvSpPr>
        <p:spPr>
          <a:xfrm>
            <a:off x="24372876" y="6576338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  <a:noFill/>
              </a:rPr>
              <a:t>Major Bálint István</a:t>
            </a:r>
          </a:p>
        </p:txBody>
      </p: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1366A291-2A2D-4224-BC62-3D11F476E444}"/>
              </a:ext>
            </a:extLst>
          </p:cNvPr>
          <p:cNvSpPr txBox="1"/>
          <p:nvPr/>
        </p:nvSpPr>
        <p:spPr>
          <a:xfrm>
            <a:off x="20168598" y="6576338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  <a:noFill/>
              </a:rPr>
              <a:t>Szollinger Rajmund</a:t>
            </a:r>
          </a:p>
        </p:txBody>
      </p: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FF5A6F42-0EC0-42FE-AF83-0FDDB821A205}"/>
              </a:ext>
            </a:extLst>
          </p:cNvPr>
          <p:cNvSpPr txBox="1"/>
          <p:nvPr/>
        </p:nvSpPr>
        <p:spPr>
          <a:xfrm>
            <a:off x="16158643" y="6463326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  <a:noFill/>
              </a:rPr>
              <a:t>Baracskai Dóra</a:t>
            </a:r>
          </a:p>
        </p:txBody>
      </p: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A896C8F0-CCDF-4480-91D1-E809CB1099B2}"/>
              </a:ext>
            </a:extLst>
          </p:cNvPr>
          <p:cNvSpPr txBox="1"/>
          <p:nvPr/>
        </p:nvSpPr>
        <p:spPr>
          <a:xfrm>
            <a:off x="16656029" y="6463325"/>
            <a:ext cx="2624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n>
                  <a:solidFill>
                    <a:schemeClr val="tx1"/>
                  </a:solidFill>
                </a:ln>
              </a:rPr>
              <a:t>Baracskai Dóra</a:t>
            </a:r>
          </a:p>
        </p:txBody>
      </p:sp>
      <p:sp>
        <p:nvSpPr>
          <p:cNvPr id="56" name="Cím 1">
            <a:extLst>
              <a:ext uri="{FF2B5EF4-FFF2-40B4-BE49-F238E27FC236}">
                <a16:creationId xmlns:a16="http://schemas.microsoft.com/office/drawing/2014/main" id="{6894DF35-04EC-41E4-8033-577D1FB501C8}"/>
              </a:ext>
            </a:extLst>
          </p:cNvPr>
          <p:cNvSpPr txBox="1">
            <a:spLocks/>
          </p:cNvSpPr>
          <p:nvPr/>
        </p:nvSpPr>
        <p:spPr>
          <a:xfrm>
            <a:off x="-953258" y="-386953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>
                <a:latin typeface="Palatino Linotype" panose="02040502050505030304" pitchFamily="18" charset="0"/>
              </a:rPr>
              <a:t>Bootstrap</a:t>
            </a:r>
            <a:endParaRPr lang="hu-HU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579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mboid 6">
            <a:extLst>
              <a:ext uri="{FF2B5EF4-FFF2-40B4-BE49-F238E27FC236}">
                <a16:creationId xmlns:a16="http://schemas.microsoft.com/office/drawing/2014/main" id="{C14500F2-0B46-4290-951F-DF3D69DD1363}"/>
              </a:ext>
            </a:extLst>
          </p:cNvPr>
          <p:cNvSpPr/>
          <p:nvPr/>
        </p:nvSpPr>
        <p:spPr>
          <a:xfrm>
            <a:off x="-2786191" y="-22653"/>
            <a:ext cx="19814784" cy="6891379"/>
          </a:xfrm>
          <a:prstGeom prst="parallelogram">
            <a:avLst>
              <a:gd name="adj" fmla="val 2686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E7F34E2-3409-4CC2-A3FE-53255E48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8" name="Romboid 7">
            <a:extLst>
              <a:ext uri="{FF2B5EF4-FFF2-40B4-BE49-F238E27FC236}">
                <a16:creationId xmlns:a16="http://schemas.microsoft.com/office/drawing/2014/main" id="{3AAFDFD9-ACFE-4318-A31C-0F1DC39C7620}"/>
              </a:ext>
            </a:extLst>
          </p:cNvPr>
          <p:cNvSpPr/>
          <p:nvPr/>
        </p:nvSpPr>
        <p:spPr>
          <a:xfrm>
            <a:off x="13481003" y="-33379"/>
            <a:ext cx="6995555" cy="6891379"/>
          </a:xfrm>
          <a:prstGeom prst="parallelogram">
            <a:avLst>
              <a:gd name="adj" fmla="val 26861"/>
            </a:avLst>
          </a:prstGeom>
          <a:solidFill>
            <a:srgbClr val="0021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omboid 9">
            <a:extLst>
              <a:ext uri="{FF2B5EF4-FFF2-40B4-BE49-F238E27FC236}">
                <a16:creationId xmlns:a16="http://schemas.microsoft.com/office/drawing/2014/main" id="{C5619A04-609B-49FE-966E-11373E72D8DD}"/>
              </a:ext>
            </a:extLst>
          </p:cNvPr>
          <p:cNvSpPr/>
          <p:nvPr/>
        </p:nvSpPr>
        <p:spPr>
          <a:xfrm>
            <a:off x="18580100" y="-44105"/>
            <a:ext cx="22415778" cy="6912831"/>
          </a:xfrm>
          <a:prstGeom prst="parallelogram">
            <a:avLst>
              <a:gd name="adj" fmla="val 26861"/>
            </a:avLst>
          </a:prstGeom>
          <a:solidFill>
            <a:srgbClr val="00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Picture 6" descr="Bootstrap Icons">
            <a:extLst>
              <a:ext uri="{FF2B5EF4-FFF2-40B4-BE49-F238E27FC236}">
                <a16:creationId xmlns:a16="http://schemas.microsoft.com/office/drawing/2014/main" id="{ED59886E-49C0-40C9-ADB3-012FF3636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13306" y="-507328"/>
            <a:ext cx="12911747" cy="783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A01A64F8-2771-4A63-B581-FD4B8DCEE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2508" y="1690688"/>
            <a:ext cx="3892543" cy="4267200"/>
          </a:xfrm>
          <a:prstGeom prst="rect">
            <a:avLst/>
          </a:prstGeom>
        </p:spPr>
      </p:pic>
      <p:pic>
        <p:nvPicPr>
          <p:cNvPr id="12" name="Picture 2" descr="Visual Studio Code - Wikiversity">
            <a:extLst>
              <a:ext uri="{FF2B5EF4-FFF2-40B4-BE49-F238E27FC236}">
                <a16:creationId xmlns:a16="http://schemas.microsoft.com/office/drawing/2014/main" id="{E4BACA36-184C-4986-9199-035FB4F08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1460" y="2291600"/>
            <a:ext cx="3065376" cy="30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1B7B54B-8F8E-4F1A-B4B4-68ACF90AA2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1796"/>
          <a:stretch/>
        </p:blipFill>
        <p:spPr>
          <a:xfrm>
            <a:off x="790948" y="4972761"/>
            <a:ext cx="8114241" cy="1538288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B13EEADF-F203-4EE9-8BE2-99C9781ABF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948" y="1574502"/>
            <a:ext cx="8114241" cy="3263322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8D6EF635-EFEA-4CD2-8B05-60DF65583C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58798" y="-22653"/>
            <a:ext cx="1995002" cy="2029349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28FD6447-8F2A-44C3-A55C-BAE33FECE2E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11" t="2350" b="57013"/>
          <a:stretch/>
        </p:blipFill>
        <p:spPr>
          <a:xfrm>
            <a:off x="15340713" y="1027906"/>
            <a:ext cx="4082219" cy="2163736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A27C6466-B86C-4F6E-96FD-3C60E969298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52018" r="283"/>
          <a:stretch/>
        </p:blipFill>
        <p:spPr>
          <a:xfrm>
            <a:off x="15340713" y="3532677"/>
            <a:ext cx="4883075" cy="2875267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935A3AC4-2844-411B-9E64-B24A94C99C8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8" b="58860"/>
          <a:stretch/>
        </p:blipFill>
        <p:spPr>
          <a:xfrm>
            <a:off x="20605732" y="1108574"/>
            <a:ext cx="3986631" cy="209758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D23A297-1A1F-4903-AA15-A915E420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496" y="64376"/>
            <a:ext cx="10515600" cy="1325563"/>
          </a:xfrm>
        </p:spPr>
        <p:txBody>
          <a:bodyPr/>
          <a:lstStyle/>
          <a:p>
            <a:r>
              <a:rPr lang="hu-HU" dirty="0" err="1">
                <a:latin typeface="Palatino Linotype" panose="02040502050505030304" pitchFamily="18" charset="0"/>
              </a:rPr>
              <a:t>Bootstrap</a:t>
            </a:r>
            <a:endParaRPr lang="hu-HU" dirty="0">
              <a:latin typeface="Palatino Linotype" panose="02040502050505030304" pitchFamily="18" charset="0"/>
            </a:endParaRPr>
          </a:p>
        </p:txBody>
      </p:sp>
      <p:pic>
        <p:nvPicPr>
          <p:cNvPr id="20" name="Kép 19">
            <a:extLst>
              <a:ext uri="{FF2B5EF4-FFF2-40B4-BE49-F238E27FC236}">
                <a16:creationId xmlns:a16="http://schemas.microsoft.com/office/drawing/2014/main" id="{86F0C373-0729-44F8-ABCF-056F57AEE34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68" t="41086"/>
          <a:stretch/>
        </p:blipFill>
        <p:spPr>
          <a:xfrm>
            <a:off x="20664625" y="3532677"/>
            <a:ext cx="3986631" cy="288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77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mboid 5">
            <a:extLst>
              <a:ext uri="{FF2B5EF4-FFF2-40B4-BE49-F238E27FC236}">
                <a16:creationId xmlns:a16="http://schemas.microsoft.com/office/drawing/2014/main" id="{C80877C9-352B-47D2-9D48-C5245F25056D}"/>
              </a:ext>
            </a:extLst>
          </p:cNvPr>
          <p:cNvSpPr/>
          <p:nvPr/>
        </p:nvSpPr>
        <p:spPr>
          <a:xfrm>
            <a:off x="-1904999" y="-33379"/>
            <a:ext cx="22381558" cy="6891379"/>
          </a:xfrm>
          <a:prstGeom prst="parallelogram">
            <a:avLst>
              <a:gd name="adj" fmla="val 26861"/>
            </a:avLst>
          </a:prstGeom>
          <a:solidFill>
            <a:srgbClr val="0021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omboid 6">
            <a:extLst>
              <a:ext uri="{FF2B5EF4-FFF2-40B4-BE49-F238E27FC236}">
                <a16:creationId xmlns:a16="http://schemas.microsoft.com/office/drawing/2014/main" id="{69031AE5-7BAC-49BE-B673-28988C4C6AB2}"/>
              </a:ext>
            </a:extLst>
          </p:cNvPr>
          <p:cNvSpPr/>
          <p:nvPr/>
        </p:nvSpPr>
        <p:spPr>
          <a:xfrm>
            <a:off x="-19814784" y="-22653"/>
            <a:ext cx="19814784" cy="6891379"/>
          </a:xfrm>
          <a:prstGeom prst="parallelogram">
            <a:avLst>
              <a:gd name="adj" fmla="val 2686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B1B688B-ED49-4A95-B0A6-6E7BDE2F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Minta.py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52E5E5-A8A7-44BC-8E4E-34C902C75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Romboid 8">
            <a:extLst>
              <a:ext uri="{FF2B5EF4-FFF2-40B4-BE49-F238E27FC236}">
                <a16:creationId xmlns:a16="http://schemas.microsoft.com/office/drawing/2014/main" id="{995E086E-AA84-4608-A0EC-1E1F4AFB108E}"/>
              </a:ext>
            </a:extLst>
          </p:cNvPr>
          <p:cNvSpPr/>
          <p:nvPr/>
        </p:nvSpPr>
        <p:spPr>
          <a:xfrm>
            <a:off x="18595270" y="0"/>
            <a:ext cx="22381558" cy="6891379"/>
          </a:xfrm>
          <a:prstGeom prst="parallelogram">
            <a:avLst>
              <a:gd name="adj" fmla="val 26861"/>
            </a:avLst>
          </a:prstGeom>
          <a:solidFill>
            <a:srgbClr val="00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86B4DC25-611C-4313-AC2C-6FCC794ACAB8}"/>
              </a:ext>
            </a:extLst>
          </p:cNvPr>
          <p:cNvSpPr txBox="1"/>
          <p:nvPr/>
        </p:nvSpPr>
        <p:spPr>
          <a:xfrm>
            <a:off x="24817614" y="3027589"/>
            <a:ext cx="91149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>
                <a:latin typeface="Palatino Linotype" panose="02040502050505030304" pitchFamily="18" charset="0"/>
              </a:rPr>
              <a:t>Köszönjük a megtisztelő figyelmet!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A9151D32-CB79-4E17-B87B-43951DD3A121}"/>
              </a:ext>
            </a:extLst>
          </p:cNvPr>
          <p:cNvSpPr txBox="1"/>
          <p:nvPr/>
        </p:nvSpPr>
        <p:spPr>
          <a:xfrm>
            <a:off x="24127952" y="6455287"/>
            <a:ext cx="222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Készítette a II. csapat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8043528-E40E-468D-BA8A-741CA860A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018" r="283"/>
          <a:stretch/>
        </p:blipFill>
        <p:spPr>
          <a:xfrm>
            <a:off x="2839491" y="3638719"/>
            <a:ext cx="4883075" cy="2875267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B2C533E9-E185-4733-82D1-A92A7B277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" t="41086"/>
          <a:stretch/>
        </p:blipFill>
        <p:spPr>
          <a:xfrm>
            <a:off x="8166145" y="3635224"/>
            <a:ext cx="3986631" cy="2882258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DC4CD0AD-FBBE-417C-A459-493A80027D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" b="58860"/>
          <a:stretch/>
        </p:blipFill>
        <p:spPr>
          <a:xfrm>
            <a:off x="8166145" y="1125187"/>
            <a:ext cx="3986631" cy="2097589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92BC96A5-2691-4CBC-880E-4EABED0D4F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11" t="2350" b="57013"/>
          <a:stretch/>
        </p:blipFill>
        <p:spPr>
          <a:xfrm>
            <a:off x="3640347" y="1121969"/>
            <a:ext cx="4082219" cy="2163736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D91B6F30-E56B-489D-A2F8-C78CB14C96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7063482" y="1395928"/>
            <a:ext cx="8114241" cy="3263322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CD31E486-86A5-440C-9266-F2A5646B2C6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71796"/>
          <a:stretch/>
        </p:blipFill>
        <p:spPr>
          <a:xfrm>
            <a:off x="-17063482" y="4929136"/>
            <a:ext cx="8114241" cy="1538288"/>
          </a:xfrm>
          <a:prstGeom prst="rect">
            <a:avLst/>
          </a:prstGeom>
        </p:spPr>
      </p:pic>
      <p:sp>
        <p:nvSpPr>
          <p:cNvPr id="19" name="Cím 1">
            <a:extLst>
              <a:ext uri="{FF2B5EF4-FFF2-40B4-BE49-F238E27FC236}">
                <a16:creationId xmlns:a16="http://schemas.microsoft.com/office/drawing/2014/main" id="{6EFAA8D8-52B0-442B-91E5-43B5A6B065E8}"/>
              </a:ext>
            </a:extLst>
          </p:cNvPr>
          <p:cNvSpPr txBox="1">
            <a:spLocks/>
          </p:cNvSpPr>
          <p:nvPr/>
        </p:nvSpPr>
        <p:spPr>
          <a:xfrm>
            <a:off x="-16336273" y="703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/>
              <a:t>Bootstrap</a:t>
            </a:r>
            <a:endParaRPr lang="hu-HU" dirty="0"/>
          </a:p>
        </p:txBody>
      </p:sp>
      <p:pic>
        <p:nvPicPr>
          <p:cNvPr id="20" name="Kép 19">
            <a:extLst>
              <a:ext uri="{FF2B5EF4-FFF2-40B4-BE49-F238E27FC236}">
                <a16:creationId xmlns:a16="http://schemas.microsoft.com/office/drawing/2014/main" id="{A59D1543-5A30-4C9A-9CA0-2800979162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8279" y="-19096071"/>
            <a:ext cx="1995002" cy="202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3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229</Words>
  <Application>Microsoft Office PowerPoint</Application>
  <PresentationFormat>Szélesvásznú</PresentationFormat>
  <Paragraphs>60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Lilita one</vt:lpstr>
      <vt:lpstr>Palatino Linotype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Bootstrap</vt:lpstr>
      <vt:lpstr>Minta.py</vt:lpstr>
      <vt:lpstr>Minta.py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Szollinger Rajmund</dc:creator>
  <cp:lastModifiedBy>Szollinger Rajmund</cp:lastModifiedBy>
  <cp:revision>27</cp:revision>
  <dcterms:created xsi:type="dcterms:W3CDTF">2024-01-26T07:15:52Z</dcterms:created>
  <dcterms:modified xsi:type="dcterms:W3CDTF">2024-02-08T11:08:38Z</dcterms:modified>
</cp:coreProperties>
</file>