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64" r:id="rId11"/>
    <p:sldId id="267" r:id="rId12"/>
    <p:sldId id="263"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4B314B-B68B-4379-BBD8-981150E999B1}"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408752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4B314B-B68B-4379-BBD8-981150E999B1}"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92397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4B314B-B68B-4379-BBD8-981150E999B1}"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285491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4B314B-B68B-4379-BBD8-981150E999B1}"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210533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94B314B-B68B-4379-BBD8-981150E999B1}"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292810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4B314B-B68B-4379-BBD8-981150E999B1}"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166556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4B314B-B68B-4379-BBD8-981150E999B1}" type="datetimeFigureOut">
              <a:rPr lang="zh-CN" altLang="en-US" smtClean="0"/>
              <a:t>2019/4/10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2529883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4B314B-B68B-4379-BBD8-981150E999B1}" type="datetimeFigureOut">
              <a:rPr lang="zh-CN" altLang="en-US" smtClean="0"/>
              <a:t>2019/4/10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41632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B314B-B68B-4379-BBD8-981150E999B1}" type="datetimeFigureOut">
              <a:rPr lang="zh-CN" altLang="en-US" smtClean="0"/>
              <a:t>2019/4/10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264962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4B314B-B68B-4379-BBD8-981150E999B1}"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43256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4B314B-B68B-4379-BBD8-981150E999B1}"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251608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B314B-B68B-4379-BBD8-981150E999B1}" type="datetimeFigureOut">
              <a:rPr lang="zh-CN" altLang="en-US" smtClean="0"/>
              <a:t>2019/4/10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1624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3741" y="171588"/>
            <a:ext cx="10667999" cy="6001643"/>
          </a:xfrm>
          <a:prstGeom prst="rect">
            <a:avLst/>
          </a:prstGeom>
        </p:spPr>
        <p:txBody>
          <a:bodyPr wrap="square">
            <a:spAutoFit/>
          </a:bodyPr>
          <a:lstStyle/>
          <a:p>
            <a:r>
              <a:rPr lang="en-US" altLang="zh-CN" sz="1600" b="0" i="0" dirty="0" smtClean="0">
                <a:solidFill>
                  <a:schemeClr val="tx1">
                    <a:lumMod val="95000"/>
                    <a:lumOff val="5000"/>
                  </a:schemeClr>
                </a:solidFill>
                <a:effectLst/>
                <a:latin typeface="+mn-ea"/>
              </a:rPr>
              <a:t>$ yum install </a:t>
            </a:r>
            <a:r>
              <a:rPr lang="en-US" altLang="zh-CN" sz="1600" b="0" i="0" dirty="0" err="1" smtClean="0">
                <a:solidFill>
                  <a:schemeClr val="tx1">
                    <a:lumMod val="95000"/>
                    <a:lumOff val="5000"/>
                  </a:schemeClr>
                </a:solidFill>
                <a:effectLst/>
                <a:latin typeface="+mn-ea"/>
              </a:rPr>
              <a:t>nfs</a:t>
            </a:r>
            <a:r>
              <a:rPr lang="en-US" altLang="zh-CN" sz="1600" b="0" i="0" dirty="0" smtClean="0">
                <a:solidFill>
                  <a:schemeClr val="tx1">
                    <a:lumMod val="95000"/>
                    <a:lumOff val="5000"/>
                  </a:schemeClr>
                </a:solidFill>
                <a:effectLst/>
                <a:latin typeface="+mn-ea"/>
              </a:rPr>
              <a:t> -y</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mkdir</a:t>
            </a:r>
            <a:r>
              <a:rPr lang="en-US" altLang="zh-CN" sz="1600" b="0" i="0" dirty="0" smtClean="0">
                <a:solidFill>
                  <a:schemeClr val="tx1">
                    <a:lumMod val="95000"/>
                    <a:lumOff val="5000"/>
                  </a:schemeClr>
                </a:solidFill>
                <a:effectLst/>
                <a:latin typeface="+mn-ea"/>
              </a:rPr>
              <a:t> -p /</a:t>
            </a:r>
            <a:r>
              <a:rPr lang="en-US" altLang="zh-CN" sz="1600" b="0" i="0" dirty="0" err="1" smtClean="0">
                <a:solidFill>
                  <a:schemeClr val="tx1">
                    <a:lumMod val="95000"/>
                    <a:lumOff val="5000"/>
                  </a:schemeClr>
                </a:solidFill>
                <a:effectLst/>
                <a:latin typeface="+mn-ea"/>
              </a:rPr>
              <a:t>nfsdata</a:t>
            </a:r>
            <a:r>
              <a:rPr lang="en-US" altLang="zh-CN" sz="1600" b="0" i="0" dirty="0" smtClean="0">
                <a:solidFill>
                  <a:schemeClr val="tx1">
                    <a:lumMod val="95000"/>
                    <a:lumOff val="5000"/>
                  </a:schemeClr>
                </a:solidFill>
                <a:effectLst/>
                <a:latin typeface="+mn-ea"/>
              </a:rPr>
              <a:t>/share</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chown</a:t>
            </a: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nfsnobody:nfsnobody</a:t>
            </a: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nfsdata</a:t>
            </a:r>
            <a:r>
              <a:rPr lang="en-US" altLang="zh-CN" sz="1600" b="0" i="0" dirty="0" smtClean="0">
                <a:solidFill>
                  <a:schemeClr val="tx1">
                    <a:lumMod val="95000"/>
                    <a:lumOff val="5000"/>
                  </a:schemeClr>
                </a:solidFill>
                <a:effectLst/>
                <a:latin typeface="+mn-ea"/>
              </a:rPr>
              <a:t>/share</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chmod</a:t>
            </a:r>
            <a:r>
              <a:rPr lang="en-US" altLang="zh-CN" sz="1600" b="0" i="0" dirty="0" smtClean="0">
                <a:solidFill>
                  <a:schemeClr val="tx1">
                    <a:lumMod val="95000"/>
                    <a:lumOff val="5000"/>
                  </a:schemeClr>
                </a:solidFill>
                <a:effectLst/>
                <a:latin typeface="+mn-ea"/>
              </a:rPr>
              <a:t> 700 /</a:t>
            </a:r>
            <a:r>
              <a:rPr lang="en-US" altLang="zh-CN" sz="1600" b="0" i="0" dirty="0" err="1" smtClean="0">
                <a:solidFill>
                  <a:schemeClr val="tx1">
                    <a:lumMod val="95000"/>
                    <a:lumOff val="5000"/>
                  </a:schemeClr>
                </a:solidFill>
                <a:effectLst/>
                <a:latin typeface="+mn-ea"/>
              </a:rPr>
              <a:t>nfsdata</a:t>
            </a:r>
            <a:r>
              <a:rPr lang="en-US" altLang="zh-CN" sz="1600" b="0" i="0" dirty="0" smtClean="0">
                <a:solidFill>
                  <a:schemeClr val="tx1">
                    <a:lumMod val="95000"/>
                    <a:lumOff val="5000"/>
                  </a:schemeClr>
                </a:solidFill>
                <a:effectLst/>
                <a:latin typeface="+mn-ea"/>
              </a:rPr>
              <a:t>/share</a:t>
            </a:r>
            <a:endParaRPr lang="en-US" altLang="zh-CN" sz="1600" dirty="0">
              <a:solidFill>
                <a:schemeClr val="tx1">
                  <a:lumMod val="95000"/>
                  <a:lumOff val="5000"/>
                </a:schemeClr>
              </a:solidFill>
              <a:latin typeface="+mn-ea"/>
            </a:endParaRPr>
          </a:p>
          <a:p>
            <a:r>
              <a:rPr lang="zh-CN" altLang="en-US" sz="1600" dirty="0" smtClean="0">
                <a:solidFill>
                  <a:schemeClr val="tx1">
                    <a:lumMod val="95000"/>
                    <a:lumOff val="5000"/>
                  </a:schemeClr>
                </a:solidFill>
                <a:latin typeface="+mn-ea"/>
              </a:rPr>
              <a:t/>
            </a:r>
            <a:br>
              <a:rPr lang="zh-CN" altLang="en-US"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iptables</a:t>
            </a:r>
            <a:r>
              <a:rPr lang="en-US" altLang="zh-CN" sz="1600" b="0" i="0" dirty="0" smtClean="0">
                <a:solidFill>
                  <a:schemeClr val="tx1">
                    <a:lumMod val="95000"/>
                    <a:lumOff val="5000"/>
                  </a:schemeClr>
                </a:solidFill>
                <a:effectLst/>
                <a:latin typeface="+mn-ea"/>
              </a:rPr>
              <a:t> -A INPUT -p </a:t>
            </a:r>
            <a:r>
              <a:rPr lang="en-US" altLang="zh-CN" sz="1600" b="0" i="0" dirty="0" err="1" smtClean="0">
                <a:solidFill>
                  <a:schemeClr val="tx1">
                    <a:lumMod val="95000"/>
                    <a:lumOff val="5000"/>
                  </a:schemeClr>
                </a:solidFill>
                <a:effectLst/>
                <a:latin typeface="+mn-ea"/>
              </a:rPr>
              <a:t>tcp</a:t>
            </a: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dport</a:t>
            </a:r>
            <a:r>
              <a:rPr lang="en-US" altLang="zh-CN" sz="1600" b="0" i="0" dirty="0" smtClean="0">
                <a:solidFill>
                  <a:schemeClr val="tx1">
                    <a:lumMod val="95000"/>
                    <a:lumOff val="5000"/>
                  </a:schemeClr>
                </a:solidFill>
                <a:effectLst/>
                <a:latin typeface="+mn-ea"/>
              </a:rPr>
              <a:t> 111 -j ACCEPT # 111</a:t>
            </a:r>
            <a:r>
              <a:rPr lang="zh-CN" altLang="en-US" sz="1600" b="0" i="0" dirty="0" smtClean="0">
                <a:solidFill>
                  <a:schemeClr val="tx1">
                    <a:lumMod val="95000"/>
                    <a:lumOff val="5000"/>
                  </a:schemeClr>
                </a:solidFill>
                <a:effectLst/>
                <a:latin typeface="+mn-ea"/>
              </a:rPr>
              <a:t>是</a:t>
            </a:r>
            <a:r>
              <a:rPr lang="en-US" altLang="zh-CN" sz="1600" b="0" i="0" dirty="0" smtClean="0">
                <a:solidFill>
                  <a:schemeClr val="tx1">
                    <a:lumMod val="95000"/>
                    <a:lumOff val="5000"/>
                  </a:schemeClr>
                </a:solidFill>
                <a:effectLst/>
                <a:latin typeface="+mn-ea"/>
              </a:rPr>
              <a:t>RPC/</a:t>
            </a:r>
            <a:r>
              <a:rPr lang="en-US" altLang="zh-CN" sz="1600" b="0" i="0" dirty="0" err="1" smtClean="0">
                <a:solidFill>
                  <a:schemeClr val="tx1">
                    <a:lumMod val="95000"/>
                    <a:lumOff val="5000"/>
                  </a:schemeClr>
                </a:solidFill>
                <a:effectLst/>
                <a:latin typeface="+mn-ea"/>
              </a:rPr>
              <a:t>portmapper</a:t>
            </a:r>
            <a:r>
              <a:rPr lang="zh-CN" altLang="en-US" sz="1600" b="0" i="0" dirty="0" smtClean="0">
                <a:solidFill>
                  <a:schemeClr val="tx1">
                    <a:lumMod val="95000"/>
                    <a:lumOff val="5000"/>
                  </a:schemeClr>
                </a:solidFill>
                <a:effectLst/>
                <a:latin typeface="+mn-ea"/>
              </a:rPr>
              <a:t>端口</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iptables</a:t>
            </a:r>
            <a:r>
              <a:rPr lang="en-US" altLang="zh-CN" sz="1600" b="0" i="0" dirty="0" smtClean="0">
                <a:solidFill>
                  <a:schemeClr val="tx1">
                    <a:lumMod val="95000"/>
                    <a:lumOff val="5000"/>
                  </a:schemeClr>
                </a:solidFill>
                <a:effectLst/>
                <a:latin typeface="+mn-ea"/>
              </a:rPr>
              <a:t> -A INPUT -p </a:t>
            </a:r>
            <a:r>
              <a:rPr lang="en-US" altLang="zh-CN" sz="1600" b="0" i="0" dirty="0" err="1" smtClean="0">
                <a:solidFill>
                  <a:schemeClr val="tx1">
                    <a:lumMod val="95000"/>
                    <a:lumOff val="5000"/>
                  </a:schemeClr>
                </a:solidFill>
                <a:effectLst/>
                <a:latin typeface="+mn-ea"/>
              </a:rPr>
              <a:t>udp</a:t>
            </a: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dport</a:t>
            </a:r>
            <a:r>
              <a:rPr lang="en-US" altLang="zh-CN" sz="1600" b="0" i="0" dirty="0" smtClean="0">
                <a:solidFill>
                  <a:schemeClr val="tx1">
                    <a:lumMod val="95000"/>
                    <a:lumOff val="5000"/>
                  </a:schemeClr>
                </a:solidFill>
                <a:effectLst/>
                <a:latin typeface="+mn-ea"/>
              </a:rPr>
              <a:t> 111 -j ACCEPT</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iptables</a:t>
            </a:r>
            <a:r>
              <a:rPr lang="en-US" altLang="zh-CN" sz="1600" b="0" i="0" dirty="0" smtClean="0">
                <a:solidFill>
                  <a:schemeClr val="tx1">
                    <a:lumMod val="95000"/>
                    <a:lumOff val="5000"/>
                  </a:schemeClr>
                </a:solidFill>
                <a:effectLst/>
                <a:latin typeface="+mn-ea"/>
              </a:rPr>
              <a:t> -A INPUT -p </a:t>
            </a:r>
            <a:r>
              <a:rPr lang="en-US" altLang="zh-CN" sz="1600" b="0" i="0" dirty="0" err="1" smtClean="0">
                <a:solidFill>
                  <a:schemeClr val="tx1">
                    <a:lumMod val="95000"/>
                    <a:lumOff val="5000"/>
                  </a:schemeClr>
                </a:solidFill>
                <a:effectLst/>
                <a:latin typeface="+mn-ea"/>
              </a:rPr>
              <a:t>tcp</a:t>
            </a: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dport</a:t>
            </a:r>
            <a:r>
              <a:rPr lang="en-US" altLang="zh-CN" sz="1600" b="0" i="0" dirty="0" smtClean="0">
                <a:solidFill>
                  <a:schemeClr val="tx1">
                    <a:lumMod val="95000"/>
                    <a:lumOff val="5000"/>
                  </a:schemeClr>
                </a:solidFill>
                <a:effectLst/>
                <a:latin typeface="+mn-ea"/>
              </a:rPr>
              <a:t> 2049 -j ACCEPT # 2049</a:t>
            </a:r>
            <a:r>
              <a:rPr lang="zh-CN" altLang="en-US" sz="1600" b="0" i="0" dirty="0" smtClean="0">
                <a:solidFill>
                  <a:schemeClr val="tx1">
                    <a:lumMod val="95000"/>
                    <a:lumOff val="5000"/>
                  </a:schemeClr>
                </a:solidFill>
                <a:effectLst/>
                <a:latin typeface="+mn-ea"/>
              </a:rPr>
              <a:t>是</a:t>
            </a:r>
            <a:r>
              <a:rPr lang="en-US" altLang="zh-CN" sz="1600" b="0" i="0" dirty="0" err="1" smtClean="0">
                <a:solidFill>
                  <a:schemeClr val="tx1">
                    <a:lumMod val="95000"/>
                    <a:lumOff val="5000"/>
                  </a:schemeClr>
                </a:solidFill>
                <a:effectLst/>
                <a:latin typeface="+mn-ea"/>
              </a:rPr>
              <a:t>nfs</a:t>
            </a:r>
            <a:r>
              <a:rPr lang="zh-CN" altLang="en-US" sz="1600" b="0" i="0" dirty="0" smtClean="0">
                <a:solidFill>
                  <a:schemeClr val="tx1">
                    <a:lumMod val="95000"/>
                    <a:lumOff val="5000"/>
                  </a:schemeClr>
                </a:solidFill>
                <a:effectLst/>
                <a:latin typeface="+mn-ea"/>
              </a:rPr>
              <a:t>的端口</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iptables</a:t>
            </a:r>
            <a:r>
              <a:rPr lang="en-US" altLang="zh-CN" sz="1600" b="0" i="0" dirty="0" smtClean="0">
                <a:solidFill>
                  <a:schemeClr val="tx1">
                    <a:lumMod val="95000"/>
                    <a:lumOff val="5000"/>
                  </a:schemeClr>
                </a:solidFill>
                <a:effectLst/>
                <a:latin typeface="+mn-ea"/>
              </a:rPr>
              <a:t> -A INPUT -p </a:t>
            </a:r>
            <a:r>
              <a:rPr lang="en-US" altLang="zh-CN" sz="1600" b="0" i="0" dirty="0" err="1" smtClean="0">
                <a:solidFill>
                  <a:schemeClr val="tx1">
                    <a:lumMod val="95000"/>
                    <a:lumOff val="5000"/>
                  </a:schemeClr>
                </a:solidFill>
                <a:effectLst/>
                <a:latin typeface="+mn-ea"/>
              </a:rPr>
              <a:t>udp</a:t>
            </a: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dport</a:t>
            </a:r>
            <a:r>
              <a:rPr lang="en-US" altLang="zh-CN" sz="1600" b="0" i="0" dirty="0" smtClean="0">
                <a:solidFill>
                  <a:schemeClr val="tx1">
                    <a:lumMod val="95000"/>
                    <a:lumOff val="5000"/>
                  </a:schemeClr>
                </a:solidFill>
                <a:effectLst/>
                <a:latin typeface="+mn-ea"/>
              </a:rPr>
              <a:t> 2049 -j ACCEPT</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echo “/</a:t>
            </a:r>
            <a:r>
              <a:rPr lang="en-US" altLang="zh-CN" sz="1600" b="0" i="0" dirty="0" err="1" smtClean="0">
                <a:solidFill>
                  <a:schemeClr val="tx1">
                    <a:lumMod val="95000"/>
                    <a:lumOff val="5000"/>
                  </a:schemeClr>
                </a:solidFill>
                <a:effectLst/>
                <a:latin typeface="+mn-ea"/>
              </a:rPr>
              <a:t>nfsdata</a:t>
            </a:r>
            <a:r>
              <a:rPr lang="en-US" altLang="zh-CN" sz="1600" b="0" i="0" dirty="0" smtClean="0">
                <a:solidFill>
                  <a:schemeClr val="tx1">
                    <a:lumMod val="95000"/>
                    <a:lumOff val="5000"/>
                  </a:schemeClr>
                </a:solidFill>
                <a:effectLst/>
                <a:latin typeface="+mn-ea"/>
              </a:rPr>
              <a:t>/share *(</a:t>
            </a:r>
            <a:r>
              <a:rPr lang="en-US" altLang="zh-CN" sz="1600" b="0" i="0" dirty="0" err="1" smtClean="0">
                <a:solidFill>
                  <a:schemeClr val="tx1">
                    <a:lumMod val="95000"/>
                    <a:lumOff val="5000"/>
                  </a:schemeClr>
                </a:solidFill>
                <a:effectLst/>
                <a:latin typeface="+mn-ea"/>
              </a:rPr>
              <a:t>rw,async,no_root_squash</a:t>
            </a:r>
            <a:r>
              <a:rPr lang="en-US" altLang="zh-CN" sz="1600" b="0" i="0" dirty="0" smtClean="0">
                <a:solidFill>
                  <a:schemeClr val="tx1">
                    <a:lumMod val="95000"/>
                    <a:lumOff val="5000"/>
                  </a:schemeClr>
                </a:solidFill>
                <a:effectLst/>
                <a:latin typeface="+mn-ea"/>
              </a:rPr>
              <a:t>)” &gt;&gt; /</a:t>
            </a:r>
            <a:r>
              <a:rPr lang="en-US" altLang="zh-CN" sz="1600" b="0" i="0" dirty="0" err="1" smtClean="0">
                <a:solidFill>
                  <a:schemeClr val="tx1">
                    <a:lumMod val="95000"/>
                    <a:lumOff val="5000"/>
                  </a:schemeClr>
                </a:solidFill>
                <a:effectLst/>
                <a:latin typeface="+mn-ea"/>
              </a:rPr>
              <a:t>etc</a:t>
            </a:r>
            <a:r>
              <a:rPr lang="en-US" altLang="zh-CN" sz="1600" b="0" i="0" dirty="0" smtClean="0">
                <a:solidFill>
                  <a:schemeClr val="tx1">
                    <a:lumMod val="95000"/>
                    <a:lumOff val="5000"/>
                  </a:schemeClr>
                </a:solidFill>
                <a:effectLst/>
                <a:latin typeface="+mn-ea"/>
              </a:rPr>
              <a:t>/exports</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exportfs</a:t>
            </a:r>
            <a:r>
              <a:rPr lang="en-US" altLang="zh-CN" sz="1600" b="0" i="0" dirty="0" smtClean="0">
                <a:solidFill>
                  <a:schemeClr val="tx1">
                    <a:lumMod val="95000"/>
                    <a:lumOff val="5000"/>
                  </a:schemeClr>
                </a:solidFill>
                <a:effectLst/>
                <a:latin typeface="+mn-ea"/>
              </a:rPr>
              <a:t> -a #</a:t>
            </a:r>
            <a:r>
              <a:rPr lang="zh-CN" altLang="en-US" sz="1600" b="0" i="0" dirty="0" smtClean="0">
                <a:solidFill>
                  <a:schemeClr val="tx1">
                    <a:lumMod val="95000"/>
                    <a:lumOff val="5000"/>
                  </a:schemeClr>
                </a:solidFill>
                <a:effectLst/>
                <a:latin typeface="+mn-ea"/>
              </a:rPr>
              <a:t>加载共享目录配置，不需要重启</a:t>
            </a:r>
            <a:r>
              <a:rPr lang="en-US" altLang="zh-CN" sz="1600" b="0" i="0" dirty="0" err="1" smtClean="0">
                <a:solidFill>
                  <a:schemeClr val="tx1">
                    <a:lumMod val="95000"/>
                    <a:lumOff val="5000"/>
                  </a:schemeClr>
                </a:solidFill>
                <a:effectLst/>
                <a:latin typeface="+mn-ea"/>
              </a:rPr>
              <a:t>nfs</a:t>
            </a:r>
            <a:r>
              <a:rPr lang="zh-CN" altLang="en-US" sz="1600" dirty="0" smtClean="0">
                <a:solidFill>
                  <a:schemeClr val="tx1">
                    <a:lumMod val="95000"/>
                    <a:lumOff val="5000"/>
                  </a:schemeClr>
                </a:solidFill>
                <a:latin typeface="+mn-ea"/>
              </a:rPr>
              <a:t/>
            </a:r>
            <a:br>
              <a:rPr lang="zh-CN" altLang="en-US"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showmount</a:t>
            </a:r>
            <a:r>
              <a:rPr lang="en-US" altLang="zh-CN" sz="1600" b="0" i="0" dirty="0" smtClean="0">
                <a:solidFill>
                  <a:schemeClr val="tx1">
                    <a:lumMod val="95000"/>
                    <a:lumOff val="5000"/>
                  </a:schemeClr>
                </a:solidFill>
                <a:effectLst/>
                <a:latin typeface="+mn-ea"/>
              </a:rPr>
              <a:t> -e #</a:t>
            </a:r>
            <a:r>
              <a:rPr lang="zh-CN" altLang="en-US" sz="1600" b="0" i="0" dirty="0" smtClean="0">
                <a:solidFill>
                  <a:schemeClr val="tx1">
                    <a:lumMod val="95000"/>
                    <a:lumOff val="5000"/>
                  </a:schemeClr>
                </a:solidFill>
                <a:effectLst/>
                <a:latin typeface="+mn-ea"/>
              </a:rPr>
              <a:t>查看当前可用的共享目录</a:t>
            </a:r>
            <a:r>
              <a:rPr lang="zh-CN" altLang="en-US" sz="1600" dirty="0" smtClean="0">
                <a:solidFill>
                  <a:schemeClr val="tx1">
                    <a:lumMod val="95000"/>
                    <a:lumOff val="5000"/>
                  </a:schemeClr>
                </a:solidFill>
                <a:latin typeface="+mn-ea"/>
              </a:rPr>
              <a:t/>
            </a:r>
            <a:br>
              <a:rPr lang="zh-CN" altLang="en-US" sz="1600" dirty="0" smtClean="0">
                <a:solidFill>
                  <a:schemeClr val="tx1">
                    <a:lumMod val="95000"/>
                    <a:lumOff val="5000"/>
                  </a:schemeClr>
                </a:solidFill>
                <a:latin typeface="+mn-ea"/>
              </a:rPr>
            </a:b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systemctl</a:t>
            </a:r>
            <a:r>
              <a:rPr lang="en-US" altLang="zh-CN" sz="1600" b="0" i="0" dirty="0" smtClean="0">
                <a:solidFill>
                  <a:schemeClr val="tx1">
                    <a:lumMod val="95000"/>
                    <a:lumOff val="5000"/>
                  </a:schemeClr>
                </a:solidFill>
                <a:effectLst/>
                <a:latin typeface="+mn-ea"/>
              </a:rPr>
              <a:t> restart </a:t>
            </a:r>
            <a:r>
              <a:rPr lang="en-US" altLang="zh-CN" sz="1600" b="0" i="0" dirty="0" err="1" smtClean="0">
                <a:solidFill>
                  <a:schemeClr val="tx1">
                    <a:lumMod val="95000"/>
                    <a:lumOff val="5000"/>
                  </a:schemeClr>
                </a:solidFill>
                <a:effectLst/>
                <a:latin typeface="+mn-ea"/>
              </a:rPr>
              <a:t>nfs</a:t>
            </a:r>
            <a:endParaRPr lang="en-US" altLang="zh-CN" sz="1600" b="0" i="0" dirty="0" smtClean="0">
              <a:solidFill>
                <a:schemeClr val="tx1">
                  <a:lumMod val="95000"/>
                  <a:lumOff val="5000"/>
                </a:schemeClr>
              </a:solidFill>
              <a:effectLst/>
              <a:latin typeface="+mn-ea"/>
            </a:endParaRPr>
          </a:p>
          <a:p>
            <a:endParaRPr lang="en-US" altLang="zh-CN" sz="1600" dirty="0" smtClean="0">
              <a:solidFill>
                <a:schemeClr val="tx1">
                  <a:lumMod val="95000"/>
                  <a:lumOff val="5000"/>
                </a:schemeClr>
              </a:solidFill>
              <a:latin typeface="+mn-ea"/>
            </a:endParaRPr>
          </a:p>
          <a:p>
            <a:endParaRPr lang="en-US" altLang="zh-CN" sz="1600" dirty="0">
              <a:solidFill>
                <a:schemeClr val="tx1">
                  <a:lumMod val="95000"/>
                  <a:lumOff val="5000"/>
                </a:schemeClr>
              </a:solidFill>
              <a:latin typeface="+mn-ea"/>
            </a:endParaRPr>
          </a:p>
          <a:p>
            <a:r>
              <a:rPr lang="en-US" altLang="zh-CN" sz="1600" dirty="0" smtClean="0">
                <a:solidFill>
                  <a:schemeClr val="tx1">
                    <a:lumMod val="95000"/>
                    <a:lumOff val="5000"/>
                  </a:schemeClr>
                </a:solidFill>
                <a:latin typeface="+mn-ea"/>
              </a:rPr>
              <a:t>RBAC: </a:t>
            </a:r>
            <a:r>
              <a:rPr lang="en-US" altLang="zh-CN" sz="1600" dirty="0" err="1" smtClean="0">
                <a:latin typeface="+mn-ea"/>
              </a:rPr>
              <a:t>ServiceAccount</a:t>
            </a:r>
            <a:r>
              <a:rPr lang="en-US" altLang="zh-CN" sz="1600" dirty="0" smtClean="0">
                <a:latin typeface="+mn-ea"/>
              </a:rPr>
              <a:t>, </a:t>
            </a:r>
            <a:r>
              <a:rPr lang="en-US" altLang="zh-CN" sz="1600" dirty="0" err="1" smtClean="0">
                <a:latin typeface="+mn-ea"/>
              </a:rPr>
              <a:t>ClusterRole</a:t>
            </a:r>
            <a:r>
              <a:rPr lang="en-US" altLang="zh-CN" sz="1600" dirty="0" smtClean="0">
                <a:latin typeface="+mn-ea"/>
              </a:rPr>
              <a:t>, </a:t>
            </a:r>
            <a:r>
              <a:rPr lang="en-US" altLang="zh-CN" sz="1600" dirty="0" err="1" smtClean="0">
                <a:latin typeface="+mn-ea"/>
              </a:rPr>
              <a:t>ClusterRoleBinding</a:t>
            </a:r>
            <a:r>
              <a:rPr lang="en-US" altLang="zh-CN" sz="1600" dirty="0" smtClean="0">
                <a:latin typeface="+mn-ea"/>
              </a:rPr>
              <a:t>, Role, </a:t>
            </a:r>
            <a:r>
              <a:rPr lang="en-US" altLang="zh-CN" sz="1600" dirty="0" err="1" smtClean="0">
                <a:latin typeface="+mn-ea"/>
              </a:rPr>
              <a:t>RoleBinding</a:t>
            </a:r>
            <a:endParaRPr lang="en-US" altLang="zh-CN" sz="1600" dirty="0" smtClean="0">
              <a:latin typeface="+mn-ea"/>
            </a:endParaRPr>
          </a:p>
          <a:p>
            <a:endParaRPr lang="en-US" altLang="zh-CN" sz="1600" dirty="0" smtClean="0">
              <a:solidFill>
                <a:schemeClr val="tx1">
                  <a:lumMod val="95000"/>
                  <a:lumOff val="5000"/>
                </a:schemeClr>
              </a:solidFill>
              <a:latin typeface="+mn-ea"/>
            </a:endParaRPr>
          </a:p>
          <a:p>
            <a:endParaRPr lang="en-US" altLang="zh-CN" sz="1600" dirty="0">
              <a:solidFill>
                <a:schemeClr val="tx1">
                  <a:lumMod val="95000"/>
                  <a:lumOff val="5000"/>
                </a:schemeClr>
              </a:solidFill>
              <a:latin typeface="+mn-ea"/>
            </a:endParaRPr>
          </a:p>
          <a:p>
            <a:r>
              <a:rPr lang="en-US" altLang="zh-CN" sz="1600" dirty="0" smtClean="0">
                <a:latin typeface="+mn-ea"/>
              </a:rPr>
              <a:t>deployment/</a:t>
            </a:r>
            <a:r>
              <a:rPr lang="en-US" altLang="zh-CN" sz="1600" dirty="0" err="1" smtClean="0">
                <a:latin typeface="+mn-ea"/>
              </a:rPr>
              <a:t>nfs</a:t>
            </a:r>
            <a:r>
              <a:rPr lang="en-US" altLang="zh-CN" sz="1600" dirty="0" smtClean="0">
                <a:latin typeface="+mn-ea"/>
              </a:rPr>
              <a:t>-client-</a:t>
            </a:r>
            <a:r>
              <a:rPr lang="en-US" altLang="zh-CN" sz="1600" dirty="0" err="1" smtClean="0">
                <a:latin typeface="+mn-ea"/>
              </a:rPr>
              <a:t>provisioner</a:t>
            </a:r>
            <a:r>
              <a:rPr lang="en-US" altLang="zh-CN" sz="1600" dirty="0" smtClean="0">
                <a:latin typeface="+mn-ea"/>
              </a:rPr>
              <a:t>: PROVISIONER_NAME,NFS_SERVER,NFS_PATH</a:t>
            </a:r>
          </a:p>
          <a:p>
            <a:endParaRPr lang="en-US" altLang="zh-CN" sz="1600" dirty="0" smtClean="0">
              <a:solidFill>
                <a:schemeClr val="tx1">
                  <a:lumMod val="95000"/>
                  <a:lumOff val="5000"/>
                </a:schemeClr>
              </a:solidFill>
              <a:latin typeface="+mn-ea"/>
            </a:endParaRPr>
          </a:p>
          <a:p>
            <a:endParaRPr lang="en-US" altLang="zh-CN" sz="1600" dirty="0">
              <a:solidFill>
                <a:schemeClr val="tx1">
                  <a:lumMod val="95000"/>
                  <a:lumOff val="5000"/>
                </a:schemeClr>
              </a:solidFill>
              <a:latin typeface="+mn-ea"/>
            </a:endParaRPr>
          </a:p>
          <a:p>
            <a:r>
              <a:rPr lang="en-US" altLang="zh-CN" sz="1600" dirty="0" err="1" smtClean="0">
                <a:solidFill>
                  <a:schemeClr val="tx1">
                    <a:lumMod val="95000"/>
                    <a:lumOff val="5000"/>
                  </a:schemeClr>
                </a:solidFill>
                <a:latin typeface="+mn-ea"/>
              </a:rPr>
              <a:t>storageClass</a:t>
            </a:r>
            <a:r>
              <a:rPr lang="en-US" altLang="zh-CN" sz="1600" dirty="0" smtClean="0">
                <a:solidFill>
                  <a:schemeClr val="tx1">
                    <a:lumMod val="95000"/>
                    <a:lumOff val="5000"/>
                  </a:schemeClr>
                </a:solidFill>
                <a:latin typeface="+mn-ea"/>
              </a:rPr>
              <a:t>: </a:t>
            </a:r>
            <a:r>
              <a:rPr lang="en-US" altLang="zh-CN" sz="1600" dirty="0" smtClean="0">
                <a:latin typeface="+mn-ea"/>
              </a:rPr>
              <a:t>storageclass.kubernetes.io/is-default-class</a:t>
            </a:r>
            <a:r>
              <a:rPr lang="en-US" altLang="zh-CN" sz="1600" dirty="0">
                <a:latin typeface="+mn-ea"/>
              </a:rPr>
              <a:t>: </a:t>
            </a:r>
            <a:r>
              <a:rPr lang="en-US" altLang="zh-CN" sz="1600" dirty="0" smtClean="0">
                <a:latin typeface="+mn-ea"/>
              </a:rPr>
              <a:t>“true“</a:t>
            </a:r>
            <a:r>
              <a:rPr lang="zh-CN" altLang="en-US" sz="1600" dirty="0" smtClean="0">
                <a:latin typeface="+mn-ea"/>
              </a:rPr>
              <a:t>，</a:t>
            </a:r>
            <a:r>
              <a:rPr lang="en-US" altLang="zh-CN" sz="1600" dirty="0" err="1" smtClean="0">
                <a:latin typeface="+mn-ea"/>
              </a:rPr>
              <a:t>provisioner</a:t>
            </a:r>
            <a:r>
              <a:rPr lang="zh-CN" altLang="en-US" sz="1600" dirty="0" smtClean="0">
                <a:latin typeface="+mn-ea"/>
              </a:rPr>
              <a:t>，</a:t>
            </a:r>
            <a:r>
              <a:rPr lang="en-US" altLang="zh-CN" sz="1600" dirty="0" err="1" smtClean="0">
                <a:latin typeface="+mn-ea"/>
              </a:rPr>
              <a:t>archiveOnDelete</a:t>
            </a:r>
            <a:endParaRPr lang="zh-CN" altLang="en-US" sz="1600" dirty="0">
              <a:solidFill>
                <a:schemeClr val="tx1">
                  <a:lumMod val="95000"/>
                  <a:lumOff val="5000"/>
                </a:schemeClr>
              </a:solidFill>
              <a:latin typeface="+mn-ea"/>
            </a:endParaRPr>
          </a:p>
        </p:txBody>
      </p:sp>
      <p:sp>
        <p:nvSpPr>
          <p:cNvPr id="5" name="矩形 4"/>
          <p:cNvSpPr/>
          <p:nvPr/>
        </p:nvSpPr>
        <p:spPr>
          <a:xfrm>
            <a:off x="292690" y="6308364"/>
            <a:ext cx="5565050" cy="369332"/>
          </a:xfrm>
          <a:prstGeom prst="rect">
            <a:avLst/>
          </a:prstGeom>
        </p:spPr>
        <p:txBody>
          <a:bodyPr wrap="none">
            <a:spAutoFit/>
          </a:bodyPr>
          <a:lstStyle/>
          <a:p>
            <a:r>
              <a:rPr lang="zh-CN" altLang="en-US" dirty="0" smtClean="0"/>
              <a:t>https://mp.weixin.qq.com/s/HgDCDgYjkX5en7ORNeG0yA</a:t>
            </a:r>
            <a:endParaRPr lang="zh-CN" altLang="en-US" dirty="0"/>
          </a:p>
        </p:txBody>
      </p:sp>
    </p:spTree>
    <p:extLst>
      <p:ext uri="{BB962C8B-B14F-4D97-AF65-F5344CB8AC3E}">
        <p14:creationId xmlns:p14="http://schemas.microsoft.com/office/powerpoint/2010/main" val="350221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3236" y="290313"/>
            <a:ext cx="11675919" cy="1477328"/>
          </a:xfrm>
          <a:prstGeom prst="rect">
            <a:avLst/>
          </a:prstGeom>
        </p:spPr>
        <p:txBody>
          <a:bodyPr wrap="square">
            <a:spAutoFit/>
          </a:bodyPr>
          <a:lstStyle/>
          <a:p>
            <a:pPr algn="just"/>
            <a:r>
              <a:rPr lang="zh-CN" altLang="en-US" b="1" dirty="0" smtClean="0">
                <a:solidFill>
                  <a:srgbClr val="333333"/>
                </a:solidFill>
                <a:latin typeface="-apple-system-font"/>
              </a:rPr>
              <a:t>单体应用的缺点</a:t>
            </a:r>
            <a:endParaRPr lang="en-US" altLang="zh-CN" b="1" dirty="0" smtClean="0">
              <a:solidFill>
                <a:srgbClr val="333333"/>
              </a:solidFill>
              <a:latin typeface="-apple-system-font"/>
            </a:endParaRPr>
          </a:p>
          <a:p>
            <a:pPr algn="just"/>
            <a:r>
              <a:rPr lang="zh-CN" altLang="en-US" b="1" dirty="0" smtClean="0">
                <a:solidFill>
                  <a:srgbClr val="333333"/>
                </a:solidFill>
                <a:latin typeface="-apple-system-font"/>
              </a:rPr>
              <a:t>扩展</a:t>
            </a:r>
            <a:r>
              <a:rPr lang="zh-CN" altLang="en-US" b="1" dirty="0">
                <a:solidFill>
                  <a:srgbClr val="333333"/>
                </a:solidFill>
                <a:latin typeface="-apple-system-font"/>
              </a:rPr>
              <a:t>能力受限</a:t>
            </a:r>
            <a:r>
              <a:rPr lang="zh-CN" altLang="en-US" dirty="0" smtClean="0">
                <a:solidFill>
                  <a:srgbClr val="333333"/>
                </a:solidFill>
                <a:latin typeface="-apple-system-font"/>
              </a:rPr>
              <a:t>：例如</a:t>
            </a:r>
            <a:r>
              <a:rPr lang="zh-CN" altLang="en-US" dirty="0">
                <a:solidFill>
                  <a:srgbClr val="333333"/>
                </a:solidFill>
                <a:latin typeface="-apple-system-font"/>
              </a:rPr>
              <a:t>，应用中有的模块是计算密集型的</a:t>
            </a:r>
            <a:r>
              <a:rPr lang="zh-CN" altLang="en-US" dirty="0" smtClean="0">
                <a:solidFill>
                  <a:srgbClr val="333333"/>
                </a:solidFill>
                <a:latin typeface="-apple-system-font"/>
              </a:rPr>
              <a:t>，需要</a:t>
            </a:r>
            <a:r>
              <a:rPr lang="zh-CN" altLang="en-US" dirty="0">
                <a:solidFill>
                  <a:srgbClr val="333333"/>
                </a:solidFill>
                <a:latin typeface="-apple-system-font"/>
              </a:rPr>
              <a:t>强劲的</a:t>
            </a:r>
            <a:r>
              <a:rPr lang="en-US" altLang="zh-CN" dirty="0">
                <a:solidFill>
                  <a:srgbClr val="333333"/>
                </a:solidFill>
                <a:latin typeface="-apple-system-font"/>
              </a:rPr>
              <a:t>CPU</a:t>
            </a:r>
            <a:r>
              <a:rPr lang="zh-CN" altLang="en-US" dirty="0" smtClean="0">
                <a:solidFill>
                  <a:srgbClr val="333333"/>
                </a:solidFill>
                <a:latin typeface="-apple-system-font"/>
              </a:rPr>
              <a:t>；有</a:t>
            </a:r>
            <a:r>
              <a:rPr lang="zh-CN" altLang="en-US" dirty="0">
                <a:solidFill>
                  <a:srgbClr val="333333"/>
                </a:solidFill>
                <a:latin typeface="-apple-system-font"/>
              </a:rPr>
              <a:t>的</a:t>
            </a:r>
            <a:r>
              <a:rPr lang="zh-CN" altLang="en-US" dirty="0" smtClean="0">
                <a:solidFill>
                  <a:srgbClr val="333333"/>
                </a:solidFill>
                <a:latin typeface="-apple-system-font"/>
              </a:rPr>
              <a:t>模块是</a:t>
            </a:r>
            <a:r>
              <a:rPr lang="en-US" altLang="zh-CN" dirty="0">
                <a:solidFill>
                  <a:srgbClr val="333333"/>
                </a:solidFill>
                <a:latin typeface="-apple-system-font"/>
              </a:rPr>
              <a:t>IO</a:t>
            </a:r>
            <a:r>
              <a:rPr lang="zh-CN" altLang="en-US" dirty="0">
                <a:solidFill>
                  <a:srgbClr val="333333"/>
                </a:solidFill>
                <a:latin typeface="-apple-system-font"/>
              </a:rPr>
              <a:t>密集型的，</a:t>
            </a:r>
            <a:r>
              <a:rPr lang="zh-CN" altLang="en-US" dirty="0" smtClean="0">
                <a:solidFill>
                  <a:srgbClr val="333333"/>
                </a:solidFill>
                <a:latin typeface="-apple-system-font"/>
              </a:rPr>
              <a:t>需要大</a:t>
            </a:r>
            <a:r>
              <a:rPr lang="zh-CN" altLang="en-US" dirty="0">
                <a:solidFill>
                  <a:srgbClr val="333333"/>
                </a:solidFill>
                <a:latin typeface="-apple-system-font"/>
              </a:rPr>
              <a:t>的</a:t>
            </a:r>
            <a:r>
              <a:rPr lang="zh-CN" altLang="en-US" dirty="0" smtClean="0">
                <a:solidFill>
                  <a:srgbClr val="333333"/>
                </a:solidFill>
                <a:latin typeface="-apple-system-font"/>
              </a:rPr>
              <a:t>内存</a:t>
            </a:r>
            <a:r>
              <a:rPr lang="zh-CN" altLang="en-US" dirty="0">
                <a:solidFill>
                  <a:srgbClr val="333333"/>
                </a:solidFill>
                <a:latin typeface="-apple-system-font"/>
              </a:rPr>
              <a:t/>
            </a:r>
            <a:br>
              <a:rPr lang="zh-CN" altLang="en-US" dirty="0">
                <a:solidFill>
                  <a:srgbClr val="333333"/>
                </a:solidFill>
                <a:latin typeface="-apple-system-font"/>
              </a:rPr>
            </a:br>
            <a:endParaRPr lang="zh-CN" altLang="en-US" dirty="0">
              <a:solidFill>
                <a:srgbClr val="333333"/>
              </a:solidFill>
              <a:latin typeface="-apple-system-font"/>
            </a:endParaRPr>
          </a:p>
          <a:p>
            <a:pPr algn="just"/>
            <a:r>
              <a:rPr lang="zh-CN" altLang="en-US" b="1" dirty="0">
                <a:solidFill>
                  <a:srgbClr val="333333"/>
                </a:solidFill>
                <a:latin typeface="-apple-system-font"/>
              </a:rPr>
              <a:t>阻碍技术创新</a:t>
            </a:r>
            <a:r>
              <a:rPr lang="zh-CN" altLang="en-US" dirty="0" smtClean="0">
                <a:solidFill>
                  <a:srgbClr val="333333"/>
                </a:solidFill>
                <a:latin typeface="-apple-system-font"/>
              </a:rPr>
              <a:t>：单体</a:t>
            </a:r>
            <a:r>
              <a:rPr lang="zh-CN" altLang="en-US" dirty="0">
                <a:solidFill>
                  <a:srgbClr val="333333"/>
                </a:solidFill>
                <a:latin typeface="-apple-system-font"/>
              </a:rPr>
              <a:t>应用往往使用统一的技术平台或方案解决所有的问题</a:t>
            </a:r>
            <a:r>
              <a:rPr lang="zh-CN" altLang="en-US" dirty="0" smtClean="0">
                <a:solidFill>
                  <a:srgbClr val="333333"/>
                </a:solidFill>
                <a:latin typeface="-apple-system-font"/>
              </a:rPr>
              <a:t>，团队</a:t>
            </a:r>
            <a:r>
              <a:rPr lang="zh-CN" altLang="en-US" dirty="0">
                <a:solidFill>
                  <a:srgbClr val="333333"/>
                </a:solidFill>
                <a:latin typeface="-apple-system-font"/>
              </a:rPr>
              <a:t>中的每个</a:t>
            </a:r>
            <a:r>
              <a:rPr lang="zh-CN" altLang="en-US" dirty="0" smtClean="0">
                <a:solidFill>
                  <a:srgbClr val="333333"/>
                </a:solidFill>
                <a:latin typeface="-apple-system-font"/>
              </a:rPr>
              <a:t>成员都</a:t>
            </a:r>
            <a:r>
              <a:rPr lang="zh-CN" altLang="en-US" dirty="0">
                <a:solidFill>
                  <a:srgbClr val="333333"/>
                </a:solidFill>
                <a:latin typeface="-apple-system-font"/>
              </a:rPr>
              <a:t>必须使用相同的开发语言和框架，要想引入新框架或新技术平台会非常困难。</a:t>
            </a:r>
            <a:endParaRPr lang="zh-CN" altLang="en-US" b="0" i="0" dirty="0">
              <a:solidFill>
                <a:srgbClr val="333333"/>
              </a:solidFill>
              <a:effectLst/>
              <a:latin typeface="-apple-system-font"/>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81" y="1985574"/>
            <a:ext cx="5011882" cy="4059624"/>
          </a:xfrm>
          <a:prstGeom prst="rect">
            <a:avLst/>
          </a:prstGeom>
        </p:spPr>
      </p:pic>
      <p:sp>
        <p:nvSpPr>
          <p:cNvPr id="4" name="矩形 3"/>
          <p:cNvSpPr/>
          <p:nvPr/>
        </p:nvSpPr>
        <p:spPr>
          <a:xfrm>
            <a:off x="8217731" y="4725217"/>
            <a:ext cx="3206327" cy="1477328"/>
          </a:xfrm>
          <a:prstGeom prst="rect">
            <a:avLst/>
          </a:prstGeom>
        </p:spPr>
        <p:txBody>
          <a:bodyPr wrap="none">
            <a:spAutoFit/>
          </a:bodyPr>
          <a:lstStyle/>
          <a:p>
            <a:r>
              <a:rPr lang="en-US" altLang="zh-CN" b="1" dirty="0" err="1" smtClean="0">
                <a:solidFill>
                  <a:srgbClr val="333333"/>
                </a:solidFill>
                <a:latin typeface="-apple-system-font"/>
              </a:rPr>
              <a:t>Serverless</a:t>
            </a:r>
            <a:r>
              <a:rPr lang="zh-CN" altLang="en-US" b="1" dirty="0" smtClean="0">
                <a:solidFill>
                  <a:srgbClr val="333333"/>
                </a:solidFill>
                <a:latin typeface="-apple-system-font"/>
              </a:rPr>
              <a:t>的特点</a:t>
            </a:r>
            <a:endParaRPr lang="en-US" altLang="zh-CN" b="1" dirty="0" smtClean="0">
              <a:solidFill>
                <a:srgbClr val="333333"/>
              </a:solidFill>
              <a:latin typeface="-apple-system-font"/>
            </a:endParaRPr>
          </a:p>
          <a:p>
            <a:r>
              <a:rPr lang="zh-CN" altLang="en-US" b="1" dirty="0" smtClean="0">
                <a:solidFill>
                  <a:srgbClr val="333333"/>
                </a:solidFill>
                <a:latin typeface="-apple-system-font"/>
              </a:rPr>
              <a:t>低运营成本，按调用次数计费</a:t>
            </a:r>
            <a:endParaRPr lang="en-US" altLang="zh-CN" b="1" dirty="0" smtClean="0">
              <a:solidFill>
                <a:srgbClr val="333333"/>
              </a:solidFill>
              <a:latin typeface="-apple-system-font"/>
            </a:endParaRPr>
          </a:p>
          <a:p>
            <a:r>
              <a:rPr lang="zh-CN" altLang="en-US" b="1" dirty="0" smtClean="0"/>
              <a:t>简化设备运维，运维透明</a:t>
            </a:r>
            <a:endParaRPr lang="en-US" altLang="zh-CN" b="1" dirty="0" smtClean="0"/>
          </a:p>
          <a:p>
            <a:endParaRPr lang="en-US" altLang="zh-CN" b="1" dirty="0"/>
          </a:p>
          <a:p>
            <a:r>
              <a:rPr lang="zh-CN" altLang="en-US" b="1" dirty="0" smtClean="0"/>
              <a:t>缺点：缺少大型成功案例</a:t>
            </a:r>
            <a:endParaRPr lang="zh-CN" altLang="en-US" dirty="0"/>
          </a:p>
        </p:txBody>
      </p:sp>
      <p:sp>
        <p:nvSpPr>
          <p:cNvPr id="5" name="文本框 4"/>
          <p:cNvSpPr txBox="1"/>
          <p:nvPr/>
        </p:nvSpPr>
        <p:spPr>
          <a:xfrm>
            <a:off x="5522014" y="2219496"/>
            <a:ext cx="6417141" cy="2308324"/>
          </a:xfrm>
          <a:prstGeom prst="rect">
            <a:avLst/>
          </a:prstGeom>
          <a:noFill/>
        </p:spPr>
        <p:txBody>
          <a:bodyPr wrap="none" rtlCol="0">
            <a:spAutoFit/>
          </a:bodyPr>
          <a:lstStyle/>
          <a:p>
            <a:r>
              <a:rPr lang="zh-CN" altLang="en-US" dirty="0"/>
              <a:t>微</a:t>
            </a:r>
            <a:r>
              <a:rPr lang="zh-CN" altLang="en-US" dirty="0" smtClean="0"/>
              <a:t>服务</a:t>
            </a:r>
            <a:endParaRPr lang="en-US" altLang="zh-CN" dirty="0" smtClean="0"/>
          </a:p>
          <a:p>
            <a:r>
              <a:rPr lang="zh-CN" altLang="en-US" dirty="0" smtClean="0"/>
              <a:t>优势：</a:t>
            </a:r>
            <a:endParaRPr lang="en-US" altLang="zh-CN" dirty="0" smtClean="0"/>
          </a:p>
          <a:p>
            <a:r>
              <a:rPr lang="zh-CN" altLang="en-US" dirty="0" smtClean="0"/>
              <a:t>易于开发，一个微服务对应一个业务功能，业务清晰，代码少</a:t>
            </a:r>
            <a:endParaRPr lang="en-US" altLang="zh-CN" dirty="0" smtClean="0"/>
          </a:p>
          <a:p>
            <a:r>
              <a:rPr lang="zh-CN" altLang="en-US" dirty="0"/>
              <a:t>技术</a:t>
            </a:r>
            <a:r>
              <a:rPr lang="zh-CN" altLang="en-US" dirty="0" smtClean="0"/>
              <a:t>栈不受限</a:t>
            </a:r>
            <a:endParaRPr lang="en-US" altLang="zh-CN" dirty="0" smtClean="0"/>
          </a:p>
          <a:p>
            <a:endParaRPr lang="en-US" altLang="zh-CN" dirty="0"/>
          </a:p>
          <a:p>
            <a:r>
              <a:rPr lang="zh-CN" altLang="en-US" dirty="0" smtClean="0"/>
              <a:t>挑战：</a:t>
            </a:r>
            <a:endParaRPr lang="en-US" altLang="zh-CN" dirty="0" smtClean="0"/>
          </a:p>
          <a:p>
            <a:r>
              <a:rPr lang="zh-CN" altLang="en-US" dirty="0" smtClean="0"/>
              <a:t>运维要求较高，从维护一个服务到维护上百个服务</a:t>
            </a:r>
            <a:endParaRPr lang="en-US" altLang="zh-CN" dirty="0" smtClean="0"/>
          </a:p>
          <a:p>
            <a:r>
              <a:rPr lang="zh-CN" altLang="en-US" dirty="0" smtClean="0"/>
              <a:t>接口调整成本高，一个微服务</a:t>
            </a:r>
            <a:r>
              <a:rPr lang="en-US" altLang="zh-CN" dirty="0" smtClean="0"/>
              <a:t>API</a:t>
            </a:r>
            <a:r>
              <a:rPr lang="zh-CN" altLang="en-US" dirty="0" smtClean="0"/>
              <a:t>可能被多个微服务调用</a:t>
            </a:r>
            <a:endParaRPr lang="zh-CN" altLang="en-US" dirty="0"/>
          </a:p>
        </p:txBody>
      </p:sp>
      <p:sp>
        <p:nvSpPr>
          <p:cNvPr id="6" name="矩形 5"/>
          <p:cNvSpPr/>
          <p:nvPr/>
        </p:nvSpPr>
        <p:spPr>
          <a:xfrm>
            <a:off x="156292" y="6263131"/>
            <a:ext cx="5665654" cy="369332"/>
          </a:xfrm>
          <a:prstGeom prst="rect">
            <a:avLst/>
          </a:prstGeom>
        </p:spPr>
        <p:txBody>
          <a:bodyPr wrap="none">
            <a:spAutoFit/>
          </a:bodyPr>
          <a:lstStyle/>
          <a:p>
            <a:r>
              <a:rPr lang="zh-CN" altLang="en-US" dirty="0"/>
              <a:t>https://mp.weixin.qq.com/s/5CUm44VjXRCoxagYpMRQBQ</a:t>
            </a:r>
          </a:p>
        </p:txBody>
      </p:sp>
    </p:spTree>
    <p:extLst>
      <p:ext uri="{BB962C8B-B14F-4D97-AF65-F5344CB8AC3E}">
        <p14:creationId xmlns:p14="http://schemas.microsoft.com/office/powerpoint/2010/main" val="329886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8091" y="539417"/>
            <a:ext cx="6096000" cy="1477328"/>
          </a:xfrm>
          <a:prstGeom prst="rect">
            <a:avLst/>
          </a:prstGeom>
        </p:spPr>
        <p:txBody>
          <a:bodyPr>
            <a:spAutoFit/>
          </a:bodyPr>
          <a:lstStyle/>
          <a:p>
            <a:r>
              <a:rPr lang="zh-CN" altLang="en-US" dirty="0"/>
              <a:t>[root@c0101 ~]# ceph osd utilization</a:t>
            </a:r>
          </a:p>
          <a:p>
            <a:r>
              <a:rPr lang="zh-CN" altLang="en-US" dirty="0"/>
              <a:t>avg 64.1818</a:t>
            </a:r>
          </a:p>
          <a:p>
            <a:r>
              <a:rPr lang="zh-CN" altLang="en-US" dirty="0"/>
              <a:t>stddev 14.7255 (expected baseline 7.93819)</a:t>
            </a:r>
          </a:p>
          <a:p>
            <a:r>
              <a:rPr lang="zh-CN" altLang="en-US" dirty="0"/>
              <a:t>min osd.53 with 21 pgs (0.327195 * mean)</a:t>
            </a:r>
          </a:p>
          <a:p>
            <a:r>
              <a:rPr lang="zh-CN" altLang="en-US" dirty="0"/>
              <a:t>max osd.28 with 85 pgs (1.32436 * mean)</a:t>
            </a:r>
          </a:p>
        </p:txBody>
      </p:sp>
      <p:sp>
        <p:nvSpPr>
          <p:cNvPr id="4" name="矩形 3"/>
          <p:cNvSpPr/>
          <p:nvPr/>
        </p:nvSpPr>
        <p:spPr>
          <a:xfrm>
            <a:off x="658091" y="2892642"/>
            <a:ext cx="6096000" cy="2862322"/>
          </a:xfrm>
          <a:prstGeom prst="rect">
            <a:avLst/>
          </a:prstGeom>
        </p:spPr>
        <p:txBody>
          <a:bodyPr>
            <a:spAutoFit/>
          </a:bodyPr>
          <a:lstStyle/>
          <a:p>
            <a:r>
              <a:rPr lang="zh-CN" altLang="en-US" dirty="0"/>
              <a:t>[root@c0101 ~]# ceph osd tree</a:t>
            </a:r>
          </a:p>
          <a:p>
            <a:r>
              <a:rPr lang="zh-CN" altLang="en-US" dirty="0"/>
              <a:t>ID  CLASS WEIGHT    TYPE NAME      STATUS REWEIGHT PRI-AFF </a:t>
            </a:r>
          </a:p>
          <a:p>
            <a:r>
              <a:rPr lang="zh-CN" altLang="en-US" dirty="0"/>
              <a:t> -1       192.82407 root default                           </a:t>
            </a:r>
          </a:p>
          <a:p>
            <a:r>
              <a:rPr lang="zh-CN" altLang="en-US" dirty="0"/>
              <a:t> -3        37.83717     host c0101                         </a:t>
            </a:r>
          </a:p>
          <a:p>
            <a:r>
              <a:rPr lang="zh-CN" altLang="en-US" dirty="0"/>
              <a:t>  0   hdd   3.63820         osd.0      up  1.00000 1.00000 </a:t>
            </a:r>
          </a:p>
          <a:p>
            <a:r>
              <a:rPr lang="zh-CN" altLang="en-US" dirty="0" smtClean="0"/>
              <a:t>28   </a:t>
            </a:r>
            <a:r>
              <a:rPr lang="zh-CN" altLang="en-US" dirty="0"/>
              <a:t>hdd   3.63820         osd.28     up  1.00000 1.00000 </a:t>
            </a:r>
          </a:p>
          <a:p>
            <a:r>
              <a:rPr lang="zh-CN" altLang="en-US" dirty="0" smtClean="0"/>
              <a:t>53   </a:t>
            </a:r>
            <a:r>
              <a:rPr lang="zh-CN" altLang="en-US" dirty="0"/>
              <a:t>ssd   1.45518         osd.53     up  1.00000 1.00000 </a:t>
            </a:r>
          </a:p>
          <a:p>
            <a:r>
              <a:rPr lang="zh-CN" altLang="en-US" dirty="0"/>
              <a:t>-11        37.83717     host c0105                         </a:t>
            </a:r>
          </a:p>
          <a:p>
            <a:r>
              <a:rPr lang="zh-CN" altLang="en-US" dirty="0"/>
              <a:t> 40   hdd   3.63820         osd.40     up  1.00000 1.00000 </a:t>
            </a:r>
          </a:p>
          <a:p>
            <a:r>
              <a:rPr lang="zh-CN" altLang="en-US" dirty="0" smtClean="0"/>
              <a:t>54   </a:t>
            </a:r>
            <a:r>
              <a:rPr lang="zh-CN" altLang="en-US" dirty="0"/>
              <a:t>ssd   1.45518         osd.54     up  1.00000 1.00000 </a:t>
            </a:r>
          </a:p>
        </p:txBody>
      </p:sp>
      <p:sp>
        <p:nvSpPr>
          <p:cNvPr id="5" name="文本框 4"/>
          <p:cNvSpPr txBox="1"/>
          <p:nvPr/>
        </p:nvSpPr>
        <p:spPr>
          <a:xfrm>
            <a:off x="7585363" y="1093415"/>
            <a:ext cx="2610010" cy="369332"/>
          </a:xfrm>
          <a:prstGeom prst="rect">
            <a:avLst/>
          </a:prstGeom>
          <a:noFill/>
        </p:spPr>
        <p:txBody>
          <a:bodyPr wrap="none" rtlCol="0">
            <a:spAutoFit/>
          </a:bodyPr>
          <a:lstStyle/>
          <a:p>
            <a:r>
              <a:rPr lang="en-US" altLang="zh-CN" dirty="0" err="1"/>
              <a:t>pg</a:t>
            </a:r>
            <a:r>
              <a:rPr lang="zh-CN" altLang="en-US" dirty="0" smtClean="0"/>
              <a:t>数量应该控制在</a:t>
            </a:r>
            <a:r>
              <a:rPr lang="en-US" altLang="zh-CN" dirty="0" smtClean="0"/>
              <a:t>5</a:t>
            </a:r>
            <a:r>
              <a:rPr lang="zh-CN" altLang="en-US" dirty="0" smtClean="0"/>
              <a:t>以内</a:t>
            </a:r>
            <a:endParaRPr lang="zh-CN" altLang="en-US" dirty="0"/>
          </a:p>
        </p:txBody>
      </p:sp>
    </p:spTree>
    <p:extLst>
      <p:ext uri="{BB962C8B-B14F-4D97-AF65-F5344CB8AC3E}">
        <p14:creationId xmlns:p14="http://schemas.microsoft.com/office/powerpoint/2010/main" val="114758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081" y="155713"/>
            <a:ext cx="11766998" cy="6013268"/>
          </a:xfrm>
          <a:prstGeom prst="rect">
            <a:avLst/>
          </a:prstGeom>
        </p:spPr>
        <p:txBody>
          <a:bodyPr wrap="square">
            <a:spAutoFit/>
          </a:bodyPr>
          <a:lstStyle/>
          <a:p>
            <a:pPr algn="just"/>
            <a:r>
              <a:rPr lang="zh-CN" altLang="en-US" sz="1600" dirty="0">
                <a:solidFill>
                  <a:srgbClr val="333333"/>
                </a:solidFill>
                <a:latin typeface="+mn-ea"/>
              </a:rPr>
              <a:t>众所周知，</a:t>
            </a:r>
            <a:r>
              <a:rPr lang="en-US" altLang="zh-CN" sz="1600" dirty="0" err="1">
                <a:solidFill>
                  <a:srgbClr val="333333"/>
                </a:solidFill>
                <a:latin typeface="+mn-ea"/>
              </a:rPr>
              <a:t>Kubernetes</a:t>
            </a:r>
            <a:r>
              <a:rPr lang="en-US" altLang="zh-CN" sz="1600" dirty="0">
                <a:solidFill>
                  <a:srgbClr val="333333"/>
                </a:solidFill>
                <a:latin typeface="+mn-ea"/>
              </a:rPr>
              <a:t> </a:t>
            </a:r>
            <a:r>
              <a:rPr lang="zh-CN" altLang="en-US" sz="1600" dirty="0">
                <a:solidFill>
                  <a:srgbClr val="333333"/>
                </a:solidFill>
                <a:latin typeface="+mn-ea"/>
              </a:rPr>
              <a:t>单个 </a:t>
            </a:r>
            <a:r>
              <a:rPr lang="en-US" altLang="zh-CN" sz="1600" dirty="0">
                <a:solidFill>
                  <a:srgbClr val="333333"/>
                </a:solidFill>
                <a:latin typeface="+mn-ea"/>
              </a:rPr>
              <a:t>Pod </a:t>
            </a:r>
            <a:r>
              <a:rPr lang="zh-CN" altLang="en-US" sz="1600" dirty="0">
                <a:solidFill>
                  <a:srgbClr val="333333"/>
                </a:solidFill>
                <a:latin typeface="+mn-ea"/>
              </a:rPr>
              <a:t>内是共享 </a:t>
            </a:r>
            <a:r>
              <a:rPr lang="en-US" altLang="zh-CN" sz="1600" dirty="0">
                <a:solidFill>
                  <a:srgbClr val="333333"/>
                </a:solidFill>
                <a:latin typeface="+mn-ea"/>
              </a:rPr>
              <a:t>IPC </a:t>
            </a:r>
            <a:r>
              <a:rPr lang="zh-CN" altLang="en-US" sz="1600" dirty="0">
                <a:solidFill>
                  <a:srgbClr val="333333"/>
                </a:solidFill>
                <a:latin typeface="+mn-ea"/>
              </a:rPr>
              <a:t>的，并且它们可以通过挂载 </a:t>
            </a:r>
            <a:r>
              <a:rPr lang="en-US" altLang="zh-CN" sz="1600" dirty="0">
                <a:solidFill>
                  <a:srgbClr val="333333"/>
                </a:solidFill>
                <a:latin typeface="+mn-ea"/>
              </a:rPr>
              <a:t>Medium</a:t>
            </a:r>
            <a:r>
              <a:rPr lang="zh-CN" altLang="en-US" sz="1600" dirty="0">
                <a:solidFill>
                  <a:srgbClr val="333333"/>
                </a:solidFill>
                <a:latin typeface="+mn-ea"/>
              </a:rPr>
              <a:t>，与 </a:t>
            </a:r>
            <a:r>
              <a:rPr lang="en-US" altLang="zh-CN" sz="1600" dirty="0">
                <a:solidFill>
                  <a:srgbClr val="333333"/>
                </a:solidFill>
                <a:latin typeface="+mn-ea"/>
              </a:rPr>
              <a:t>Memory </a:t>
            </a:r>
            <a:r>
              <a:rPr lang="zh-CN" altLang="en-US" sz="1600" dirty="0">
                <a:solidFill>
                  <a:srgbClr val="333333"/>
                </a:solidFill>
                <a:latin typeface="+mn-ea"/>
              </a:rPr>
              <a:t>中的 </a:t>
            </a:r>
            <a:r>
              <a:rPr lang="en-US" altLang="zh-CN" sz="1600" dirty="0" err="1">
                <a:solidFill>
                  <a:srgbClr val="333333"/>
                </a:solidFill>
                <a:latin typeface="+mn-ea"/>
              </a:rPr>
              <a:t>EmptyDir</a:t>
            </a:r>
            <a:r>
              <a:rPr lang="en-US" altLang="zh-CN" sz="1600" dirty="0">
                <a:solidFill>
                  <a:srgbClr val="333333"/>
                </a:solidFill>
                <a:latin typeface="+mn-ea"/>
              </a:rPr>
              <a:t> Volume </a:t>
            </a:r>
            <a:r>
              <a:rPr lang="zh-CN" altLang="en-US" sz="1600" dirty="0">
                <a:solidFill>
                  <a:srgbClr val="333333"/>
                </a:solidFill>
                <a:latin typeface="+mn-ea"/>
              </a:rPr>
              <a:t>共享同一块内存 </a:t>
            </a:r>
            <a:r>
              <a:rPr lang="en-US" altLang="zh-CN" sz="1600" dirty="0">
                <a:solidFill>
                  <a:srgbClr val="333333"/>
                </a:solidFill>
                <a:latin typeface="+mn-ea"/>
              </a:rPr>
              <a:t>Volume</a:t>
            </a:r>
            <a:r>
              <a:rPr lang="zh-CN" altLang="en-US" sz="1600" dirty="0">
                <a:solidFill>
                  <a:srgbClr val="333333"/>
                </a:solidFill>
                <a:latin typeface="+mn-ea"/>
              </a:rPr>
              <a:t>。</a:t>
            </a:r>
          </a:p>
          <a:p>
            <a:pPr algn="just"/>
            <a:r>
              <a:rPr lang="en-US" altLang="zh-CN" sz="1600" b="1" dirty="0">
                <a:solidFill>
                  <a:srgbClr val="333333"/>
                </a:solidFill>
                <a:latin typeface="+mn-ea"/>
              </a:rPr>
              <a:t>Linux </a:t>
            </a:r>
            <a:r>
              <a:rPr lang="zh-CN" altLang="en-US" sz="1600" b="1" dirty="0">
                <a:solidFill>
                  <a:srgbClr val="333333"/>
                </a:solidFill>
                <a:latin typeface="+mn-ea"/>
              </a:rPr>
              <a:t>共享内存的两种机制：</a:t>
            </a:r>
            <a:endParaRPr lang="zh-CN" altLang="en-US" sz="1600" dirty="0">
              <a:solidFill>
                <a:srgbClr val="333333"/>
              </a:solidFill>
              <a:latin typeface="+mn-ea"/>
            </a:endParaRPr>
          </a:p>
          <a:p>
            <a:pPr algn="just">
              <a:buFont typeface="Arial" panose="020B0604020202020204" pitchFamily="34" charset="0"/>
              <a:buChar char="•"/>
            </a:pPr>
            <a:r>
              <a:rPr lang="en-US" altLang="zh-CN" sz="1600" dirty="0">
                <a:solidFill>
                  <a:srgbClr val="333333"/>
                </a:solidFill>
                <a:latin typeface="+mn-ea"/>
              </a:rPr>
              <a:t>POSIX </a:t>
            </a:r>
            <a:r>
              <a:rPr lang="zh-CN" altLang="en-US" sz="1600" dirty="0">
                <a:solidFill>
                  <a:srgbClr val="333333"/>
                </a:solidFill>
                <a:latin typeface="+mn-ea"/>
              </a:rPr>
              <a:t>共享内存（</a:t>
            </a:r>
            <a:r>
              <a:rPr lang="en-US" altLang="zh-CN" sz="1600" dirty="0" err="1">
                <a:solidFill>
                  <a:srgbClr val="333333"/>
                </a:solidFill>
                <a:latin typeface="+mn-ea"/>
              </a:rPr>
              <a:t>shm_open</a:t>
            </a:r>
            <a:r>
              <a:rPr lang="en-US" altLang="zh-CN" sz="1600" dirty="0">
                <a:solidFill>
                  <a:srgbClr val="333333"/>
                </a:solidFill>
                <a:latin typeface="+mn-ea"/>
              </a:rPr>
              <a:t>()</a:t>
            </a:r>
            <a:r>
              <a:rPr lang="zh-CN" altLang="en-US" sz="1600" dirty="0">
                <a:solidFill>
                  <a:srgbClr val="333333"/>
                </a:solidFill>
                <a:latin typeface="+mn-ea"/>
              </a:rPr>
              <a:t>、</a:t>
            </a:r>
            <a:r>
              <a:rPr lang="en-US" altLang="zh-CN" sz="1600" dirty="0" err="1">
                <a:solidFill>
                  <a:srgbClr val="333333"/>
                </a:solidFill>
                <a:latin typeface="+mn-ea"/>
              </a:rPr>
              <a:t>shm_unlink</a:t>
            </a:r>
            <a:r>
              <a:rPr lang="en-US" altLang="zh-CN" sz="1600" dirty="0">
                <a:solidFill>
                  <a:srgbClr val="333333"/>
                </a:solidFill>
                <a:latin typeface="+mn-ea"/>
              </a:rPr>
              <a:t>()</a:t>
            </a:r>
            <a:r>
              <a:rPr lang="zh-CN" altLang="en-US" sz="1600" dirty="0">
                <a:solidFill>
                  <a:srgbClr val="333333"/>
                </a:solidFill>
                <a:latin typeface="+mn-ea"/>
              </a:rPr>
              <a:t>）；</a:t>
            </a:r>
          </a:p>
          <a:p>
            <a:pPr algn="just">
              <a:buFont typeface="Arial" panose="020B0604020202020204" pitchFamily="34" charset="0"/>
              <a:buChar char="•"/>
            </a:pPr>
            <a:r>
              <a:rPr lang="en-US" altLang="zh-CN" sz="1600" dirty="0">
                <a:solidFill>
                  <a:srgbClr val="333333"/>
                </a:solidFill>
                <a:latin typeface="+mn-ea"/>
              </a:rPr>
              <a:t>System V </a:t>
            </a:r>
            <a:r>
              <a:rPr lang="zh-CN" altLang="en-US" sz="1600" dirty="0">
                <a:solidFill>
                  <a:srgbClr val="333333"/>
                </a:solidFill>
                <a:latin typeface="+mn-ea"/>
              </a:rPr>
              <a:t>共享内存（</a:t>
            </a:r>
            <a:r>
              <a:rPr lang="en-US" altLang="zh-CN" sz="1600" dirty="0" err="1">
                <a:solidFill>
                  <a:srgbClr val="333333"/>
                </a:solidFill>
                <a:latin typeface="+mn-ea"/>
              </a:rPr>
              <a:t>shmget</a:t>
            </a:r>
            <a:r>
              <a:rPr lang="en-US" altLang="zh-CN" sz="1600" dirty="0">
                <a:solidFill>
                  <a:srgbClr val="333333"/>
                </a:solidFill>
                <a:latin typeface="+mn-ea"/>
              </a:rPr>
              <a:t>()</a:t>
            </a:r>
            <a:r>
              <a:rPr lang="zh-CN" altLang="en-US" sz="1600" dirty="0">
                <a:solidFill>
                  <a:srgbClr val="333333"/>
                </a:solidFill>
                <a:latin typeface="+mn-ea"/>
              </a:rPr>
              <a:t>、</a:t>
            </a:r>
            <a:r>
              <a:rPr lang="en-US" altLang="zh-CN" sz="1600" dirty="0" err="1">
                <a:solidFill>
                  <a:srgbClr val="333333"/>
                </a:solidFill>
                <a:latin typeface="+mn-ea"/>
              </a:rPr>
              <a:t>shmat</a:t>
            </a:r>
            <a:r>
              <a:rPr lang="en-US" altLang="zh-CN" sz="1600" dirty="0">
                <a:solidFill>
                  <a:srgbClr val="333333"/>
                </a:solidFill>
                <a:latin typeface="+mn-ea"/>
              </a:rPr>
              <a:t>()</a:t>
            </a:r>
            <a:r>
              <a:rPr lang="zh-CN" altLang="en-US" sz="1600" dirty="0">
                <a:solidFill>
                  <a:srgbClr val="333333"/>
                </a:solidFill>
                <a:latin typeface="+mn-ea"/>
              </a:rPr>
              <a:t>、</a:t>
            </a:r>
            <a:r>
              <a:rPr lang="en-US" altLang="zh-CN" sz="1600" dirty="0" err="1">
                <a:solidFill>
                  <a:srgbClr val="333333"/>
                </a:solidFill>
                <a:latin typeface="+mn-ea"/>
              </a:rPr>
              <a:t>shmdt</a:t>
            </a:r>
            <a:r>
              <a:rPr lang="en-US" altLang="zh-CN" sz="1600" dirty="0">
                <a:solidFill>
                  <a:srgbClr val="333333"/>
                </a:solidFill>
                <a:latin typeface="+mn-ea"/>
              </a:rPr>
              <a:t>()</a:t>
            </a:r>
            <a:r>
              <a:rPr lang="zh-CN" altLang="en-US" sz="1600" dirty="0">
                <a:solidFill>
                  <a:srgbClr val="333333"/>
                </a:solidFill>
                <a:latin typeface="+mn-ea"/>
              </a:rPr>
              <a:t>）。</a:t>
            </a:r>
          </a:p>
          <a:p>
            <a:pPr algn="just"/>
            <a:r>
              <a:rPr lang="zh-CN" altLang="en-US" sz="1600" dirty="0">
                <a:solidFill>
                  <a:srgbClr val="333333"/>
                </a:solidFill>
                <a:latin typeface="+mn-ea"/>
              </a:rPr>
              <a:t>其中，</a:t>
            </a:r>
            <a:r>
              <a:rPr lang="en-US" altLang="zh-CN" sz="1600" dirty="0">
                <a:solidFill>
                  <a:srgbClr val="333333"/>
                </a:solidFill>
                <a:latin typeface="+mn-ea"/>
              </a:rPr>
              <a:t>System V </a:t>
            </a:r>
            <a:r>
              <a:rPr lang="zh-CN" altLang="en-US" sz="1600" dirty="0">
                <a:solidFill>
                  <a:srgbClr val="333333"/>
                </a:solidFill>
                <a:latin typeface="+mn-ea"/>
              </a:rPr>
              <a:t>共享内存历史悠久，一般的 </a:t>
            </a:r>
            <a:r>
              <a:rPr lang="en-US" altLang="zh-CN" sz="1600" dirty="0">
                <a:solidFill>
                  <a:srgbClr val="333333"/>
                </a:solidFill>
                <a:latin typeface="+mn-ea"/>
              </a:rPr>
              <a:t>UNIX </a:t>
            </a:r>
            <a:r>
              <a:rPr lang="zh-CN" altLang="en-US" sz="1600" dirty="0">
                <a:solidFill>
                  <a:srgbClr val="333333"/>
                </a:solidFill>
                <a:latin typeface="+mn-ea"/>
              </a:rPr>
              <a:t>系统上都有这套机制；而 </a:t>
            </a:r>
            <a:r>
              <a:rPr lang="en-US" altLang="zh-CN" sz="1600" dirty="0">
                <a:solidFill>
                  <a:srgbClr val="333333"/>
                </a:solidFill>
                <a:latin typeface="+mn-ea"/>
              </a:rPr>
              <a:t>POSIX </a:t>
            </a:r>
            <a:r>
              <a:rPr lang="zh-CN" altLang="en-US" sz="1600" dirty="0">
                <a:solidFill>
                  <a:srgbClr val="333333"/>
                </a:solidFill>
                <a:latin typeface="+mn-ea"/>
              </a:rPr>
              <a:t>共享内存机制接口更加方便易用，一般是结合内存映射 </a:t>
            </a:r>
            <a:r>
              <a:rPr lang="en-US" altLang="zh-CN" sz="1600" dirty="0" err="1">
                <a:solidFill>
                  <a:srgbClr val="333333"/>
                </a:solidFill>
                <a:latin typeface="+mn-ea"/>
              </a:rPr>
              <a:t>mmap</a:t>
            </a:r>
            <a:r>
              <a:rPr lang="en-US" altLang="zh-CN" sz="1600" dirty="0">
                <a:solidFill>
                  <a:srgbClr val="333333"/>
                </a:solidFill>
                <a:latin typeface="+mn-ea"/>
              </a:rPr>
              <a:t> </a:t>
            </a:r>
            <a:r>
              <a:rPr lang="zh-CN" altLang="en-US" sz="1600" dirty="0">
                <a:solidFill>
                  <a:srgbClr val="333333"/>
                </a:solidFill>
                <a:latin typeface="+mn-ea"/>
              </a:rPr>
              <a:t>使用。</a:t>
            </a:r>
          </a:p>
          <a:p>
            <a:pPr algn="just"/>
            <a:r>
              <a:rPr lang="en-US" altLang="zh-CN" sz="1600" b="1" dirty="0" err="1">
                <a:solidFill>
                  <a:srgbClr val="333333"/>
                </a:solidFill>
                <a:latin typeface="+mn-ea"/>
              </a:rPr>
              <a:t>mmap</a:t>
            </a:r>
            <a:r>
              <a:rPr lang="en-US" altLang="zh-CN" sz="1600" b="1" dirty="0">
                <a:solidFill>
                  <a:srgbClr val="333333"/>
                </a:solidFill>
                <a:latin typeface="+mn-ea"/>
              </a:rPr>
              <a:t> </a:t>
            </a:r>
            <a:r>
              <a:rPr lang="zh-CN" altLang="en-US" sz="1600" b="1" dirty="0">
                <a:solidFill>
                  <a:srgbClr val="333333"/>
                </a:solidFill>
                <a:latin typeface="+mn-ea"/>
              </a:rPr>
              <a:t>和 </a:t>
            </a:r>
            <a:r>
              <a:rPr lang="en-US" altLang="zh-CN" sz="1600" b="1" dirty="0">
                <a:solidFill>
                  <a:srgbClr val="333333"/>
                </a:solidFill>
                <a:latin typeface="+mn-ea"/>
              </a:rPr>
              <a:t>System V </a:t>
            </a:r>
            <a:r>
              <a:rPr lang="zh-CN" altLang="en-US" sz="1600" b="1" dirty="0">
                <a:solidFill>
                  <a:srgbClr val="333333"/>
                </a:solidFill>
                <a:latin typeface="+mn-ea"/>
              </a:rPr>
              <a:t>共享内存的主要区别在于：</a:t>
            </a:r>
            <a:endParaRPr lang="zh-CN" altLang="en-US" sz="1600" dirty="0">
              <a:solidFill>
                <a:srgbClr val="333333"/>
              </a:solidFill>
              <a:latin typeface="+mn-ea"/>
            </a:endParaRPr>
          </a:p>
          <a:p>
            <a:pPr algn="just">
              <a:buFont typeface="Arial" panose="020B0604020202020204" pitchFamily="34" charset="0"/>
              <a:buChar char="•"/>
            </a:pPr>
            <a:r>
              <a:rPr lang="en-US" altLang="zh-CN" sz="1600" dirty="0" err="1">
                <a:solidFill>
                  <a:srgbClr val="333333"/>
                </a:solidFill>
                <a:latin typeface="+mn-ea"/>
              </a:rPr>
              <a:t>SystemV</a:t>
            </a:r>
            <a:r>
              <a:rPr lang="en-US" altLang="zh-CN" sz="1600" dirty="0">
                <a:solidFill>
                  <a:srgbClr val="333333"/>
                </a:solidFill>
                <a:latin typeface="+mn-ea"/>
              </a:rPr>
              <a:t> </a:t>
            </a:r>
            <a:r>
              <a:rPr lang="zh-CN" altLang="en-US" sz="1600" dirty="0">
                <a:solidFill>
                  <a:srgbClr val="333333"/>
                </a:solidFill>
                <a:latin typeface="+mn-ea"/>
              </a:rPr>
              <a:t>是持久化的。除非被一个进程明确地删除，否则它始终存在于内存里，直到系统关机；</a:t>
            </a:r>
          </a:p>
          <a:p>
            <a:pPr algn="just">
              <a:buFont typeface="Arial" panose="020B0604020202020204" pitchFamily="34" charset="0"/>
              <a:buChar char="•"/>
            </a:pPr>
            <a:r>
              <a:rPr lang="en-US" altLang="zh-CN" sz="1600" dirty="0" err="1">
                <a:solidFill>
                  <a:srgbClr val="333333"/>
                </a:solidFill>
                <a:latin typeface="+mn-ea"/>
              </a:rPr>
              <a:t>mmap</a:t>
            </a:r>
            <a:r>
              <a:rPr lang="en-US" altLang="zh-CN" sz="1600" dirty="0">
                <a:solidFill>
                  <a:srgbClr val="333333"/>
                </a:solidFill>
                <a:latin typeface="+mn-ea"/>
              </a:rPr>
              <a:t> </a:t>
            </a:r>
            <a:r>
              <a:rPr lang="zh-CN" altLang="en-US" sz="1600" dirty="0">
                <a:solidFill>
                  <a:srgbClr val="333333"/>
                </a:solidFill>
                <a:latin typeface="+mn-ea"/>
              </a:rPr>
              <a:t>映射的内存不是持久化的。如果进程关闭，映射随即失效，除非事先已经映射到了一个文件上；</a:t>
            </a:r>
          </a:p>
          <a:p>
            <a:pPr algn="just">
              <a:buFont typeface="Arial" panose="020B0604020202020204" pitchFamily="34" charset="0"/>
              <a:buChar char="•"/>
            </a:pPr>
            <a:r>
              <a:rPr lang="en-US" altLang="zh-CN" sz="1600" dirty="0">
                <a:solidFill>
                  <a:srgbClr val="333333"/>
                </a:solidFill>
                <a:latin typeface="+mn-ea"/>
              </a:rPr>
              <a:t>/</a:t>
            </a:r>
            <a:r>
              <a:rPr lang="en-US" altLang="zh-CN" sz="1600" dirty="0" err="1">
                <a:solidFill>
                  <a:srgbClr val="333333"/>
                </a:solidFill>
                <a:latin typeface="+mn-ea"/>
              </a:rPr>
              <a:t>dev</a:t>
            </a:r>
            <a:r>
              <a:rPr lang="en-US" altLang="zh-CN" sz="1600" dirty="0">
                <a:solidFill>
                  <a:srgbClr val="333333"/>
                </a:solidFill>
                <a:latin typeface="+mn-ea"/>
              </a:rPr>
              <a:t>/</a:t>
            </a:r>
            <a:r>
              <a:rPr lang="en-US" altLang="zh-CN" sz="1600" dirty="0" err="1">
                <a:solidFill>
                  <a:srgbClr val="333333"/>
                </a:solidFill>
                <a:latin typeface="+mn-ea"/>
              </a:rPr>
              <a:t>shm</a:t>
            </a:r>
            <a:r>
              <a:rPr lang="en-US" altLang="zh-CN" sz="1600" dirty="0">
                <a:solidFill>
                  <a:srgbClr val="333333"/>
                </a:solidFill>
                <a:latin typeface="+mn-ea"/>
              </a:rPr>
              <a:t> </a:t>
            </a:r>
            <a:r>
              <a:rPr lang="zh-CN" altLang="en-US" sz="1600" dirty="0">
                <a:solidFill>
                  <a:srgbClr val="333333"/>
                </a:solidFill>
                <a:latin typeface="+mn-ea"/>
              </a:rPr>
              <a:t>是 </a:t>
            </a:r>
            <a:r>
              <a:rPr lang="en-US" altLang="zh-CN" sz="1600" dirty="0">
                <a:solidFill>
                  <a:srgbClr val="333333"/>
                </a:solidFill>
                <a:latin typeface="+mn-ea"/>
              </a:rPr>
              <a:t>Linux </a:t>
            </a:r>
            <a:r>
              <a:rPr lang="zh-CN" altLang="en-US" sz="1600" dirty="0">
                <a:solidFill>
                  <a:srgbClr val="333333"/>
                </a:solidFill>
                <a:latin typeface="+mn-ea"/>
              </a:rPr>
              <a:t>下 </a:t>
            </a:r>
            <a:r>
              <a:rPr lang="en-US" altLang="zh-CN" sz="1600" dirty="0" err="1">
                <a:solidFill>
                  <a:srgbClr val="333333"/>
                </a:solidFill>
                <a:latin typeface="+mn-ea"/>
              </a:rPr>
              <a:t>SystemV</a:t>
            </a:r>
            <a:r>
              <a:rPr lang="en-US" altLang="zh-CN" sz="1600" dirty="0">
                <a:solidFill>
                  <a:srgbClr val="333333"/>
                </a:solidFill>
                <a:latin typeface="+mn-ea"/>
              </a:rPr>
              <a:t> </a:t>
            </a:r>
            <a:r>
              <a:rPr lang="zh-CN" altLang="en-US" sz="1600" dirty="0">
                <a:solidFill>
                  <a:srgbClr val="333333"/>
                </a:solidFill>
                <a:latin typeface="+mn-ea"/>
              </a:rPr>
              <a:t>共享内存的默认挂载点。</a:t>
            </a:r>
          </a:p>
          <a:p>
            <a:pPr algn="just"/>
            <a:r>
              <a:rPr lang="en-US" altLang="zh-CN" sz="1600" dirty="0">
                <a:solidFill>
                  <a:srgbClr val="333333"/>
                </a:solidFill>
                <a:latin typeface="+mn-ea"/>
              </a:rPr>
              <a:t>POSIX </a:t>
            </a:r>
            <a:r>
              <a:rPr lang="zh-CN" altLang="en-US" sz="1600" dirty="0">
                <a:solidFill>
                  <a:srgbClr val="333333"/>
                </a:solidFill>
                <a:latin typeface="+mn-ea"/>
              </a:rPr>
              <a:t>共享内存是基于 </a:t>
            </a:r>
            <a:r>
              <a:rPr lang="en-US" altLang="zh-CN" sz="1600" dirty="0" err="1">
                <a:solidFill>
                  <a:srgbClr val="333333"/>
                </a:solidFill>
                <a:latin typeface="+mn-ea"/>
              </a:rPr>
              <a:t>tmpfs</a:t>
            </a:r>
            <a:r>
              <a:rPr lang="en-US" altLang="zh-CN" sz="1600" dirty="0">
                <a:solidFill>
                  <a:srgbClr val="333333"/>
                </a:solidFill>
                <a:latin typeface="+mn-ea"/>
              </a:rPr>
              <a:t> </a:t>
            </a:r>
            <a:r>
              <a:rPr lang="zh-CN" altLang="en-US" sz="1600" dirty="0">
                <a:solidFill>
                  <a:srgbClr val="333333"/>
                </a:solidFill>
                <a:latin typeface="+mn-ea"/>
              </a:rPr>
              <a:t>实现的。在内核中，不仅 </a:t>
            </a:r>
            <a:r>
              <a:rPr lang="en-US" altLang="zh-CN" sz="1600" dirty="0">
                <a:solidFill>
                  <a:srgbClr val="333333"/>
                </a:solidFill>
                <a:latin typeface="+mn-ea"/>
              </a:rPr>
              <a:t>PSM</a:t>
            </a:r>
            <a:r>
              <a:rPr lang="zh-CN" altLang="en-US" sz="1600" dirty="0">
                <a:solidFill>
                  <a:srgbClr val="333333"/>
                </a:solidFill>
                <a:latin typeface="+mn-ea"/>
              </a:rPr>
              <a:t>（</a:t>
            </a:r>
            <a:r>
              <a:rPr lang="en-US" altLang="zh-CN" sz="1600" dirty="0">
                <a:solidFill>
                  <a:srgbClr val="333333"/>
                </a:solidFill>
                <a:latin typeface="+mn-ea"/>
              </a:rPr>
              <a:t>POSIX shared memory</a:t>
            </a:r>
            <a:r>
              <a:rPr lang="zh-CN" altLang="en-US" sz="1600" dirty="0">
                <a:solidFill>
                  <a:srgbClr val="333333"/>
                </a:solidFill>
                <a:latin typeface="+mn-ea"/>
              </a:rPr>
              <a:t>），</a:t>
            </a:r>
            <a:r>
              <a:rPr lang="en-US" altLang="zh-CN" sz="1600" dirty="0">
                <a:solidFill>
                  <a:srgbClr val="333333"/>
                </a:solidFill>
                <a:latin typeface="+mn-ea"/>
              </a:rPr>
              <a:t>SSM</a:t>
            </a:r>
            <a:r>
              <a:rPr lang="zh-CN" altLang="en-US" sz="1600" dirty="0">
                <a:solidFill>
                  <a:srgbClr val="333333"/>
                </a:solidFill>
                <a:latin typeface="+mn-ea"/>
              </a:rPr>
              <a:t>（</a:t>
            </a:r>
            <a:r>
              <a:rPr lang="en-US" altLang="zh-CN" sz="1600" dirty="0">
                <a:solidFill>
                  <a:srgbClr val="333333"/>
                </a:solidFill>
                <a:latin typeface="+mn-ea"/>
              </a:rPr>
              <a:t>System V shared memory</a:t>
            </a:r>
            <a:r>
              <a:rPr lang="zh-CN" altLang="en-US" sz="1600" dirty="0">
                <a:solidFill>
                  <a:srgbClr val="333333"/>
                </a:solidFill>
                <a:latin typeface="+mn-ea"/>
              </a:rPr>
              <a:t>）也是基于 </a:t>
            </a:r>
            <a:r>
              <a:rPr lang="en-US" altLang="zh-CN" sz="1600" dirty="0" err="1">
                <a:solidFill>
                  <a:srgbClr val="333333"/>
                </a:solidFill>
                <a:latin typeface="+mn-ea"/>
              </a:rPr>
              <a:t>tmpfs</a:t>
            </a:r>
            <a:r>
              <a:rPr lang="en-US" altLang="zh-CN" sz="1600" dirty="0">
                <a:solidFill>
                  <a:srgbClr val="333333"/>
                </a:solidFill>
                <a:latin typeface="+mn-ea"/>
              </a:rPr>
              <a:t> </a:t>
            </a:r>
            <a:r>
              <a:rPr lang="zh-CN" altLang="en-US" sz="1600" dirty="0">
                <a:solidFill>
                  <a:srgbClr val="333333"/>
                </a:solidFill>
                <a:latin typeface="+mn-ea"/>
              </a:rPr>
              <a:t>来实现的。</a:t>
            </a:r>
          </a:p>
          <a:p>
            <a:pPr algn="just"/>
            <a:r>
              <a:rPr lang="en-US" altLang="zh-CN" sz="1600" b="1" dirty="0" err="1">
                <a:solidFill>
                  <a:srgbClr val="333333"/>
                </a:solidFill>
                <a:latin typeface="+mn-ea"/>
              </a:rPr>
              <a:t>tmpfs</a:t>
            </a:r>
            <a:r>
              <a:rPr lang="en-US" altLang="zh-CN" sz="1600" b="1" dirty="0">
                <a:solidFill>
                  <a:srgbClr val="333333"/>
                </a:solidFill>
                <a:latin typeface="+mn-ea"/>
              </a:rPr>
              <a:t> </a:t>
            </a:r>
            <a:r>
              <a:rPr lang="zh-CN" altLang="en-US" sz="1600" b="1" dirty="0">
                <a:solidFill>
                  <a:srgbClr val="333333"/>
                </a:solidFill>
                <a:latin typeface="+mn-ea"/>
              </a:rPr>
              <a:t>主要有两个作用：</a:t>
            </a:r>
            <a:endParaRPr lang="zh-CN" altLang="en-US" sz="1600" dirty="0">
              <a:solidFill>
                <a:srgbClr val="333333"/>
              </a:solidFill>
              <a:latin typeface="+mn-ea"/>
            </a:endParaRPr>
          </a:p>
          <a:p>
            <a:pPr algn="just">
              <a:buFont typeface="Arial" panose="020B0604020202020204" pitchFamily="34" charset="0"/>
              <a:buChar char="•"/>
            </a:pPr>
            <a:r>
              <a:rPr lang="zh-CN" altLang="en-US" sz="1600" dirty="0">
                <a:solidFill>
                  <a:srgbClr val="333333"/>
                </a:solidFill>
                <a:latin typeface="+mn-ea"/>
              </a:rPr>
              <a:t>用于 </a:t>
            </a:r>
            <a:r>
              <a:rPr lang="en-US" altLang="zh-CN" sz="1600" dirty="0" err="1">
                <a:solidFill>
                  <a:srgbClr val="333333"/>
                </a:solidFill>
                <a:latin typeface="+mn-ea"/>
              </a:rPr>
              <a:t>SystemV</a:t>
            </a:r>
            <a:r>
              <a:rPr lang="en-US" altLang="zh-CN" sz="1600" dirty="0">
                <a:solidFill>
                  <a:srgbClr val="333333"/>
                </a:solidFill>
                <a:latin typeface="+mn-ea"/>
              </a:rPr>
              <a:t> </a:t>
            </a:r>
            <a:r>
              <a:rPr lang="zh-CN" altLang="en-US" sz="1600" dirty="0">
                <a:solidFill>
                  <a:srgbClr val="333333"/>
                </a:solidFill>
                <a:latin typeface="+mn-ea"/>
              </a:rPr>
              <a:t>共享内存、匿名内存映射。这部分由内核管理，用户不可见；</a:t>
            </a:r>
          </a:p>
          <a:p>
            <a:pPr algn="just">
              <a:buFont typeface="Arial" panose="020B0604020202020204" pitchFamily="34" charset="0"/>
              <a:buChar char="•"/>
            </a:pPr>
            <a:r>
              <a:rPr lang="zh-CN" altLang="en-US" sz="1600" dirty="0">
                <a:solidFill>
                  <a:srgbClr val="333333"/>
                </a:solidFill>
                <a:latin typeface="+mn-ea"/>
              </a:rPr>
              <a:t>用于 </a:t>
            </a:r>
            <a:r>
              <a:rPr lang="en-US" altLang="zh-CN" sz="1600" dirty="0">
                <a:solidFill>
                  <a:srgbClr val="333333"/>
                </a:solidFill>
                <a:latin typeface="+mn-ea"/>
              </a:rPr>
              <a:t>POSIX </a:t>
            </a:r>
            <a:r>
              <a:rPr lang="zh-CN" altLang="en-US" sz="1600" dirty="0">
                <a:solidFill>
                  <a:srgbClr val="333333"/>
                </a:solidFill>
                <a:latin typeface="+mn-ea"/>
              </a:rPr>
              <a:t>共享内存，由用户负责 </a:t>
            </a:r>
            <a:r>
              <a:rPr lang="en-US" altLang="zh-CN" sz="1600" dirty="0">
                <a:solidFill>
                  <a:srgbClr val="333333"/>
                </a:solidFill>
                <a:latin typeface="+mn-ea"/>
              </a:rPr>
              <a:t>mount</a:t>
            </a:r>
            <a:r>
              <a:rPr lang="zh-CN" altLang="en-US" sz="1600" dirty="0">
                <a:solidFill>
                  <a:srgbClr val="333333"/>
                </a:solidFill>
                <a:latin typeface="+mn-ea"/>
              </a:rPr>
              <a:t>。</a:t>
            </a:r>
            <a:r>
              <a:rPr lang="en-US" altLang="zh-CN" sz="1600" dirty="0">
                <a:solidFill>
                  <a:srgbClr val="333333"/>
                </a:solidFill>
                <a:latin typeface="+mn-ea"/>
              </a:rPr>
              <a:t>mount </a:t>
            </a:r>
            <a:r>
              <a:rPr lang="zh-CN" altLang="en-US" sz="1600" dirty="0">
                <a:solidFill>
                  <a:srgbClr val="333333"/>
                </a:solidFill>
                <a:latin typeface="+mn-ea"/>
              </a:rPr>
              <a:t>到 </a:t>
            </a:r>
            <a:r>
              <a:rPr lang="en-US" altLang="zh-CN" sz="1600" dirty="0">
                <a:solidFill>
                  <a:srgbClr val="333333"/>
                </a:solidFill>
                <a:latin typeface="+mn-ea"/>
              </a:rPr>
              <a:t>/</a:t>
            </a:r>
            <a:r>
              <a:rPr lang="en-US" altLang="zh-CN" sz="1600" dirty="0" err="1">
                <a:solidFill>
                  <a:srgbClr val="333333"/>
                </a:solidFill>
                <a:latin typeface="+mn-ea"/>
              </a:rPr>
              <a:t>dev</a:t>
            </a:r>
            <a:r>
              <a:rPr lang="en-US" altLang="zh-CN" sz="1600" dirty="0">
                <a:solidFill>
                  <a:srgbClr val="333333"/>
                </a:solidFill>
                <a:latin typeface="+mn-ea"/>
              </a:rPr>
              <a:t>/</a:t>
            </a:r>
            <a:r>
              <a:rPr lang="en-US" altLang="zh-CN" sz="1600" dirty="0" err="1">
                <a:solidFill>
                  <a:srgbClr val="333333"/>
                </a:solidFill>
                <a:latin typeface="+mn-ea"/>
              </a:rPr>
              <a:t>shm</a:t>
            </a:r>
            <a:r>
              <a:rPr lang="en-US" altLang="zh-CN" sz="1600" dirty="0">
                <a:solidFill>
                  <a:srgbClr val="333333"/>
                </a:solidFill>
                <a:latin typeface="+mn-ea"/>
              </a:rPr>
              <a:t> </a:t>
            </a:r>
            <a:r>
              <a:rPr lang="zh-CN" altLang="en-US" sz="1600" dirty="0">
                <a:solidFill>
                  <a:srgbClr val="333333"/>
                </a:solidFill>
                <a:latin typeface="+mn-ea"/>
              </a:rPr>
              <a:t>依赖于 </a:t>
            </a:r>
            <a:r>
              <a:rPr lang="en-US" altLang="zh-CN" sz="1600" dirty="0">
                <a:solidFill>
                  <a:srgbClr val="333333"/>
                </a:solidFill>
                <a:latin typeface="+mn-ea"/>
              </a:rPr>
              <a:t>CONFIG_TMPFS</a:t>
            </a:r>
            <a:r>
              <a:rPr lang="zh-CN" altLang="en-US" sz="1600" dirty="0">
                <a:solidFill>
                  <a:srgbClr val="333333"/>
                </a:solidFill>
                <a:latin typeface="+mn-ea"/>
              </a:rPr>
              <a:t>。</a:t>
            </a:r>
          </a:p>
          <a:p>
            <a:pPr algn="just"/>
            <a:r>
              <a:rPr lang="zh-CN" altLang="en-US" sz="1600" dirty="0">
                <a:solidFill>
                  <a:srgbClr val="333333"/>
                </a:solidFill>
                <a:latin typeface="+mn-ea"/>
              </a:rPr>
              <a:t>虽然 </a:t>
            </a:r>
            <a:r>
              <a:rPr lang="en-US" altLang="zh-CN" sz="1600" dirty="0">
                <a:solidFill>
                  <a:srgbClr val="333333"/>
                </a:solidFill>
                <a:latin typeface="+mn-ea"/>
              </a:rPr>
              <a:t>System V </a:t>
            </a:r>
            <a:r>
              <a:rPr lang="zh-CN" altLang="en-US" sz="1600" dirty="0">
                <a:solidFill>
                  <a:srgbClr val="333333"/>
                </a:solidFill>
                <a:latin typeface="+mn-ea"/>
              </a:rPr>
              <a:t>与 </a:t>
            </a:r>
            <a:r>
              <a:rPr lang="en-US" altLang="zh-CN" sz="1600" dirty="0">
                <a:solidFill>
                  <a:srgbClr val="333333"/>
                </a:solidFill>
                <a:latin typeface="+mn-ea"/>
              </a:rPr>
              <a:t>POSIX </a:t>
            </a:r>
            <a:r>
              <a:rPr lang="zh-CN" altLang="en-US" sz="1600" dirty="0">
                <a:solidFill>
                  <a:srgbClr val="333333"/>
                </a:solidFill>
                <a:latin typeface="+mn-ea"/>
              </a:rPr>
              <a:t>共享内存都是通过 </a:t>
            </a:r>
            <a:r>
              <a:rPr lang="en-US" altLang="zh-CN" sz="1600" dirty="0" err="1">
                <a:solidFill>
                  <a:srgbClr val="333333"/>
                </a:solidFill>
                <a:latin typeface="+mn-ea"/>
              </a:rPr>
              <a:t>tmpfs</a:t>
            </a:r>
            <a:r>
              <a:rPr lang="en-US" altLang="zh-CN" sz="1600" dirty="0">
                <a:solidFill>
                  <a:srgbClr val="333333"/>
                </a:solidFill>
                <a:latin typeface="+mn-ea"/>
              </a:rPr>
              <a:t> </a:t>
            </a:r>
            <a:r>
              <a:rPr lang="zh-CN" altLang="en-US" sz="1600" dirty="0">
                <a:solidFill>
                  <a:srgbClr val="333333"/>
                </a:solidFill>
                <a:latin typeface="+mn-ea"/>
              </a:rPr>
              <a:t>来实现的，但是它们所受的限制却不相同。</a:t>
            </a:r>
            <a:r>
              <a:rPr lang="en-US" altLang="zh-CN" sz="1600" dirty="0">
                <a:solidFill>
                  <a:srgbClr val="333333"/>
                </a:solidFill>
                <a:latin typeface="+mn-ea"/>
              </a:rPr>
              <a:t>/</a:t>
            </a:r>
            <a:r>
              <a:rPr lang="en-US" altLang="zh-CN" sz="1600" dirty="0" err="1">
                <a:solidFill>
                  <a:srgbClr val="333333"/>
                </a:solidFill>
                <a:latin typeface="+mn-ea"/>
              </a:rPr>
              <a:t>proc</a:t>
            </a:r>
            <a:r>
              <a:rPr lang="en-US" altLang="zh-CN" sz="1600" dirty="0">
                <a:solidFill>
                  <a:srgbClr val="333333"/>
                </a:solidFill>
                <a:latin typeface="+mn-ea"/>
              </a:rPr>
              <a:t>/sys/kernel/</a:t>
            </a:r>
            <a:r>
              <a:rPr lang="en-US" altLang="zh-CN" sz="1600" dirty="0" err="1">
                <a:solidFill>
                  <a:srgbClr val="333333"/>
                </a:solidFill>
                <a:latin typeface="+mn-ea"/>
              </a:rPr>
              <a:t>shmmax</a:t>
            </a:r>
            <a:r>
              <a:rPr lang="en-US" altLang="zh-CN" sz="1600" dirty="0">
                <a:solidFill>
                  <a:srgbClr val="333333"/>
                </a:solidFill>
                <a:latin typeface="+mn-ea"/>
              </a:rPr>
              <a:t> </a:t>
            </a:r>
            <a:r>
              <a:rPr lang="zh-CN" altLang="en-US" sz="1600" dirty="0">
                <a:solidFill>
                  <a:srgbClr val="333333"/>
                </a:solidFill>
                <a:latin typeface="+mn-ea"/>
              </a:rPr>
              <a:t>只会影响 </a:t>
            </a:r>
            <a:r>
              <a:rPr lang="en-US" altLang="zh-CN" sz="1600" dirty="0" err="1">
                <a:solidFill>
                  <a:srgbClr val="333333"/>
                </a:solidFill>
                <a:latin typeface="+mn-ea"/>
              </a:rPr>
              <a:t>SystemV</a:t>
            </a:r>
            <a:r>
              <a:rPr lang="en-US" altLang="zh-CN" sz="1600" dirty="0">
                <a:solidFill>
                  <a:srgbClr val="333333"/>
                </a:solidFill>
                <a:latin typeface="+mn-ea"/>
              </a:rPr>
              <a:t> </a:t>
            </a:r>
            <a:r>
              <a:rPr lang="zh-CN" altLang="en-US" sz="1600" dirty="0">
                <a:solidFill>
                  <a:srgbClr val="333333"/>
                </a:solidFill>
                <a:latin typeface="+mn-ea"/>
              </a:rPr>
              <a:t>的共享内存。</a:t>
            </a:r>
            <a:r>
              <a:rPr lang="en-US" altLang="zh-CN" sz="1600" dirty="0">
                <a:solidFill>
                  <a:srgbClr val="333333"/>
                </a:solidFill>
                <a:latin typeface="+mn-ea"/>
              </a:rPr>
              <a:t>/</a:t>
            </a:r>
            <a:r>
              <a:rPr lang="en-US" altLang="zh-CN" sz="1600" dirty="0" err="1">
                <a:solidFill>
                  <a:srgbClr val="333333"/>
                </a:solidFill>
                <a:latin typeface="+mn-ea"/>
              </a:rPr>
              <a:t>dev</a:t>
            </a:r>
            <a:r>
              <a:rPr lang="en-US" altLang="zh-CN" sz="1600" dirty="0">
                <a:solidFill>
                  <a:srgbClr val="333333"/>
                </a:solidFill>
                <a:latin typeface="+mn-ea"/>
              </a:rPr>
              <a:t>/</a:t>
            </a:r>
            <a:r>
              <a:rPr lang="en-US" altLang="zh-CN" sz="1600" dirty="0" err="1">
                <a:solidFill>
                  <a:srgbClr val="333333"/>
                </a:solidFill>
                <a:latin typeface="+mn-ea"/>
              </a:rPr>
              <a:t>shm</a:t>
            </a:r>
            <a:r>
              <a:rPr lang="en-US" altLang="zh-CN" sz="1600" dirty="0">
                <a:solidFill>
                  <a:srgbClr val="333333"/>
                </a:solidFill>
                <a:latin typeface="+mn-ea"/>
              </a:rPr>
              <a:t> </a:t>
            </a:r>
            <a:r>
              <a:rPr lang="zh-CN" altLang="en-US" sz="1600" dirty="0">
                <a:solidFill>
                  <a:srgbClr val="333333"/>
                </a:solidFill>
                <a:latin typeface="+mn-ea"/>
              </a:rPr>
              <a:t>只会影响 </a:t>
            </a:r>
            <a:r>
              <a:rPr lang="en-US" altLang="zh-CN" sz="1600" dirty="0">
                <a:solidFill>
                  <a:srgbClr val="333333"/>
                </a:solidFill>
                <a:latin typeface="+mn-ea"/>
              </a:rPr>
              <a:t>POSIX </a:t>
            </a:r>
            <a:r>
              <a:rPr lang="zh-CN" altLang="en-US" sz="1600" dirty="0">
                <a:solidFill>
                  <a:srgbClr val="333333"/>
                </a:solidFill>
                <a:latin typeface="+mn-ea"/>
              </a:rPr>
              <a:t>的共享内存 。也就是说，</a:t>
            </a:r>
            <a:r>
              <a:rPr lang="en-US" altLang="zh-CN" sz="1600" dirty="0">
                <a:solidFill>
                  <a:srgbClr val="333333"/>
                </a:solidFill>
                <a:latin typeface="+mn-ea"/>
              </a:rPr>
              <a:t>System V </a:t>
            </a:r>
            <a:r>
              <a:rPr lang="zh-CN" altLang="en-US" sz="1600" dirty="0">
                <a:solidFill>
                  <a:srgbClr val="333333"/>
                </a:solidFill>
                <a:latin typeface="+mn-ea"/>
              </a:rPr>
              <a:t>与 </a:t>
            </a:r>
            <a:r>
              <a:rPr lang="en-US" altLang="zh-CN" sz="1600" dirty="0">
                <a:solidFill>
                  <a:srgbClr val="333333"/>
                </a:solidFill>
                <a:latin typeface="+mn-ea"/>
              </a:rPr>
              <a:t>POSIX </a:t>
            </a:r>
            <a:r>
              <a:rPr lang="zh-CN" altLang="en-US" sz="1600" dirty="0">
                <a:solidFill>
                  <a:srgbClr val="333333"/>
                </a:solidFill>
                <a:latin typeface="+mn-ea"/>
              </a:rPr>
              <a:t>的共享内存使用的是两个不同的 </a:t>
            </a:r>
            <a:r>
              <a:rPr lang="en-US" altLang="zh-CN" sz="1600" dirty="0" err="1">
                <a:solidFill>
                  <a:srgbClr val="333333"/>
                </a:solidFill>
                <a:latin typeface="+mn-ea"/>
              </a:rPr>
              <a:t>tmpfs</a:t>
            </a:r>
            <a:r>
              <a:rPr lang="en-US" altLang="zh-CN" sz="1600" dirty="0">
                <a:solidFill>
                  <a:srgbClr val="333333"/>
                </a:solidFill>
                <a:latin typeface="+mn-ea"/>
              </a:rPr>
              <a:t> </a:t>
            </a:r>
            <a:r>
              <a:rPr lang="zh-CN" altLang="en-US" sz="1600" dirty="0">
                <a:solidFill>
                  <a:srgbClr val="333333"/>
                </a:solidFill>
                <a:latin typeface="+mn-ea"/>
              </a:rPr>
              <a:t>实例（</a:t>
            </a:r>
            <a:r>
              <a:rPr lang="en-US" altLang="zh-CN" sz="1600" dirty="0">
                <a:solidFill>
                  <a:srgbClr val="333333"/>
                </a:solidFill>
                <a:latin typeface="+mn-ea"/>
              </a:rPr>
              <a:t>instance</a:t>
            </a:r>
            <a:r>
              <a:rPr lang="zh-CN" altLang="en-US" sz="1600" dirty="0">
                <a:solidFill>
                  <a:srgbClr val="333333"/>
                </a:solidFill>
                <a:latin typeface="+mn-ea"/>
              </a:rPr>
              <a:t>）。</a:t>
            </a:r>
            <a:r>
              <a:rPr lang="en-US" altLang="zh-CN" sz="1600" dirty="0" err="1">
                <a:solidFill>
                  <a:srgbClr val="333333"/>
                </a:solidFill>
                <a:latin typeface="+mn-ea"/>
              </a:rPr>
              <a:t>SystemV</a:t>
            </a:r>
            <a:r>
              <a:rPr lang="en-US" altLang="zh-CN" sz="1600" dirty="0">
                <a:solidFill>
                  <a:srgbClr val="333333"/>
                </a:solidFill>
                <a:latin typeface="+mn-ea"/>
              </a:rPr>
              <a:t> </a:t>
            </a:r>
            <a:r>
              <a:rPr lang="zh-CN" altLang="en-US" sz="1600" dirty="0">
                <a:solidFill>
                  <a:srgbClr val="333333"/>
                </a:solidFill>
                <a:latin typeface="+mn-ea"/>
              </a:rPr>
              <a:t>共享内存能够使用的内存空间只受 </a:t>
            </a:r>
            <a:r>
              <a:rPr lang="en-US" altLang="zh-CN" sz="1600" dirty="0">
                <a:solidFill>
                  <a:srgbClr val="333333"/>
                </a:solidFill>
                <a:latin typeface="+mn-ea"/>
              </a:rPr>
              <a:t>/</a:t>
            </a:r>
            <a:r>
              <a:rPr lang="en-US" altLang="zh-CN" sz="1600" dirty="0" err="1">
                <a:solidFill>
                  <a:srgbClr val="333333"/>
                </a:solidFill>
                <a:latin typeface="+mn-ea"/>
              </a:rPr>
              <a:t>proc</a:t>
            </a:r>
            <a:r>
              <a:rPr lang="en-US" altLang="zh-CN" sz="1600" dirty="0">
                <a:solidFill>
                  <a:srgbClr val="333333"/>
                </a:solidFill>
                <a:latin typeface="+mn-ea"/>
              </a:rPr>
              <a:t>/sys/kernel/</a:t>
            </a:r>
            <a:r>
              <a:rPr lang="en-US" altLang="zh-CN" sz="1600" dirty="0" err="1">
                <a:solidFill>
                  <a:srgbClr val="333333"/>
                </a:solidFill>
                <a:latin typeface="+mn-ea"/>
              </a:rPr>
              <a:t>shmmax</a:t>
            </a:r>
            <a:r>
              <a:rPr lang="en-US" altLang="zh-CN" sz="1600" dirty="0">
                <a:solidFill>
                  <a:srgbClr val="333333"/>
                </a:solidFill>
                <a:latin typeface="+mn-ea"/>
              </a:rPr>
              <a:t> </a:t>
            </a:r>
            <a:r>
              <a:rPr lang="zh-CN" altLang="en-US" sz="1600" dirty="0">
                <a:solidFill>
                  <a:srgbClr val="333333"/>
                </a:solidFill>
                <a:latin typeface="+mn-ea"/>
              </a:rPr>
              <a:t>的限制；而用户通过挂载的 </a:t>
            </a:r>
            <a:r>
              <a:rPr lang="en-US" altLang="zh-CN" sz="1600" dirty="0">
                <a:solidFill>
                  <a:srgbClr val="333333"/>
                </a:solidFill>
                <a:latin typeface="+mn-ea"/>
              </a:rPr>
              <a:t>/</a:t>
            </a:r>
            <a:r>
              <a:rPr lang="en-US" altLang="zh-CN" sz="1600" dirty="0" err="1">
                <a:solidFill>
                  <a:srgbClr val="333333"/>
                </a:solidFill>
                <a:latin typeface="+mn-ea"/>
              </a:rPr>
              <a:t>dev</a:t>
            </a:r>
            <a:r>
              <a:rPr lang="en-US" altLang="zh-CN" sz="1600" dirty="0">
                <a:solidFill>
                  <a:srgbClr val="333333"/>
                </a:solidFill>
                <a:latin typeface="+mn-ea"/>
              </a:rPr>
              <a:t>/</a:t>
            </a:r>
            <a:r>
              <a:rPr lang="en-US" altLang="zh-CN" sz="1600" dirty="0" err="1">
                <a:solidFill>
                  <a:srgbClr val="333333"/>
                </a:solidFill>
                <a:latin typeface="+mn-ea"/>
              </a:rPr>
              <a:t>shm</a:t>
            </a:r>
            <a:r>
              <a:rPr lang="zh-CN" altLang="en-US" sz="1600" dirty="0">
                <a:solidFill>
                  <a:srgbClr val="333333"/>
                </a:solidFill>
                <a:latin typeface="+mn-ea"/>
              </a:rPr>
              <a:t>，默认为物理内存的 </a:t>
            </a:r>
            <a:r>
              <a:rPr lang="en-US" altLang="zh-CN" sz="1600" dirty="0">
                <a:solidFill>
                  <a:srgbClr val="333333"/>
                </a:solidFill>
                <a:latin typeface="+mn-ea"/>
              </a:rPr>
              <a:t>1/2</a:t>
            </a:r>
            <a:r>
              <a:rPr lang="zh-CN" altLang="en-US" sz="1600" dirty="0">
                <a:solidFill>
                  <a:srgbClr val="333333"/>
                </a:solidFill>
                <a:latin typeface="+mn-ea"/>
              </a:rPr>
              <a:t>。</a:t>
            </a:r>
          </a:p>
          <a:p>
            <a:pPr algn="just"/>
            <a:r>
              <a:rPr lang="zh-CN" altLang="en-US" sz="1600" b="1" dirty="0">
                <a:solidFill>
                  <a:srgbClr val="333333"/>
                </a:solidFill>
                <a:latin typeface="+mn-ea"/>
              </a:rPr>
              <a:t>概括一下：</a:t>
            </a:r>
            <a:endParaRPr lang="zh-CN" altLang="en-US" sz="1600" dirty="0">
              <a:solidFill>
                <a:srgbClr val="333333"/>
              </a:solidFill>
              <a:latin typeface="+mn-ea"/>
            </a:endParaRPr>
          </a:p>
          <a:p>
            <a:pPr>
              <a:buFont typeface="Arial" panose="020B0604020202020204" pitchFamily="34" charset="0"/>
              <a:buChar char="•"/>
            </a:pPr>
            <a:r>
              <a:rPr lang="en-US" altLang="zh-CN" sz="1600" dirty="0">
                <a:latin typeface="+mn-ea"/>
              </a:rPr>
              <a:t>POSIX </a:t>
            </a:r>
            <a:r>
              <a:rPr lang="zh-CN" altLang="en-US" sz="1600" dirty="0">
                <a:latin typeface="+mn-ea"/>
              </a:rPr>
              <a:t>共享内存与 </a:t>
            </a:r>
            <a:r>
              <a:rPr lang="en-US" altLang="zh-CN" sz="1600" dirty="0" err="1">
                <a:latin typeface="+mn-ea"/>
              </a:rPr>
              <a:t>SystemV</a:t>
            </a:r>
            <a:r>
              <a:rPr lang="en-US" altLang="zh-CN" sz="1600" dirty="0">
                <a:latin typeface="+mn-ea"/>
              </a:rPr>
              <a:t> </a:t>
            </a:r>
            <a:r>
              <a:rPr lang="zh-CN" altLang="en-US" sz="1600" dirty="0">
                <a:latin typeface="+mn-ea"/>
              </a:rPr>
              <a:t>共享内存在内核上都是通过 </a:t>
            </a:r>
            <a:r>
              <a:rPr lang="en-US" altLang="zh-CN" sz="1600" dirty="0" err="1">
                <a:latin typeface="+mn-ea"/>
              </a:rPr>
              <a:t>tmpfs</a:t>
            </a:r>
            <a:r>
              <a:rPr lang="en-US" altLang="zh-CN" sz="1600" dirty="0">
                <a:latin typeface="+mn-ea"/>
              </a:rPr>
              <a:t> </a:t>
            </a:r>
            <a:r>
              <a:rPr lang="zh-CN" altLang="en-US" sz="1600" dirty="0">
                <a:latin typeface="+mn-ea"/>
              </a:rPr>
              <a:t>来实现的，但对应两个不同的 </a:t>
            </a:r>
            <a:r>
              <a:rPr lang="en-US" altLang="zh-CN" sz="1600" dirty="0" err="1">
                <a:latin typeface="+mn-ea"/>
              </a:rPr>
              <a:t>tmpfs</a:t>
            </a:r>
            <a:r>
              <a:rPr lang="en-US" altLang="zh-CN" sz="1600" dirty="0">
                <a:latin typeface="+mn-ea"/>
              </a:rPr>
              <a:t> </a:t>
            </a:r>
            <a:r>
              <a:rPr lang="zh-CN" altLang="en-US" sz="1600" dirty="0">
                <a:latin typeface="+mn-ea"/>
              </a:rPr>
              <a:t>实例，它们相互独立；</a:t>
            </a:r>
          </a:p>
          <a:p>
            <a:pPr>
              <a:buFont typeface="Arial" panose="020B0604020202020204" pitchFamily="34" charset="0"/>
              <a:buChar char="•"/>
            </a:pPr>
            <a:r>
              <a:rPr lang="zh-CN" altLang="en-US" sz="1600" dirty="0">
                <a:latin typeface="+mn-ea"/>
              </a:rPr>
              <a:t>通过 </a:t>
            </a:r>
            <a:r>
              <a:rPr lang="en-US" altLang="zh-CN" sz="1600" dirty="0">
                <a:latin typeface="+mn-ea"/>
              </a:rPr>
              <a:t>/</a:t>
            </a:r>
            <a:r>
              <a:rPr lang="en-US" altLang="zh-CN" sz="1600" dirty="0" err="1">
                <a:latin typeface="+mn-ea"/>
              </a:rPr>
              <a:t>proc</a:t>
            </a:r>
            <a:r>
              <a:rPr lang="en-US" altLang="zh-CN" sz="1600" dirty="0">
                <a:latin typeface="+mn-ea"/>
              </a:rPr>
              <a:t>/sys/kernel/</a:t>
            </a:r>
            <a:r>
              <a:rPr lang="en-US" altLang="zh-CN" sz="1600" dirty="0" err="1">
                <a:latin typeface="+mn-ea"/>
              </a:rPr>
              <a:t>shmmax</a:t>
            </a:r>
            <a:r>
              <a:rPr lang="en-US" altLang="zh-CN" sz="1600" dirty="0">
                <a:latin typeface="+mn-ea"/>
              </a:rPr>
              <a:t> </a:t>
            </a:r>
            <a:r>
              <a:rPr lang="zh-CN" altLang="en-US" sz="1600" dirty="0">
                <a:latin typeface="+mn-ea"/>
              </a:rPr>
              <a:t>可以限制 </a:t>
            </a:r>
            <a:r>
              <a:rPr lang="en-US" altLang="zh-CN" sz="1600" dirty="0" err="1">
                <a:latin typeface="+mn-ea"/>
              </a:rPr>
              <a:t>SystemV</a:t>
            </a:r>
            <a:r>
              <a:rPr lang="en-US" altLang="zh-CN" sz="1600" dirty="0">
                <a:latin typeface="+mn-ea"/>
              </a:rPr>
              <a:t> </a:t>
            </a:r>
            <a:r>
              <a:rPr lang="zh-CN" altLang="en-US" sz="1600" dirty="0">
                <a:latin typeface="+mn-ea"/>
              </a:rPr>
              <a:t>共享内存的最大值。通过 </a:t>
            </a:r>
            <a:r>
              <a:rPr lang="en-US" altLang="zh-CN" sz="1600" dirty="0">
                <a:latin typeface="+mn-ea"/>
              </a:rPr>
              <a:t>/</a:t>
            </a:r>
            <a:r>
              <a:rPr lang="en-US" altLang="zh-CN" sz="1600" dirty="0" err="1">
                <a:latin typeface="+mn-ea"/>
              </a:rPr>
              <a:t>dev</a:t>
            </a:r>
            <a:r>
              <a:rPr lang="en-US" altLang="zh-CN" sz="1600" dirty="0">
                <a:latin typeface="+mn-ea"/>
              </a:rPr>
              <a:t>/</a:t>
            </a:r>
            <a:r>
              <a:rPr lang="en-US" altLang="zh-CN" sz="1600" dirty="0" err="1">
                <a:latin typeface="+mn-ea"/>
              </a:rPr>
              <a:t>shm</a:t>
            </a:r>
            <a:r>
              <a:rPr lang="en-US" altLang="zh-CN" sz="1600" dirty="0">
                <a:latin typeface="+mn-ea"/>
              </a:rPr>
              <a:t> </a:t>
            </a:r>
            <a:r>
              <a:rPr lang="zh-CN" altLang="en-US" sz="1600" dirty="0">
                <a:latin typeface="+mn-ea"/>
              </a:rPr>
              <a:t>可以限制 </a:t>
            </a:r>
            <a:r>
              <a:rPr lang="en-US" altLang="zh-CN" sz="1600" dirty="0">
                <a:latin typeface="+mn-ea"/>
              </a:rPr>
              <a:t>POSIX </a:t>
            </a:r>
            <a:r>
              <a:rPr lang="zh-CN" altLang="en-US" sz="1600" dirty="0">
                <a:latin typeface="+mn-ea"/>
              </a:rPr>
              <a:t>共享内存的最大值（所有之和）。</a:t>
            </a:r>
            <a:endParaRPr lang="zh-CN" altLang="en-US" sz="1600" dirty="0">
              <a:effectLst/>
              <a:latin typeface="+mn-ea"/>
            </a:endParaRPr>
          </a:p>
        </p:txBody>
      </p:sp>
      <p:sp>
        <p:nvSpPr>
          <p:cNvPr id="3" name="矩形 2"/>
          <p:cNvSpPr/>
          <p:nvPr/>
        </p:nvSpPr>
        <p:spPr>
          <a:xfrm>
            <a:off x="133081" y="6431297"/>
            <a:ext cx="5645200" cy="369332"/>
          </a:xfrm>
          <a:prstGeom prst="rect">
            <a:avLst/>
          </a:prstGeom>
        </p:spPr>
        <p:txBody>
          <a:bodyPr wrap="none">
            <a:spAutoFit/>
          </a:bodyPr>
          <a:lstStyle/>
          <a:p>
            <a:r>
              <a:rPr lang="zh-CN" altLang="en-US" dirty="0"/>
              <a:t>https://mp.weixin.qq.com/s/W0FpH61r_HM7t8Xw1_Ex6A</a:t>
            </a:r>
          </a:p>
        </p:txBody>
      </p:sp>
    </p:spTree>
    <p:extLst>
      <p:ext uri="{BB962C8B-B14F-4D97-AF65-F5344CB8AC3E}">
        <p14:creationId xmlns:p14="http://schemas.microsoft.com/office/powerpoint/2010/main" val="47424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4546"/>
            <a:ext cx="12093262" cy="6078433"/>
          </a:xfrm>
          <a:prstGeom prst="rect">
            <a:avLst/>
          </a:prstGeom>
        </p:spPr>
        <p:txBody>
          <a:bodyPr wrap="square">
            <a:spAutoFit/>
          </a:bodyPr>
          <a:lstStyle/>
          <a:p>
            <a:r>
              <a:rPr lang="en-US" altLang="zh-CN" sz="1400" dirty="0" smtClean="0">
                <a:solidFill>
                  <a:srgbClr val="333333"/>
                </a:solidFill>
                <a:latin typeface="+mn-ea"/>
              </a:rPr>
              <a:t>Windows:  </a:t>
            </a:r>
            <a:r>
              <a:rPr lang="zh-CN" altLang="en-US" sz="1400" dirty="0" smtClean="0">
                <a:solidFill>
                  <a:srgbClr val="333333"/>
                </a:solidFill>
                <a:latin typeface="+mn-ea"/>
              </a:rPr>
              <a:t>常规 </a:t>
            </a:r>
            <a:r>
              <a:rPr lang="en-US" altLang="zh-CN" sz="1400" dirty="0">
                <a:solidFill>
                  <a:srgbClr val="333333"/>
                </a:solidFill>
                <a:latin typeface="+mn-ea"/>
              </a:rPr>
              <a:t>Workload controller</a:t>
            </a:r>
            <a:r>
              <a:rPr lang="zh-CN" altLang="en-US" sz="1400" dirty="0">
                <a:solidFill>
                  <a:srgbClr val="333333"/>
                </a:solidFill>
                <a:latin typeface="+mn-ea"/>
              </a:rPr>
              <a:t>：</a:t>
            </a:r>
            <a:r>
              <a:rPr lang="en-US" altLang="zh-CN" sz="1400" dirty="0">
                <a:solidFill>
                  <a:srgbClr val="333333"/>
                </a:solidFill>
                <a:latin typeface="+mn-ea"/>
              </a:rPr>
              <a:t>RS</a:t>
            </a:r>
            <a:r>
              <a:rPr lang="zh-CN" altLang="en-US" sz="1400" dirty="0">
                <a:solidFill>
                  <a:srgbClr val="333333"/>
                </a:solidFill>
                <a:latin typeface="+mn-ea"/>
              </a:rPr>
              <a:t>、</a:t>
            </a:r>
            <a:r>
              <a:rPr lang="en-US" altLang="zh-CN" sz="1400" dirty="0">
                <a:solidFill>
                  <a:srgbClr val="333333"/>
                </a:solidFill>
                <a:latin typeface="+mn-ea"/>
              </a:rPr>
              <a:t>deployment</a:t>
            </a:r>
            <a:r>
              <a:rPr lang="zh-CN" altLang="en-US" sz="1400" dirty="0">
                <a:solidFill>
                  <a:srgbClr val="333333"/>
                </a:solidFill>
                <a:latin typeface="+mn-ea"/>
              </a:rPr>
              <a:t>、</a:t>
            </a:r>
            <a:r>
              <a:rPr lang="en-US" altLang="zh-CN" sz="1400" dirty="0" err="1">
                <a:solidFill>
                  <a:srgbClr val="333333"/>
                </a:solidFill>
                <a:latin typeface="+mn-ea"/>
              </a:rPr>
              <a:t>statefulset</a:t>
            </a:r>
            <a:r>
              <a:rPr lang="zh-CN" altLang="en-US" sz="1400" dirty="0">
                <a:solidFill>
                  <a:srgbClr val="333333"/>
                </a:solidFill>
                <a:latin typeface="+mn-ea"/>
              </a:rPr>
              <a:t>、</a:t>
            </a:r>
            <a:r>
              <a:rPr lang="en-US" altLang="zh-CN" sz="1400" dirty="0" err="1">
                <a:solidFill>
                  <a:srgbClr val="333333"/>
                </a:solidFill>
                <a:latin typeface="+mn-ea"/>
              </a:rPr>
              <a:t>daemonset</a:t>
            </a:r>
            <a:r>
              <a:rPr lang="zh-CN" altLang="en-US" sz="1400" dirty="0">
                <a:solidFill>
                  <a:srgbClr val="333333"/>
                </a:solidFill>
                <a:latin typeface="+mn-ea"/>
              </a:rPr>
              <a:t>、</a:t>
            </a:r>
            <a:r>
              <a:rPr lang="en-US" altLang="zh-CN" sz="1400" dirty="0">
                <a:solidFill>
                  <a:srgbClr val="333333"/>
                </a:solidFill>
                <a:latin typeface="+mn-ea"/>
              </a:rPr>
              <a:t>job</a:t>
            </a:r>
            <a:r>
              <a:rPr lang="zh-CN" altLang="en-US" sz="1400" dirty="0">
                <a:solidFill>
                  <a:srgbClr val="333333"/>
                </a:solidFill>
                <a:latin typeface="+mn-ea"/>
              </a:rPr>
              <a:t>、</a:t>
            </a:r>
            <a:r>
              <a:rPr lang="en-US" altLang="zh-CN" sz="1400" dirty="0" err="1">
                <a:solidFill>
                  <a:srgbClr val="333333"/>
                </a:solidFill>
                <a:latin typeface="+mn-ea"/>
              </a:rPr>
              <a:t>cronjob</a:t>
            </a:r>
            <a:r>
              <a:rPr lang="en-US" altLang="zh-CN" sz="1400" dirty="0">
                <a:solidFill>
                  <a:srgbClr val="333333"/>
                </a:solidFill>
                <a:latin typeface="+mn-ea"/>
              </a:rPr>
              <a:t> </a:t>
            </a:r>
            <a:r>
              <a:rPr lang="zh-CN" altLang="en-US" sz="1400" dirty="0">
                <a:solidFill>
                  <a:srgbClr val="333333"/>
                </a:solidFill>
                <a:latin typeface="+mn-ea"/>
              </a:rPr>
              <a:t>均支持 </a:t>
            </a:r>
            <a:r>
              <a:rPr lang="en-US" altLang="zh-CN" sz="1400" dirty="0">
                <a:solidFill>
                  <a:srgbClr val="333333"/>
                </a:solidFill>
                <a:latin typeface="+mn-ea"/>
              </a:rPr>
              <a:t>windows </a:t>
            </a:r>
            <a:r>
              <a:rPr lang="zh-CN" altLang="en-US" sz="1400" dirty="0" smtClean="0">
                <a:solidFill>
                  <a:srgbClr val="333333"/>
                </a:solidFill>
                <a:latin typeface="+mn-ea"/>
              </a:rPr>
              <a:t>容器</a:t>
            </a:r>
            <a:endParaRPr lang="en-US" altLang="zh-CN" sz="1400" dirty="0" smtClean="0">
              <a:solidFill>
                <a:srgbClr val="333333"/>
              </a:solidFill>
              <a:latin typeface="+mn-ea"/>
            </a:endParaRPr>
          </a:p>
          <a:p>
            <a:endParaRPr lang="en-US" altLang="zh-CN" sz="1400" dirty="0" smtClean="0">
              <a:solidFill>
                <a:srgbClr val="333333"/>
              </a:solidFill>
              <a:latin typeface="+mn-ea"/>
            </a:endParaRPr>
          </a:p>
          <a:p>
            <a:r>
              <a:rPr lang="zh-CN" altLang="en-US" sz="1400" dirty="0" smtClean="0">
                <a:solidFill>
                  <a:srgbClr val="333333"/>
                </a:solidFill>
                <a:latin typeface="+mn-ea"/>
              </a:rPr>
              <a:t>存储</a:t>
            </a:r>
            <a:r>
              <a:rPr lang="en-US" altLang="zh-CN" sz="1400" dirty="0" smtClean="0">
                <a:solidFill>
                  <a:srgbClr val="333333"/>
                </a:solidFill>
                <a:latin typeface="+mn-ea"/>
              </a:rPr>
              <a:t>: </a:t>
            </a:r>
            <a:r>
              <a:rPr lang="en-US" altLang="zh-CN" sz="1400" dirty="0" smtClean="0">
                <a:latin typeface="+mn-ea"/>
              </a:rPr>
              <a:t>Local </a:t>
            </a:r>
            <a:r>
              <a:rPr lang="en-US" altLang="zh-CN" sz="1400" dirty="0">
                <a:latin typeface="+mn-ea"/>
              </a:rPr>
              <a:t>PV </a:t>
            </a:r>
            <a:r>
              <a:rPr lang="zh-CN" altLang="en-US" sz="1400" dirty="0">
                <a:latin typeface="+mn-ea"/>
              </a:rPr>
              <a:t>在时延性、易用性、稳定性和费用上具有独特的优势，尤其是对于相关特性比较敏感的应用，如数据库应用和搜索引擎应用来说，有着重要的</a:t>
            </a:r>
            <a:r>
              <a:rPr lang="zh-CN" altLang="en-US" sz="1400" dirty="0" smtClean="0">
                <a:latin typeface="+mn-ea"/>
              </a:rPr>
              <a:t>意义</a:t>
            </a:r>
            <a:endParaRPr lang="en-US" altLang="zh-CN" sz="1400" dirty="0" smtClean="0">
              <a:latin typeface="+mn-ea"/>
            </a:endParaRPr>
          </a:p>
          <a:p>
            <a:endParaRPr lang="en-US" altLang="zh-CN" sz="1400" dirty="0" smtClean="0">
              <a:latin typeface="+mn-ea"/>
            </a:endParaRPr>
          </a:p>
          <a:p>
            <a:r>
              <a:rPr lang="zh-CN" altLang="en-US" sz="1400" dirty="0" smtClean="0">
                <a:latin typeface="+mn-ea"/>
              </a:rPr>
              <a:t>调度</a:t>
            </a:r>
            <a:r>
              <a:rPr lang="en-US" altLang="zh-CN" sz="1400" dirty="0" smtClean="0">
                <a:latin typeface="+mn-ea"/>
              </a:rPr>
              <a:t>: </a:t>
            </a:r>
            <a:r>
              <a:rPr lang="en-US" altLang="zh-CN" sz="1400" dirty="0" err="1" smtClean="0">
                <a:latin typeface="+mn-ea"/>
              </a:rPr>
              <a:t>Kubernetes</a:t>
            </a:r>
            <a:r>
              <a:rPr lang="en-US" altLang="zh-CN" sz="1400" dirty="0" smtClean="0">
                <a:latin typeface="+mn-ea"/>
              </a:rPr>
              <a:t> </a:t>
            </a:r>
            <a:r>
              <a:rPr lang="zh-CN" altLang="en-US" sz="1400" dirty="0">
                <a:latin typeface="+mn-ea"/>
              </a:rPr>
              <a:t>里的任务优先级（</a:t>
            </a:r>
            <a:r>
              <a:rPr lang="en-US" altLang="zh-CN" sz="1400" dirty="0">
                <a:latin typeface="+mn-ea"/>
              </a:rPr>
              <a:t>priority</a:t>
            </a:r>
            <a:r>
              <a:rPr lang="zh-CN" altLang="en-US" sz="1400" dirty="0">
                <a:latin typeface="+mn-ea"/>
              </a:rPr>
              <a:t>）和抢占机制（</a:t>
            </a:r>
            <a:r>
              <a:rPr lang="en-US" altLang="zh-CN" sz="1400" dirty="0">
                <a:latin typeface="+mn-ea"/>
              </a:rPr>
              <a:t>preemption</a:t>
            </a:r>
            <a:r>
              <a:rPr lang="zh-CN" altLang="en-US" sz="1400" dirty="0">
                <a:latin typeface="+mn-ea"/>
              </a:rPr>
              <a:t>）的目的十分明确：保证高优先级的任务可以在需要的时候通过抢占低优先级任务的方式得到</a:t>
            </a:r>
            <a:r>
              <a:rPr lang="zh-CN" altLang="en-US" sz="1400" dirty="0" smtClean="0">
                <a:latin typeface="+mn-ea"/>
              </a:rPr>
              <a:t>运行</a:t>
            </a:r>
            <a:endParaRPr lang="en-US" altLang="zh-CN" sz="1400" dirty="0" smtClean="0">
              <a:latin typeface="+mn-ea"/>
            </a:endParaRPr>
          </a:p>
          <a:p>
            <a:endParaRPr lang="en-US" altLang="zh-CN" sz="1400" dirty="0" smtClean="0">
              <a:latin typeface="+mn-ea"/>
            </a:endParaRPr>
          </a:p>
          <a:p>
            <a:r>
              <a:rPr lang="en-US" altLang="zh-CN" sz="1400" dirty="0" smtClean="0">
                <a:latin typeface="+mn-ea"/>
              </a:rPr>
              <a:t>Pod</a:t>
            </a:r>
            <a:r>
              <a:rPr lang="zh-CN" altLang="en-US" sz="1400" dirty="0" smtClean="0">
                <a:latin typeface="+mn-ea"/>
              </a:rPr>
              <a:t>管理</a:t>
            </a:r>
            <a:r>
              <a:rPr lang="en-US" altLang="zh-CN" sz="1400" dirty="0" smtClean="0">
                <a:latin typeface="+mn-ea"/>
              </a:rPr>
              <a:t>: </a:t>
            </a:r>
            <a:r>
              <a:rPr lang="zh-CN" altLang="en-US" sz="1400" dirty="0" smtClean="0">
                <a:latin typeface="+mn-ea"/>
              </a:rPr>
              <a:t>为了</a:t>
            </a:r>
            <a:r>
              <a:rPr lang="zh-CN" altLang="en-US" sz="1400" dirty="0">
                <a:latin typeface="+mn-ea"/>
              </a:rPr>
              <a:t>确认 </a:t>
            </a:r>
            <a:r>
              <a:rPr lang="en-US" altLang="zh-CN" sz="1400" dirty="0">
                <a:latin typeface="+mn-ea"/>
              </a:rPr>
              <a:t>Pod </a:t>
            </a:r>
            <a:r>
              <a:rPr lang="zh-CN" altLang="en-US" sz="1400" dirty="0">
                <a:latin typeface="+mn-ea"/>
              </a:rPr>
              <a:t>确实可以正常可用，我们希望给它增加一些外部指标（比如，该 </a:t>
            </a:r>
            <a:r>
              <a:rPr lang="en-US" altLang="zh-CN" sz="1400" dirty="0">
                <a:latin typeface="+mn-ea"/>
              </a:rPr>
              <a:t>Pod </a:t>
            </a:r>
            <a:r>
              <a:rPr lang="zh-CN" altLang="en-US" sz="1400" dirty="0">
                <a:latin typeface="+mn-ea"/>
              </a:rPr>
              <a:t>需要的 </a:t>
            </a:r>
            <a:r>
              <a:rPr lang="en-US" altLang="zh-CN" sz="1400" dirty="0">
                <a:latin typeface="+mn-ea"/>
              </a:rPr>
              <a:t>Service</a:t>
            </a:r>
            <a:r>
              <a:rPr lang="zh-CN" altLang="en-US" sz="1400" dirty="0">
                <a:latin typeface="+mn-ea"/>
              </a:rPr>
              <a:t>，</a:t>
            </a:r>
            <a:r>
              <a:rPr lang="en-US" altLang="zh-CN" sz="1400" dirty="0">
                <a:latin typeface="+mn-ea"/>
              </a:rPr>
              <a:t>DNS</a:t>
            </a:r>
            <a:r>
              <a:rPr lang="zh-CN" altLang="en-US" sz="1400" dirty="0">
                <a:latin typeface="+mn-ea"/>
              </a:rPr>
              <a:t>，存储等服务全部就绪），来反应这个 </a:t>
            </a:r>
            <a:r>
              <a:rPr lang="en-US" altLang="zh-CN" sz="1400" dirty="0">
                <a:latin typeface="+mn-ea"/>
              </a:rPr>
              <a:t>Pod </a:t>
            </a:r>
            <a:r>
              <a:rPr lang="zh-CN" altLang="en-US" sz="1400" dirty="0">
                <a:latin typeface="+mn-ea"/>
              </a:rPr>
              <a:t>是否“真正”</a:t>
            </a:r>
            <a:r>
              <a:rPr lang="en-US" altLang="zh-CN" sz="1400" dirty="0">
                <a:latin typeface="+mn-ea"/>
              </a:rPr>
              <a:t>Ready</a:t>
            </a:r>
            <a:r>
              <a:rPr lang="zh-CN" altLang="en-US" sz="1400" dirty="0" smtClean="0">
                <a:latin typeface="+mn-ea"/>
              </a:rPr>
              <a:t>。</a:t>
            </a:r>
            <a:endParaRPr lang="zh-CN" altLang="en-US" sz="1400" dirty="0">
              <a:latin typeface="+mn-ea"/>
            </a:endParaRPr>
          </a:p>
          <a:p>
            <a:r>
              <a:rPr lang="zh-CN" altLang="en-US" sz="1400" dirty="0">
                <a:latin typeface="+mn-ea"/>
              </a:rPr>
              <a:t>这个特性，就是 </a:t>
            </a:r>
            <a:r>
              <a:rPr lang="en-US" altLang="zh-CN" sz="1400" dirty="0">
                <a:latin typeface="+mn-ea"/>
              </a:rPr>
              <a:t>1.14 </a:t>
            </a:r>
            <a:r>
              <a:rPr lang="zh-CN" altLang="en-US" sz="1400" dirty="0">
                <a:latin typeface="+mn-ea"/>
              </a:rPr>
              <a:t>里一个叫做“</a:t>
            </a:r>
            <a:r>
              <a:rPr lang="en-US" altLang="zh-CN" sz="1400" dirty="0">
                <a:latin typeface="+mn-ea"/>
              </a:rPr>
              <a:t>Pod Readiness Gates”</a:t>
            </a:r>
            <a:r>
              <a:rPr lang="zh-CN" altLang="en-US" sz="1400" dirty="0">
                <a:latin typeface="+mn-ea"/>
              </a:rPr>
              <a:t>、也叫做 </a:t>
            </a:r>
            <a:r>
              <a:rPr lang="en-US" altLang="zh-CN" sz="1400" dirty="0">
                <a:latin typeface="+mn-ea"/>
              </a:rPr>
              <a:t>Pod Ready ++ </a:t>
            </a:r>
            <a:r>
              <a:rPr lang="zh-CN" altLang="en-US" sz="1400" dirty="0">
                <a:latin typeface="+mn-ea"/>
              </a:rPr>
              <a:t>的</a:t>
            </a:r>
            <a:r>
              <a:rPr lang="zh-CN" altLang="en-US" sz="1400" dirty="0" smtClean="0">
                <a:latin typeface="+mn-ea"/>
              </a:rPr>
              <a:t>特性</a:t>
            </a:r>
            <a:endParaRPr lang="en-US" altLang="zh-CN" sz="1400" dirty="0" smtClean="0">
              <a:latin typeface="+mn-ea"/>
            </a:endParaRPr>
          </a:p>
          <a:p>
            <a:endParaRPr lang="en-US" altLang="zh-CN" sz="1400" dirty="0" smtClean="0">
              <a:latin typeface="+mn-ea"/>
            </a:endParaRPr>
          </a:p>
          <a:p>
            <a:r>
              <a:rPr lang="zh-CN" altLang="en-US" sz="1400" dirty="0" smtClean="0">
                <a:latin typeface="+mn-ea"/>
              </a:rPr>
              <a:t>应用管理</a:t>
            </a:r>
            <a:r>
              <a:rPr lang="en-US" altLang="zh-CN" sz="1400" dirty="0" smtClean="0">
                <a:latin typeface="+mn-ea"/>
              </a:rPr>
              <a:t>: </a:t>
            </a:r>
            <a:r>
              <a:rPr lang="en-US" altLang="zh-CN" sz="1400" dirty="0" err="1" smtClean="0">
                <a:latin typeface="+mn-ea"/>
              </a:rPr>
              <a:t>Kustomize</a:t>
            </a:r>
            <a:r>
              <a:rPr lang="en-US" altLang="zh-CN" sz="1400" dirty="0" smtClean="0">
                <a:latin typeface="+mn-ea"/>
              </a:rPr>
              <a:t> </a:t>
            </a:r>
            <a:r>
              <a:rPr lang="zh-CN" altLang="en-US" sz="1400" dirty="0">
                <a:latin typeface="+mn-ea"/>
              </a:rPr>
              <a:t>允许用户从一个基础  </a:t>
            </a:r>
            <a:r>
              <a:rPr lang="en-US" altLang="zh-CN" sz="1400" dirty="0">
                <a:latin typeface="+mn-ea"/>
              </a:rPr>
              <a:t>YAML </a:t>
            </a:r>
            <a:r>
              <a:rPr lang="zh-CN" altLang="en-US" sz="1400" dirty="0">
                <a:latin typeface="+mn-ea"/>
              </a:rPr>
              <a:t>文件，通过 </a:t>
            </a:r>
            <a:r>
              <a:rPr lang="en-US" altLang="zh-CN" sz="1400" dirty="0">
                <a:latin typeface="+mn-ea"/>
              </a:rPr>
              <a:t>overlay </a:t>
            </a:r>
            <a:r>
              <a:rPr lang="zh-CN" altLang="en-US" sz="1400" dirty="0">
                <a:latin typeface="+mn-ea"/>
              </a:rPr>
              <a:t>的方式生成最终部署应用所需的 </a:t>
            </a:r>
            <a:r>
              <a:rPr lang="en-US" altLang="zh-CN" sz="1400" dirty="0">
                <a:latin typeface="+mn-ea"/>
              </a:rPr>
              <a:t>YAML </a:t>
            </a:r>
            <a:r>
              <a:rPr lang="zh-CN" altLang="en-US" sz="1400" dirty="0">
                <a:latin typeface="+mn-ea"/>
              </a:rPr>
              <a:t>文件，而不是像 </a:t>
            </a:r>
            <a:r>
              <a:rPr lang="en-US" altLang="zh-CN" sz="1400" dirty="0">
                <a:latin typeface="+mn-ea"/>
              </a:rPr>
              <a:t>Helm </a:t>
            </a:r>
            <a:r>
              <a:rPr lang="zh-CN" altLang="en-US" sz="1400" dirty="0">
                <a:latin typeface="+mn-ea"/>
              </a:rPr>
              <a:t>那样通过字符串替换的方式来直接修改基础 </a:t>
            </a:r>
            <a:r>
              <a:rPr lang="en-US" altLang="zh-CN" sz="1400" dirty="0">
                <a:latin typeface="+mn-ea"/>
              </a:rPr>
              <a:t>YAML </a:t>
            </a:r>
            <a:r>
              <a:rPr lang="zh-CN" altLang="en-US" sz="1400" dirty="0">
                <a:latin typeface="+mn-ea"/>
              </a:rPr>
              <a:t>文件（模板</a:t>
            </a:r>
            <a:r>
              <a:rPr lang="zh-CN" altLang="en-US" sz="1400" dirty="0" smtClean="0">
                <a:latin typeface="+mn-ea"/>
              </a:rPr>
              <a:t>）</a:t>
            </a:r>
            <a:endParaRPr lang="en-US" altLang="zh-CN" sz="1400" dirty="0" smtClean="0">
              <a:latin typeface="+mn-ea"/>
            </a:endParaRPr>
          </a:p>
          <a:p>
            <a:endParaRPr lang="en-US" altLang="zh-CN" sz="1400" dirty="0" smtClean="0">
              <a:latin typeface="+mn-ea"/>
            </a:endParaRPr>
          </a:p>
          <a:p>
            <a:r>
              <a:rPr lang="zh-CN" altLang="en-US" sz="1400" dirty="0" smtClean="0">
                <a:latin typeface="+mn-ea"/>
              </a:rPr>
              <a:t>用户体验：在</a:t>
            </a:r>
            <a:r>
              <a:rPr lang="en-US" altLang="zh-CN" sz="1400" dirty="0">
                <a:latin typeface="+mn-ea"/>
              </a:rPr>
              <a:t>1.14</a:t>
            </a:r>
            <a:r>
              <a:rPr lang="zh-CN" altLang="en-US" sz="1400" dirty="0">
                <a:latin typeface="+mn-ea"/>
              </a:rPr>
              <a:t>中，蚂蚁金服的工程师提交了一个拷贝操作的通配符</a:t>
            </a:r>
            <a:r>
              <a:rPr lang="zh-CN" altLang="en-US" sz="1400" dirty="0" smtClean="0">
                <a:latin typeface="+mn-ea"/>
              </a:rPr>
              <a:t>功能</a:t>
            </a:r>
            <a:endParaRPr lang="en-US" altLang="zh-CN" sz="1400" dirty="0" smtClean="0">
              <a:latin typeface="+mn-ea"/>
            </a:endParaRPr>
          </a:p>
          <a:p>
            <a:r>
              <a:rPr lang="en-US" altLang="zh-CN" sz="1400" dirty="0" smtClean="0">
                <a:latin typeface="+mn-ea"/>
              </a:rPr>
              <a:t>v1.14</a:t>
            </a:r>
            <a:r>
              <a:rPr lang="zh-CN" altLang="en-US" sz="1400" dirty="0">
                <a:latin typeface="+mn-ea"/>
              </a:rPr>
              <a:t>开始，用户可以通过 </a:t>
            </a:r>
            <a:r>
              <a:rPr lang="en-US" altLang="zh-CN" sz="1400" dirty="0" err="1">
                <a:latin typeface="+mn-ea"/>
              </a:rPr>
              <a:t>kubectl</a:t>
            </a:r>
            <a:r>
              <a:rPr lang="en-US" altLang="zh-CN" sz="1400" dirty="0">
                <a:latin typeface="+mn-ea"/>
              </a:rPr>
              <a:t> </a:t>
            </a:r>
            <a:r>
              <a:rPr lang="en-US" altLang="zh-CN" sz="1400" dirty="0" err="1">
                <a:latin typeface="+mn-ea"/>
              </a:rPr>
              <a:t>auth</a:t>
            </a:r>
            <a:r>
              <a:rPr lang="en-US" altLang="zh-CN" sz="1400" dirty="0">
                <a:latin typeface="+mn-ea"/>
              </a:rPr>
              <a:t> can-</a:t>
            </a:r>
            <a:r>
              <a:rPr lang="en-US" altLang="zh-CN" sz="1400" dirty="0" err="1">
                <a:latin typeface="+mn-ea"/>
              </a:rPr>
              <a:t>i</a:t>
            </a:r>
            <a:r>
              <a:rPr lang="en-US" altLang="zh-CN" sz="1400" dirty="0">
                <a:latin typeface="+mn-ea"/>
              </a:rPr>
              <a:t> --list --namespace=ns1  </a:t>
            </a:r>
            <a:r>
              <a:rPr lang="zh-CN" altLang="en-US" sz="1400" dirty="0">
                <a:latin typeface="+mn-ea"/>
              </a:rPr>
              <a:t>来查看自己在 </a:t>
            </a:r>
            <a:r>
              <a:rPr lang="en-US" altLang="zh-CN" sz="1400" dirty="0">
                <a:latin typeface="+mn-ea"/>
              </a:rPr>
              <a:t>ns1 </a:t>
            </a:r>
            <a:r>
              <a:rPr lang="zh-CN" altLang="en-US" sz="1400" dirty="0">
                <a:latin typeface="+mn-ea"/>
              </a:rPr>
              <a:t>这个</a:t>
            </a:r>
            <a:r>
              <a:rPr lang="en-US" altLang="zh-CN" sz="1400" dirty="0">
                <a:latin typeface="+mn-ea"/>
              </a:rPr>
              <a:t>namespace</a:t>
            </a:r>
            <a:r>
              <a:rPr lang="zh-CN" altLang="en-US" sz="1400" dirty="0">
                <a:latin typeface="+mn-ea"/>
              </a:rPr>
              <a:t>下可以访问哪些资源 （比如</a:t>
            </a:r>
            <a:r>
              <a:rPr lang="en-US" altLang="zh-CN" sz="1400" dirty="0">
                <a:latin typeface="+mn-ea"/>
              </a:rPr>
              <a:t>Pod</a:t>
            </a:r>
            <a:r>
              <a:rPr lang="zh-CN" altLang="en-US" sz="1400" dirty="0">
                <a:latin typeface="+mn-ea"/>
              </a:rPr>
              <a:t>，</a:t>
            </a:r>
            <a:r>
              <a:rPr lang="en-US" altLang="zh-CN" sz="1400" dirty="0">
                <a:latin typeface="+mn-ea"/>
              </a:rPr>
              <a:t>Service</a:t>
            </a:r>
            <a:r>
              <a:rPr lang="zh-CN" altLang="en-US" sz="1400" dirty="0">
                <a:latin typeface="+mn-ea"/>
              </a:rPr>
              <a:t>等），并有哪些操作的权限（比如</a:t>
            </a:r>
            <a:r>
              <a:rPr lang="en-US" altLang="zh-CN" sz="1400" dirty="0">
                <a:latin typeface="+mn-ea"/>
              </a:rPr>
              <a:t>Get</a:t>
            </a:r>
            <a:r>
              <a:rPr lang="zh-CN" altLang="en-US" sz="1400" dirty="0">
                <a:latin typeface="+mn-ea"/>
              </a:rPr>
              <a:t>，</a:t>
            </a:r>
            <a:r>
              <a:rPr lang="en-US" altLang="zh-CN" sz="1400" dirty="0">
                <a:latin typeface="+mn-ea"/>
              </a:rPr>
              <a:t>List</a:t>
            </a:r>
            <a:r>
              <a:rPr lang="zh-CN" altLang="en-US" sz="1400" dirty="0">
                <a:latin typeface="+mn-ea"/>
              </a:rPr>
              <a:t>，</a:t>
            </a:r>
            <a:r>
              <a:rPr lang="en-US" altLang="zh-CN" sz="1400" dirty="0">
                <a:latin typeface="+mn-ea"/>
              </a:rPr>
              <a:t>Patch</a:t>
            </a:r>
            <a:r>
              <a:rPr lang="zh-CN" altLang="en-US" sz="1400" dirty="0">
                <a:latin typeface="+mn-ea"/>
              </a:rPr>
              <a:t>，</a:t>
            </a:r>
            <a:r>
              <a:rPr lang="en-US" altLang="zh-CN" sz="1400" dirty="0">
                <a:latin typeface="+mn-ea"/>
              </a:rPr>
              <a:t>Delete</a:t>
            </a:r>
            <a:r>
              <a:rPr lang="zh-CN" altLang="en-US" sz="1400" dirty="0">
                <a:latin typeface="+mn-ea"/>
              </a:rPr>
              <a:t>等）了</a:t>
            </a:r>
            <a:r>
              <a:rPr lang="zh-CN" altLang="en-US" sz="1400" dirty="0" smtClean="0">
                <a:latin typeface="+mn-ea"/>
              </a:rPr>
              <a:t>。</a:t>
            </a:r>
            <a:endParaRPr lang="en-US" altLang="zh-CN" sz="1400" dirty="0" smtClean="0">
              <a:latin typeface="+mn-ea"/>
            </a:endParaRPr>
          </a:p>
          <a:p>
            <a:r>
              <a:rPr lang="zh-CN" altLang="en-US" sz="1400" dirty="0" smtClean="0">
                <a:latin typeface="+mn-ea"/>
              </a:rPr>
              <a:t>在</a:t>
            </a:r>
            <a:r>
              <a:rPr lang="en-US" altLang="zh-CN" sz="1400" dirty="0">
                <a:latin typeface="+mn-ea"/>
              </a:rPr>
              <a:t>v1.14</a:t>
            </a:r>
            <a:r>
              <a:rPr lang="zh-CN" altLang="en-US" sz="1400" dirty="0">
                <a:latin typeface="+mn-ea"/>
              </a:rPr>
              <a:t>新版本中，用户终于可以借助于 </a:t>
            </a:r>
            <a:r>
              <a:rPr lang="en-US" altLang="zh-CN" sz="1400" dirty="0" err="1">
                <a:latin typeface="+mn-ea"/>
              </a:rPr>
              <a:t>kubectl</a:t>
            </a:r>
            <a:r>
              <a:rPr lang="en-US" altLang="zh-CN" sz="1400" dirty="0">
                <a:latin typeface="+mn-ea"/>
              </a:rPr>
              <a:t> delete xxx --all-namespaces  </a:t>
            </a:r>
            <a:r>
              <a:rPr lang="zh-CN" altLang="en-US" sz="1400" dirty="0">
                <a:latin typeface="+mn-ea"/>
              </a:rPr>
              <a:t>来进行统一的删除操作了（这里 </a:t>
            </a:r>
            <a:r>
              <a:rPr lang="en-US" altLang="zh-CN" sz="1400" dirty="0">
                <a:latin typeface="+mn-ea"/>
              </a:rPr>
              <a:t>XXX </a:t>
            </a:r>
            <a:r>
              <a:rPr lang="zh-CN" altLang="en-US" sz="1400" dirty="0">
                <a:latin typeface="+mn-ea"/>
              </a:rPr>
              <a:t>可以是</a:t>
            </a:r>
            <a:r>
              <a:rPr lang="en-US" altLang="zh-CN" sz="1400" dirty="0">
                <a:latin typeface="+mn-ea"/>
              </a:rPr>
              <a:t>Pod</a:t>
            </a:r>
            <a:r>
              <a:rPr lang="zh-CN" altLang="en-US" sz="1400" dirty="0">
                <a:latin typeface="+mn-ea"/>
              </a:rPr>
              <a:t>，</a:t>
            </a:r>
            <a:r>
              <a:rPr lang="en-US" altLang="zh-CN" sz="1400" dirty="0">
                <a:latin typeface="+mn-ea"/>
              </a:rPr>
              <a:t>Services</a:t>
            </a:r>
            <a:r>
              <a:rPr lang="zh-CN" altLang="en-US" sz="1400" dirty="0">
                <a:latin typeface="+mn-ea"/>
              </a:rPr>
              <a:t>，</a:t>
            </a:r>
            <a:r>
              <a:rPr lang="en-US" altLang="zh-CN" sz="1400" dirty="0">
                <a:latin typeface="+mn-ea"/>
              </a:rPr>
              <a:t>Deployment</a:t>
            </a:r>
            <a:r>
              <a:rPr lang="zh-CN" altLang="en-US" sz="1400" dirty="0">
                <a:latin typeface="+mn-ea"/>
              </a:rPr>
              <a:t>，自定义的</a:t>
            </a:r>
            <a:r>
              <a:rPr lang="en-US" altLang="zh-CN" sz="1400" dirty="0">
                <a:latin typeface="+mn-ea"/>
              </a:rPr>
              <a:t>CRD</a:t>
            </a:r>
            <a:r>
              <a:rPr lang="zh-CN" altLang="en-US" sz="1400" dirty="0">
                <a:latin typeface="+mn-ea"/>
              </a:rPr>
              <a:t>等等），并且还可以配合 </a:t>
            </a:r>
            <a:r>
              <a:rPr lang="en-US" altLang="zh-CN" sz="1400" dirty="0">
                <a:latin typeface="+mn-ea"/>
              </a:rPr>
              <a:t>-l </a:t>
            </a:r>
            <a:r>
              <a:rPr lang="zh-CN" altLang="en-US" sz="1400" dirty="0">
                <a:latin typeface="+mn-ea"/>
              </a:rPr>
              <a:t>和 </a:t>
            </a:r>
            <a:r>
              <a:rPr lang="en-US" altLang="zh-CN" sz="1400" dirty="0">
                <a:latin typeface="+mn-ea"/>
              </a:rPr>
              <a:t>--field-selector </a:t>
            </a:r>
            <a:r>
              <a:rPr lang="zh-CN" altLang="en-US" sz="1400" dirty="0">
                <a:latin typeface="+mn-ea"/>
              </a:rPr>
              <a:t>可以更精确地删除满足特定条件的资源</a:t>
            </a:r>
          </a:p>
          <a:p>
            <a:endParaRPr lang="en-US" altLang="zh-CN" sz="1400" dirty="0" smtClean="0">
              <a:latin typeface="+mn-ea"/>
            </a:endParaRPr>
          </a:p>
          <a:p>
            <a:r>
              <a:rPr lang="zh-CN" altLang="en-US" sz="1400" dirty="0" smtClean="0">
                <a:latin typeface="+mn-ea"/>
              </a:rPr>
              <a:t>性能优化：</a:t>
            </a:r>
            <a:r>
              <a:rPr lang="zh-CN" altLang="en-US" sz="1400" dirty="0" smtClean="0"/>
              <a:t>在 </a:t>
            </a:r>
            <a:r>
              <a:rPr lang="en-US" altLang="zh-CN" sz="1400" dirty="0"/>
              <a:t>v1.14 </a:t>
            </a:r>
            <a:r>
              <a:rPr lang="zh-CN" altLang="en-US" sz="1400" dirty="0"/>
              <a:t>版本中，</a:t>
            </a:r>
            <a:r>
              <a:rPr lang="en-US" altLang="zh-CN" sz="1400" dirty="0" err="1"/>
              <a:t>kubectl</a:t>
            </a:r>
            <a:r>
              <a:rPr lang="zh-CN" altLang="en-US" sz="1400" dirty="0"/>
              <a:t>的顺序遍历行为终于改为了</a:t>
            </a:r>
            <a:r>
              <a:rPr lang="zh-CN" altLang="en-US" sz="1400" dirty="0" smtClean="0"/>
              <a:t>并行遍历</a:t>
            </a:r>
            <a:r>
              <a:rPr lang="en-US" altLang="zh-CN" sz="1400" dirty="0" err="1"/>
              <a:t>APIServer</a:t>
            </a:r>
            <a:r>
              <a:rPr lang="en-US" altLang="zh-CN" sz="1400" dirty="0"/>
              <a:t> </a:t>
            </a:r>
            <a:r>
              <a:rPr lang="zh-CN" altLang="en-US" sz="1400" dirty="0"/>
              <a:t>暴露出的全部资源的 </a:t>
            </a:r>
            <a:r>
              <a:rPr lang="en-US" altLang="zh-CN" sz="1400" dirty="0"/>
              <a:t>Group/Version/Kind</a:t>
            </a:r>
            <a:r>
              <a:rPr lang="zh-CN" altLang="en-US" sz="1400" dirty="0" smtClean="0"/>
              <a:t>，</a:t>
            </a:r>
            <a:r>
              <a:rPr lang="zh-CN" altLang="en-US" sz="1400" dirty="0"/>
              <a:t>极大地提升了 </a:t>
            </a:r>
            <a:r>
              <a:rPr lang="en-US" altLang="zh-CN" sz="1400" dirty="0" err="1"/>
              <a:t>kubectl</a:t>
            </a:r>
            <a:r>
              <a:rPr lang="en-US" altLang="zh-CN" sz="1400" dirty="0"/>
              <a:t> </a:t>
            </a:r>
            <a:r>
              <a:rPr lang="zh-CN" altLang="en-US" sz="1400" dirty="0"/>
              <a:t>的使用体验（经过测试，性能指标提升了 </a:t>
            </a:r>
            <a:r>
              <a:rPr lang="en-US" altLang="zh-CN" sz="1400" dirty="0"/>
              <a:t>10 </a:t>
            </a:r>
            <a:r>
              <a:rPr lang="zh-CN" altLang="en-US" sz="1400" dirty="0"/>
              <a:t>倍以上</a:t>
            </a:r>
            <a:r>
              <a:rPr lang="zh-CN" altLang="en-US" sz="1400" dirty="0" smtClean="0"/>
              <a:t>）</a:t>
            </a:r>
            <a:endParaRPr lang="en-US" altLang="zh-CN" sz="1400" dirty="0" smtClean="0"/>
          </a:p>
          <a:p>
            <a:r>
              <a:rPr lang="zh-CN" altLang="en-US" sz="1400" dirty="0"/>
              <a:t>在 </a:t>
            </a:r>
            <a:r>
              <a:rPr lang="en-US" altLang="zh-CN" sz="1400" dirty="0"/>
              <a:t>1.14 </a:t>
            </a:r>
            <a:r>
              <a:rPr lang="zh-CN" altLang="en-US" sz="1400" dirty="0"/>
              <a:t>中，</a:t>
            </a:r>
            <a:r>
              <a:rPr lang="en-US" altLang="zh-CN" sz="1400" dirty="0" err="1"/>
              <a:t>APIServer</a:t>
            </a:r>
            <a:r>
              <a:rPr lang="en-US" altLang="zh-CN" sz="1400" dirty="0"/>
              <a:t> </a:t>
            </a:r>
            <a:r>
              <a:rPr lang="zh-CN" altLang="en-US" sz="1400" dirty="0"/>
              <a:t>里的一个重要变更，是对单次 </a:t>
            </a:r>
            <a:r>
              <a:rPr lang="en-US" altLang="zh-CN" sz="1400" dirty="0"/>
              <a:t>PATCH </a:t>
            </a:r>
            <a:r>
              <a:rPr lang="zh-CN" altLang="en-US" sz="1400" dirty="0"/>
              <a:t>请求内容里的操作个数做出了限制，不能超过 </a:t>
            </a:r>
            <a:r>
              <a:rPr lang="en-US" altLang="zh-CN" sz="1400" dirty="0"/>
              <a:t>10000</a:t>
            </a:r>
            <a:r>
              <a:rPr lang="zh-CN" altLang="en-US" sz="1400" dirty="0"/>
              <a:t>个，否则就不处理此请求。这样做的目的，是防止 </a:t>
            </a:r>
            <a:r>
              <a:rPr lang="en-US" altLang="zh-CN" sz="1400" dirty="0" err="1"/>
              <a:t>APIServer</a:t>
            </a:r>
            <a:r>
              <a:rPr lang="en-US" altLang="zh-CN" sz="1400" dirty="0"/>
              <a:t> </a:t>
            </a:r>
            <a:r>
              <a:rPr lang="zh-CN" altLang="en-US" sz="1400" dirty="0"/>
              <a:t>因为处理海量的甚至是恶意 </a:t>
            </a:r>
            <a:r>
              <a:rPr lang="en-US" altLang="zh-CN" sz="1400" dirty="0"/>
              <a:t>PATCH </a:t>
            </a:r>
            <a:r>
              <a:rPr lang="zh-CN" altLang="en-US" sz="1400" dirty="0"/>
              <a:t>请求导致整个集群</a:t>
            </a:r>
            <a:r>
              <a:rPr lang="zh-CN" altLang="en-US" sz="1400" dirty="0" smtClean="0"/>
              <a:t>瘫痪</a:t>
            </a:r>
            <a:endParaRPr lang="en-US" altLang="zh-CN" sz="1400" dirty="0">
              <a:latin typeface="+mn-ea"/>
            </a:endParaRPr>
          </a:p>
          <a:p>
            <a:r>
              <a:rPr lang="en-US" altLang="zh-CN" sz="1400" dirty="0" err="1"/>
              <a:t>Kubernetes</a:t>
            </a:r>
            <a:r>
              <a:rPr lang="en-US" altLang="zh-CN" sz="1400" dirty="0"/>
              <a:t> </a:t>
            </a:r>
            <a:r>
              <a:rPr lang="zh-CN" altLang="en-US" sz="1400" dirty="0"/>
              <a:t>的 </a:t>
            </a:r>
            <a:r>
              <a:rPr lang="en-US" altLang="zh-CN" sz="1400" dirty="0"/>
              <a:t>Aggregated API </a:t>
            </a:r>
            <a:r>
              <a:rPr lang="zh-CN" altLang="en-US" sz="1400" dirty="0"/>
              <a:t>允许 </a:t>
            </a:r>
            <a:r>
              <a:rPr lang="en-US" altLang="zh-CN" sz="1400" dirty="0"/>
              <a:t>k8s </a:t>
            </a:r>
            <a:r>
              <a:rPr lang="zh-CN" altLang="en-US" sz="1400" dirty="0"/>
              <a:t>的开发人员编写一个自定义服务，并把这个服务注册到 </a:t>
            </a:r>
            <a:r>
              <a:rPr lang="en-US" altLang="zh-CN" sz="1400" dirty="0"/>
              <a:t>k8s </a:t>
            </a:r>
            <a:r>
              <a:rPr lang="zh-CN" altLang="en-US" sz="1400" dirty="0"/>
              <a:t>的 </a:t>
            </a:r>
            <a:r>
              <a:rPr lang="en-US" altLang="zh-CN" sz="1400" dirty="0"/>
              <a:t>API </a:t>
            </a:r>
            <a:r>
              <a:rPr lang="zh-CN" altLang="en-US" sz="1400" dirty="0"/>
              <a:t>里面像原生 </a:t>
            </a:r>
            <a:r>
              <a:rPr lang="en-US" altLang="zh-CN" sz="1400" dirty="0"/>
              <a:t>API </a:t>
            </a:r>
            <a:r>
              <a:rPr lang="zh-CN" altLang="en-US" sz="1400" dirty="0"/>
              <a:t>一样使用。在这个情况下，</a:t>
            </a:r>
            <a:r>
              <a:rPr lang="en-US" altLang="zh-CN" sz="1400" dirty="0" err="1"/>
              <a:t>APIServer</a:t>
            </a:r>
            <a:r>
              <a:rPr lang="en-US" altLang="zh-CN" sz="1400" dirty="0"/>
              <a:t> </a:t>
            </a:r>
            <a:r>
              <a:rPr lang="zh-CN" altLang="en-US" sz="1400" dirty="0"/>
              <a:t>需要将用户自定义 </a:t>
            </a:r>
            <a:r>
              <a:rPr lang="en-US" altLang="zh-CN" sz="1400" dirty="0"/>
              <a:t>API Spec </a:t>
            </a:r>
            <a:r>
              <a:rPr lang="zh-CN" altLang="en-US" sz="1400" dirty="0"/>
              <a:t>与原生的 </a:t>
            </a:r>
            <a:r>
              <a:rPr lang="en-US" altLang="zh-CN" sz="1400" dirty="0"/>
              <a:t>API Spec </a:t>
            </a:r>
            <a:r>
              <a:rPr lang="zh-CN" altLang="en-US" sz="1400" dirty="0"/>
              <a:t>归并起来，这是一个非常消耗</a:t>
            </a:r>
            <a:r>
              <a:rPr lang="en-US" altLang="zh-CN" sz="1400" dirty="0"/>
              <a:t>CPU </a:t>
            </a:r>
            <a:r>
              <a:rPr lang="zh-CN" altLang="en-US" sz="1400" dirty="0"/>
              <a:t>的性能痛点。而在</a:t>
            </a:r>
            <a:r>
              <a:rPr lang="en-US" altLang="zh-CN" sz="1400" dirty="0"/>
              <a:t>v1.14</a:t>
            </a:r>
            <a:r>
              <a:rPr lang="zh-CN" altLang="en-US" sz="1400" dirty="0"/>
              <a:t>中，社区大大优化了这个操作的速率，极大地提升了</a:t>
            </a:r>
            <a:r>
              <a:rPr lang="en-US" altLang="zh-CN" sz="1400" dirty="0" err="1"/>
              <a:t>APIServer</a:t>
            </a:r>
            <a:r>
              <a:rPr lang="en-US" altLang="zh-CN" sz="1400" dirty="0"/>
              <a:t> </a:t>
            </a:r>
            <a:r>
              <a:rPr lang="zh-CN" altLang="en-US" sz="1400" dirty="0"/>
              <a:t>归并 </a:t>
            </a:r>
            <a:r>
              <a:rPr lang="en-US" altLang="zh-CN" sz="1400" dirty="0"/>
              <a:t>Spec </a:t>
            </a:r>
            <a:r>
              <a:rPr lang="zh-CN" altLang="en-US" sz="1400" dirty="0"/>
              <a:t>的性能（提升了不止十倍）</a:t>
            </a:r>
            <a:endParaRPr lang="en-US" altLang="zh-CN" sz="1400" dirty="0">
              <a:latin typeface="+mn-ea"/>
            </a:endParaRPr>
          </a:p>
        </p:txBody>
      </p:sp>
      <p:sp>
        <p:nvSpPr>
          <p:cNvPr id="3" name="矩形 2"/>
          <p:cNvSpPr/>
          <p:nvPr/>
        </p:nvSpPr>
        <p:spPr>
          <a:xfrm>
            <a:off x="176009" y="6232979"/>
            <a:ext cx="5307222" cy="369332"/>
          </a:xfrm>
          <a:prstGeom prst="rect">
            <a:avLst/>
          </a:prstGeom>
        </p:spPr>
        <p:txBody>
          <a:bodyPr wrap="none">
            <a:spAutoFit/>
          </a:bodyPr>
          <a:lstStyle/>
          <a:p>
            <a:r>
              <a:rPr lang="zh-CN" altLang="en-US" dirty="0"/>
              <a:t>https://mp.weixin.qq.com/s/uss8CoBZaHFYIjwyKkHltw</a:t>
            </a:r>
          </a:p>
        </p:txBody>
      </p:sp>
    </p:spTree>
    <p:extLst>
      <p:ext uri="{BB962C8B-B14F-4D97-AF65-F5344CB8AC3E}">
        <p14:creationId xmlns:p14="http://schemas.microsoft.com/office/powerpoint/2010/main" val="357598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51382317"/>
              </p:ext>
            </p:extLst>
          </p:nvPr>
        </p:nvGraphicFramePr>
        <p:xfrm>
          <a:off x="335922" y="412123"/>
          <a:ext cx="11641430" cy="5462020"/>
        </p:xfrm>
        <a:graphic>
          <a:graphicData uri="http://schemas.openxmlformats.org/drawingml/2006/table">
            <a:tbl>
              <a:tblPr>
                <a:tableStyleId>{5C22544A-7EE6-4342-B048-85BDC9FD1C3A}</a:tableStyleId>
              </a:tblPr>
              <a:tblGrid>
                <a:gridCol w="2611587"/>
                <a:gridCol w="6418256"/>
                <a:gridCol w="2611587"/>
              </a:tblGrid>
              <a:tr h="250688">
                <a:tc>
                  <a:txBody>
                    <a:bodyPr/>
                    <a:lstStyle/>
                    <a:p>
                      <a:pPr algn="ctr" fontAlgn="ctr"/>
                      <a:r>
                        <a:rPr lang="zh-CN" altLang="en-US" sz="1600" u="none" strike="noStrike" dirty="0">
                          <a:effectLst/>
                        </a:rPr>
                        <a:t>种类</a:t>
                      </a:r>
                      <a:endParaRPr lang="zh-CN" alt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fontAlgn="ctr"/>
                      <a:r>
                        <a:rPr lang="en-US" sz="1600" u="none" strike="noStrike" dirty="0">
                          <a:effectLst/>
                        </a:rPr>
                        <a:t>hook</a:t>
                      </a:r>
                      <a:r>
                        <a:rPr lang="zh-CN" altLang="en-US" sz="1600" u="none" strike="noStrike" dirty="0">
                          <a:effectLst/>
                        </a:rPr>
                        <a:t>格式</a:t>
                      </a:r>
                      <a:endParaRPr lang="zh-CN" alt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fontAlgn="ctr"/>
                      <a:r>
                        <a:rPr lang="zh-CN" altLang="en-US" sz="1600" u="none" strike="noStrike" dirty="0">
                          <a:effectLst/>
                        </a:rPr>
                        <a:t>特点</a:t>
                      </a:r>
                      <a:endParaRPr lang="zh-CN" alt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r>
              <a:tr h="1045116">
                <a:tc>
                  <a:txBody>
                    <a:bodyPr/>
                    <a:lstStyle/>
                    <a:p>
                      <a:pPr algn="ctr" rtl="0" fontAlgn="ctr"/>
                      <a:r>
                        <a:rPr lang="en-US" sz="1600" u="none" strike="noStrike" dirty="0" err="1">
                          <a:effectLst/>
                        </a:rPr>
                        <a:t>Gitlab</a:t>
                      </a:r>
                      <a:r>
                        <a:rPr lang="en-US" sz="1600" u="none" strike="noStrike" dirty="0">
                          <a:effectLst/>
                        </a:rPr>
                        <a:t> hook,</a:t>
                      </a:r>
                      <a:r>
                        <a:rPr lang="zh-CN" altLang="en-US" sz="1600" u="none" strike="noStrike" dirty="0">
                          <a:effectLst/>
                        </a:rPr>
                        <a:t>指定</a:t>
                      </a:r>
                      <a:r>
                        <a:rPr lang="en-US" sz="1600" u="none" strike="noStrike" dirty="0">
                          <a:effectLst/>
                        </a:rPr>
                        <a:t>job</a:t>
                      </a:r>
                      <a:endParaRPr 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en-US" sz="1600" u="none" strike="noStrike" dirty="0">
                          <a:effectLst/>
                        </a:rPr>
                        <a:t>http://&lt;jenkins_username&gt;:&lt;jenkins_user_token&gt;@&lt;jenkins_server_ip&gt;/job/&lt;job_name&gt;/build</a:t>
                      </a:r>
                      <a:endParaRPr 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zh-CN" altLang="en-US" sz="1600" u="none" strike="noStrike" dirty="0" smtClean="0">
                          <a:effectLst/>
                        </a:rPr>
                        <a:t>不支持触发分支</a:t>
                      </a:r>
                      <a:endParaRPr lang="en-US" altLang="zh-CN" sz="1600" u="none" strike="noStrike" dirty="0" smtClean="0">
                        <a:effectLst/>
                      </a:endParaRPr>
                    </a:p>
                    <a:p>
                      <a:pPr algn="ctr" rtl="0" fontAlgn="ctr"/>
                      <a:r>
                        <a:rPr lang="zh-CN" altLang="en-US" sz="1600" b="0" i="0" u="none" strike="noStrike" dirty="0" smtClean="0">
                          <a:solidFill>
                            <a:srgbClr val="0D0D0D"/>
                          </a:solidFill>
                          <a:effectLst/>
                          <a:latin typeface="宋体" panose="02010600030101010101" pitchFamily="2" charset="-122"/>
                          <a:ea typeface="宋体" panose="02010600030101010101" pitchFamily="2" charset="-122"/>
                        </a:rPr>
                        <a:t>自由风格和</a:t>
                      </a:r>
                      <a:r>
                        <a:rPr lang="en-US" altLang="zh-CN" sz="1600" b="0" i="0" u="none" strike="noStrike" dirty="0" smtClean="0">
                          <a:solidFill>
                            <a:srgbClr val="0D0D0D"/>
                          </a:solidFill>
                          <a:effectLst/>
                          <a:latin typeface="宋体" panose="02010600030101010101" pitchFamily="2" charset="-122"/>
                          <a:ea typeface="宋体" panose="02010600030101010101" pitchFamily="2" charset="-122"/>
                        </a:rPr>
                        <a:t>pipeline</a:t>
                      </a:r>
                      <a:endParaRPr lang="zh-CN" alt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r>
              <a:tr h="1559862">
                <a:tc>
                  <a:txBody>
                    <a:bodyPr/>
                    <a:lstStyle/>
                    <a:p>
                      <a:pPr algn="ctr" rtl="0" fontAlgn="ctr"/>
                      <a:r>
                        <a:rPr lang="en-US" sz="1600" u="none" strike="noStrike">
                          <a:effectLst/>
                        </a:rPr>
                        <a:t>Gitlab hook, </a:t>
                      </a:r>
                      <a:r>
                        <a:rPr lang="zh-CN" altLang="en-US" sz="1600" u="none" strike="noStrike">
                          <a:effectLst/>
                        </a:rPr>
                        <a:t>不指定</a:t>
                      </a:r>
                      <a:r>
                        <a:rPr lang="en-US" sz="1600" u="none" strike="noStrike">
                          <a:effectLst/>
                        </a:rPr>
                        <a:t>job</a:t>
                      </a:r>
                      <a:endParaRPr lang="en-US" sz="1600" b="0" i="0" u="none" strike="noStrike">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en-US" sz="1600" u="none" strike="noStrike">
                          <a:effectLst/>
                        </a:rPr>
                        <a:t>http://&lt;jenkins_username&gt;:&lt;jenkins_user_token&gt;@&lt;jenkins_server_ip&gt;/gitlab/build_now</a:t>
                      </a:r>
                      <a:endParaRPr lang="en-US" sz="1600" b="0" i="0" u="none" strike="noStrike">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zh-CN" altLang="en-US" sz="1600" u="none" strike="noStrike" dirty="0">
                          <a:effectLst/>
                        </a:rPr>
                        <a:t>不需要指定</a:t>
                      </a:r>
                      <a:r>
                        <a:rPr lang="en-US" sz="1600" u="none" strike="noStrike" dirty="0">
                          <a:effectLst/>
                        </a:rPr>
                        <a:t>Jenkins job</a:t>
                      </a:r>
                      <a:r>
                        <a:rPr lang="zh-CN" altLang="en-US" sz="1600" u="none" strike="noStrike" dirty="0">
                          <a:effectLst/>
                        </a:rPr>
                        <a:t>名称，必须配合</a:t>
                      </a:r>
                      <a:r>
                        <a:rPr lang="en-US" sz="1600" u="none" strike="noStrike" dirty="0" err="1">
                          <a:effectLst/>
                        </a:rPr>
                        <a:t>git</a:t>
                      </a:r>
                      <a:r>
                        <a:rPr lang="en-US" sz="1600" u="none" strike="noStrike" dirty="0">
                          <a:effectLst/>
                        </a:rPr>
                        <a:t>，</a:t>
                      </a:r>
                      <a:r>
                        <a:rPr lang="zh-CN" altLang="en-US" sz="1600" u="none" strike="noStrike" dirty="0">
                          <a:effectLst/>
                        </a:rPr>
                        <a:t>可以设定</a:t>
                      </a:r>
                      <a:r>
                        <a:rPr lang="zh-CN" altLang="en-US" sz="1600" u="none" strike="noStrike" dirty="0" smtClean="0">
                          <a:effectLst/>
                        </a:rPr>
                        <a:t>分支</a:t>
                      </a:r>
                      <a:endParaRPr lang="en-US" altLang="zh-CN" sz="1600" u="none" strike="noStrike" dirty="0" smtClean="0">
                        <a:effectLst/>
                      </a:endParaRPr>
                    </a:p>
                    <a:p>
                      <a:pPr algn="ctr" rtl="0" fontAlgn="ctr"/>
                      <a:r>
                        <a:rPr lang="zh-CN" altLang="en-US" sz="1600" b="0" i="0" u="none" strike="noStrike" dirty="0" smtClean="0">
                          <a:solidFill>
                            <a:srgbClr val="0D0D0D"/>
                          </a:solidFill>
                          <a:effectLst/>
                          <a:latin typeface="宋体" panose="02010600030101010101" pitchFamily="2" charset="-122"/>
                          <a:ea typeface="宋体" panose="02010600030101010101" pitchFamily="2" charset="-122"/>
                        </a:rPr>
                        <a:t>仅自由风格</a:t>
                      </a:r>
                      <a:endParaRPr lang="zh-CN" alt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r>
              <a:tr h="1045116">
                <a:tc>
                  <a:txBody>
                    <a:bodyPr/>
                    <a:lstStyle/>
                    <a:p>
                      <a:pPr algn="ctr" rtl="0" fontAlgn="ctr"/>
                      <a:r>
                        <a:rPr lang="en-US" sz="1600" u="none" strike="noStrike">
                          <a:effectLst/>
                        </a:rPr>
                        <a:t>Gitlab，</a:t>
                      </a:r>
                      <a:r>
                        <a:rPr lang="zh-CN" altLang="en-US" sz="1600" u="none" strike="noStrike">
                          <a:effectLst/>
                        </a:rPr>
                        <a:t>指定</a:t>
                      </a:r>
                      <a:r>
                        <a:rPr lang="en-US" sz="1600" u="none" strike="noStrike">
                          <a:effectLst/>
                        </a:rPr>
                        <a:t>job</a:t>
                      </a:r>
                      <a:endParaRPr lang="en-US" sz="1600" b="0" i="0" u="none" strike="noStrike">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en-US" sz="1600" u="none" strike="noStrike">
                          <a:effectLst/>
                        </a:rPr>
                        <a:t>http://&lt;jenkins_username&gt;:&lt;jenkins_user_token&gt;@&lt;jenkins_server_ip&gt;/project/&lt;jenkins_job_name&gt;</a:t>
                      </a:r>
                      <a:endParaRPr lang="en-US" sz="1600" b="0" i="0" u="none" strike="noStrike">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zh-CN" altLang="en-US" sz="1600" u="none" strike="noStrike" dirty="0">
                          <a:effectLst/>
                        </a:rPr>
                        <a:t>功能最全，推荐</a:t>
                      </a:r>
                      <a:r>
                        <a:rPr lang="zh-CN" altLang="en-US" sz="1600" u="none" strike="noStrike" dirty="0" smtClean="0">
                          <a:effectLst/>
                        </a:rPr>
                        <a:t>使用</a:t>
                      </a:r>
                      <a:endParaRPr lang="en-US" altLang="zh-CN" sz="1600" u="none" strike="noStrike" dirty="0" smtClean="0">
                        <a:effectLst/>
                      </a:endParaRPr>
                    </a:p>
                    <a:p>
                      <a:pPr algn="ctr" rtl="0" fontAlgn="ctr"/>
                      <a:r>
                        <a:rPr lang="zh-CN" altLang="en-US" sz="1600" b="0" i="0" u="none" strike="noStrike" dirty="0" smtClean="0">
                          <a:solidFill>
                            <a:srgbClr val="0D0D0D"/>
                          </a:solidFill>
                          <a:effectLst/>
                          <a:latin typeface="宋体" panose="02010600030101010101" pitchFamily="2" charset="-122"/>
                          <a:ea typeface="宋体" panose="02010600030101010101" pitchFamily="2" charset="-122"/>
                        </a:rPr>
                        <a:t>自由风格和</a:t>
                      </a:r>
                      <a:r>
                        <a:rPr lang="en-US" altLang="zh-CN" sz="1600" b="0" i="0" u="none" strike="noStrike" dirty="0" smtClean="0">
                          <a:solidFill>
                            <a:srgbClr val="0D0D0D"/>
                          </a:solidFill>
                          <a:effectLst/>
                          <a:latin typeface="宋体" panose="02010600030101010101" pitchFamily="2" charset="-122"/>
                          <a:ea typeface="宋体" panose="02010600030101010101" pitchFamily="2" charset="-122"/>
                        </a:rPr>
                        <a:t>pipeline</a:t>
                      </a:r>
                      <a:endParaRPr lang="zh-CN" alt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r>
              <a:tr h="1559862">
                <a:tc>
                  <a:txBody>
                    <a:bodyPr/>
                    <a:lstStyle/>
                    <a:p>
                      <a:pPr algn="ctr" rtl="0" fontAlgn="ctr"/>
                      <a:r>
                        <a:rPr lang="en-US" sz="1600" u="none" strike="noStrike">
                          <a:effectLst/>
                        </a:rPr>
                        <a:t>Build token root，指定job</a:t>
                      </a:r>
                      <a:endParaRPr lang="en-US" sz="1600" b="0" i="0" u="none" strike="noStrike">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en-US" sz="1600" u="none" strike="noStrike">
                          <a:effectLst/>
                        </a:rPr>
                        <a:t>http://&lt;jenkins_username&gt;:&lt;jenkins_user_token&gt;@&lt;jenkins_server_ip&gt;/buildByToken/build?job=&lt;job_name&gt;&amp;token=9c9d5f83e45e73a3df378025</a:t>
                      </a:r>
                      <a:endParaRPr lang="en-US" sz="1600" b="0" i="0" u="none" strike="noStrike">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zh-CN" altLang="en-US" sz="1600" u="none" strike="noStrike" dirty="0">
                          <a:effectLst/>
                        </a:rPr>
                        <a:t>匿名触发</a:t>
                      </a:r>
                      <a:r>
                        <a:rPr lang="zh-CN" altLang="en-US" sz="1600" u="none" strike="noStrike" dirty="0" smtClean="0">
                          <a:effectLst/>
                        </a:rPr>
                        <a:t>构建</a:t>
                      </a:r>
                      <a:endParaRPr lang="en-US" altLang="zh-CN" sz="1600" u="none" strike="noStrike" dirty="0" smtClean="0">
                        <a:effectLst/>
                      </a:endParaRPr>
                    </a:p>
                    <a:p>
                      <a:pPr algn="ctr" rtl="0" fontAlgn="ctr"/>
                      <a:r>
                        <a:rPr lang="zh-CN" altLang="en-US" sz="1600" b="0" i="0" u="none" strike="noStrike" dirty="0" smtClean="0">
                          <a:solidFill>
                            <a:srgbClr val="0D0D0D"/>
                          </a:solidFill>
                          <a:effectLst/>
                          <a:latin typeface="宋体" panose="02010600030101010101" pitchFamily="2" charset="-122"/>
                          <a:ea typeface="宋体" panose="02010600030101010101" pitchFamily="2" charset="-122"/>
                        </a:rPr>
                        <a:t>不支持分支触发</a:t>
                      </a:r>
                      <a:endParaRPr lang="en-US" altLang="zh-CN" sz="1600" b="0" i="0" u="none" strike="noStrike" dirty="0" smtClean="0">
                        <a:solidFill>
                          <a:srgbClr val="0D0D0D"/>
                        </a:solidFill>
                        <a:effectLst/>
                        <a:latin typeface="宋体" panose="02010600030101010101" pitchFamily="2" charset="-122"/>
                        <a:ea typeface="宋体" panose="02010600030101010101" pitchFamily="2" charset="-122"/>
                      </a:endParaRPr>
                    </a:p>
                    <a:p>
                      <a:pPr algn="ctr" rtl="0" fontAlgn="ctr"/>
                      <a:r>
                        <a:rPr lang="zh-CN" altLang="en-US" sz="1600" b="0" i="0" u="none" strike="noStrike" dirty="0" smtClean="0">
                          <a:solidFill>
                            <a:srgbClr val="0D0D0D"/>
                          </a:solidFill>
                          <a:effectLst/>
                          <a:latin typeface="宋体" panose="02010600030101010101" pitchFamily="2" charset="-122"/>
                          <a:ea typeface="宋体" panose="02010600030101010101" pitchFamily="2" charset="-122"/>
                        </a:rPr>
                        <a:t>自由风格和</a:t>
                      </a:r>
                      <a:r>
                        <a:rPr lang="en-US" altLang="zh-CN" sz="1600" b="0" i="0" u="none" strike="noStrike" dirty="0" smtClean="0">
                          <a:solidFill>
                            <a:srgbClr val="0D0D0D"/>
                          </a:solidFill>
                          <a:effectLst/>
                          <a:latin typeface="宋体" panose="02010600030101010101" pitchFamily="2" charset="-122"/>
                          <a:ea typeface="宋体" panose="02010600030101010101" pitchFamily="2" charset="-122"/>
                        </a:rPr>
                        <a:t>pipeline</a:t>
                      </a:r>
                      <a:endParaRPr lang="zh-CN" alt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r>
            </a:tbl>
          </a:graphicData>
        </a:graphic>
      </p:graphicFrame>
      <p:sp>
        <p:nvSpPr>
          <p:cNvPr id="7" name="矩形 6"/>
          <p:cNvSpPr/>
          <p:nvPr/>
        </p:nvSpPr>
        <p:spPr>
          <a:xfrm>
            <a:off x="335922" y="6193596"/>
            <a:ext cx="5555303" cy="369332"/>
          </a:xfrm>
          <a:prstGeom prst="rect">
            <a:avLst/>
          </a:prstGeom>
        </p:spPr>
        <p:txBody>
          <a:bodyPr wrap="none">
            <a:spAutoFit/>
          </a:bodyPr>
          <a:lstStyle/>
          <a:p>
            <a:r>
              <a:rPr lang="zh-CN" altLang="en-US" dirty="0" smtClean="0"/>
              <a:t>https://mp.weixin.qq.com/s/oREXXy7kE-LBMMtz_hMiCw</a:t>
            </a:r>
            <a:endParaRPr lang="zh-CN" altLang="en-US" dirty="0"/>
          </a:p>
        </p:txBody>
      </p:sp>
    </p:spTree>
    <p:extLst>
      <p:ext uri="{BB962C8B-B14F-4D97-AF65-F5344CB8AC3E}">
        <p14:creationId xmlns:p14="http://schemas.microsoft.com/office/powerpoint/2010/main" val="16446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920" y="432748"/>
            <a:ext cx="11900079" cy="2554545"/>
          </a:xfrm>
          <a:prstGeom prst="rect">
            <a:avLst/>
          </a:prstGeom>
        </p:spPr>
        <p:txBody>
          <a:bodyPr wrap="square">
            <a:spAutoFit/>
          </a:bodyPr>
          <a:lstStyle/>
          <a:p>
            <a:r>
              <a:rPr lang="zh-CN" altLang="en-US" sz="1600" dirty="0" smtClean="0"/>
              <a:t>Kubernetes包含几个组件，各个组件的功能是什么，组件之间是如何交互的？</a:t>
            </a:r>
          </a:p>
          <a:p>
            <a:r>
              <a:rPr lang="zh-CN" altLang="en-US" sz="1600" dirty="0" smtClean="0"/>
              <a:t>Kubernetes的Pause容器有什么用，是否可以去掉？</a:t>
            </a:r>
          </a:p>
          <a:p>
            <a:r>
              <a:rPr lang="zh-CN" altLang="en-US" sz="1600" dirty="0" smtClean="0"/>
              <a:t>Kubernetes中的Pod内几个容器之间的关系是什么？</a:t>
            </a:r>
          </a:p>
          <a:p>
            <a:r>
              <a:rPr lang="zh-CN" altLang="en-US" sz="1600" dirty="0" smtClean="0"/>
              <a:t>一个经典Pod的完整生命周期是怎么样的？</a:t>
            </a:r>
          </a:p>
          <a:p>
            <a:r>
              <a:rPr lang="zh-CN" altLang="en-US" sz="1600" dirty="0" smtClean="0"/>
              <a:t>Kubernetes的Service和ep是如何关联和相互影响的？</a:t>
            </a:r>
          </a:p>
          <a:p>
            <a:r>
              <a:rPr lang="zh-CN" altLang="en-US" sz="1600" dirty="0" smtClean="0"/>
              <a:t>详述kube-proxy的工作原理，一个请求是如何经过层层转发落到某个Pod上的？注意请求可能来自Pod也可能来自外部。</a:t>
            </a:r>
          </a:p>
          <a:p>
            <a:r>
              <a:rPr lang="zh-CN" altLang="en-US" sz="1600" dirty="0" smtClean="0"/>
              <a:t>rc/rs功能是怎么实现的？请详述从API接收到一个创建rc/rs的请求，到最终在节点上创建Pod的全过程，尽可能详细。另外，当一个Pod失效时，Kubernetes是如何发现并重启另一个Pod的？</a:t>
            </a:r>
          </a:p>
          <a:p>
            <a:r>
              <a:rPr lang="zh-CN" altLang="en-US" sz="1600" dirty="0" smtClean="0"/>
              <a:t>deployment/rs有什么区别，其使用方式、使用条件和原理是什么？</a:t>
            </a:r>
          </a:p>
          <a:p>
            <a:r>
              <a:rPr lang="zh-CN" altLang="en-US" sz="1600" dirty="0" smtClean="0"/>
              <a:t>cgroup中的CPU有哪几种限制方式。Kubernetes是如何使用实现request和limit的？</a:t>
            </a:r>
            <a:endParaRPr lang="zh-CN" altLang="en-US" sz="1600" dirty="0"/>
          </a:p>
        </p:txBody>
      </p:sp>
      <p:sp>
        <p:nvSpPr>
          <p:cNvPr id="5" name="矩形 4"/>
          <p:cNvSpPr/>
          <p:nvPr/>
        </p:nvSpPr>
        <p:spPr>
          <a:xfrm>
            <a:off x="291920" y="3464418"/>
            <a:ext cx="11633917" cy="2308324"/>
          </a:xfrm>
          <a:prstGeom prst="rect">
            <a:avLst/>
          </a:prstGeom>
        </p:spPr>
        <p:txBody>
          <a:bodyPr wrap="square">
            <a:spAutoFit/>
          </a:bodyPr>
          <a:lstStyle/>
          <a:p>
            <a:r>
              <a:rPr lang="zh-CN" altLang="en-US" sz="1600" dirty="0" smtClean="0"/>
              <a:t>设想一个一千台物理机，上万规模容器的Kubernetes集群，请详述使用Kubernetes时需要注意哪些问题？应该怎样解决？（提示可以从高可用，高性能等方向，覆盖从镜像中心到Kubernetes各个组件等）</a:t>
            </a:r>
          </a:p>
          <a:p>
            <a:r>
              <a:rPr lang="zh-CN" altLang="en-US" sz="1600" dirty="0" smtClean="0"/>
              <a:t>设想Kubernetes集群管理从一千台节点到五千台节点，可能会遇到什么样的瓶颈，应该如何解决？</a:t>
            </a:r>
          </a:p>
          <a:p>
            <a:r>
              <a:rPr lang="zh-CN" altLang="en-US" sz="1600" dirty="0" smtClean="0"/>
              <a:t>Kubernetes的运营中有哪些注意的要点？</a:t>
            </a:r>
          </a:p>
          <a:p>
            <a:r>
              <a:rPr lang="zh-CN" altLang="en-US" sz="1600" dirty="0" smtClean="0"/>
              <a:t>集群发生雪崩的条件，以及预防手段。</a:t>
            </a:r>
          </a:p>
          <a:p>
            <a:r>
              <a:rPr lang="zh-CN" altLang="en-US" sz="1600" dirty="0" smtClean="0"/>
              <a:t>设计一种可以替代kube-proxy的实现。</a:t>
            </a:r>
          </a:p>
          <a:p>
            <a:r>
              <a:rPr lang="zh-CN" altLang="en-US" sz="1600" dirty="0" smtClean="0"/>
              <a:t>Sidecar的设计模式如何在Kubernetes中进行应用，有什么意义？</a:t>
            </a:r>
          </a:p>
          <a:p>
            <a:r>
              <a:rPr lang="zh-CN" altLang="en-US" sz="1600" dirty="0" smtClean="0"/>
              <a:t>灰度发布是什么，如何使用Kubernetes现有的资源实现灰度发布？</a:t>
            </a:r>
          </a:p>
          <a:p>
            <a:r>
              <a:rPr lang="zh-CN" altLang="en-US" sz="1600" dirty="0" smtClean="0"/>
              <a:t>介绍Kubernetes实践中踩过的比较大的一个坑和解决方式。</a:t>
            </a:r>
            <a:endParaRPr lang="zh-CN" altLang="en-US" sz="1600" dirty="0"/>
          </a:p>
        </p:txBody>
      </p:sp>
      <p:sp>
        <p:nvSpPr>
          <p:cNvPr id="6" name="矩形 5"/>
          <p:cNvSpPr/>
          <p:nvPr/>
        </p:nvSpPr>
        <p:spPr>
          <a:xfrm>
            <a:off x="291920" y="6255804"/>
            <a:ext cx="5704190" cy="369332"/>
          </a:xfrm>
          <a:prstGeom prst="rect">
            <a:avLst/>
          </a:prstGeom>
        </p:spPr>
        <p:txBody>
          <a:bodyPr wrap="none">
            <a:spAutoFit/>
          </a:bodyPr>
          <a:lstStyle/>
          <a:p>
            <a:r>
              <a:rPr lang="zh-CN" altLang="en-US" dirty="0" smtClean="0"/>
              <a:t>https://mp.weixin.qq.com/s/wmm9TZUa0W-3evZPfWSPcA</a:t>
            </a:r>
            <a:endParaRPr lang="zh-CN" altLang="en-US" dirty="0"/>
          </a:p>
        </p:txBody>
      </p:sp>
    </p:spTree>
    <p:extLst>
      <p:ext uri="{BB962C8B-B14F-4D97-AF65-F5344CB8AC3E}">
        <p14:creationId xmlns:p14="http://schemas.microsoft.com/office/powerpoint/2010/main" val="416380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166" y="269518"/>
            <a:ext cx="6028119" cy="2866432"/>
          </a:xfrm>
          <a:prstGeom prst="rect">
            <a:avLst/>
          </a:prstGeom>
        </p:spPr>
      </p:pic>
      <p:sp>
        <p:nvSpPr>
          <p:cNvPr id="5" name="矩形 4"/>
          <p:cNvSpPr/>
          <p:nvPr/>
        </p:nvSpPr>
        <p:spPr>
          <a:xfrm>
            <a:off x="651268" y="6103444"/>
            <a:ext cx="5406095" cy="369332"/>
          </a:xfrm>
          <a:prstGeom prst="rect">
            <a:avLst/>
          </a:prstGeom>
        </p:spPr>
        <p:txBody>
          <a:bodyPr wrap="none">
            <a:spAutoFit/>
          </a:bodyPr>
          <a:lstStyle/>
          <a:p>
            <a:r>
              <a:rPr lang="zh-CN" altLang="en-US" dirty="0" smtClean="0"/>
              <a:t>https://mp.weixin.qq.com/s/B7dRRYxongGuJztBZqhDfQ</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166" y="3183324"/>
            <a:ext cx="5872767" cy="2872746"/>
          </a:xfrm>
          <a:prstGeom prst="rect">
            <a:avLst/>
          </a:prstGeom>
        </p:spPr>
      </p:pic>
    </p:spTree>
    <p:extLst>
      <p:ext uri="{BB962C8B-B14F-4D97-AF65-F5344CB8AC3E}">
        <p14:creationId xmlns:p14="http://schemas.microsoft.com/office/powerpoint/2010/main" val="71594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6301" y="507470"/>
            <a:ext cx="10320270" cy="5509200"/>
          </a:xfrm>
          <a:prstGeom prst="rect">
            <a:avLst/>
          </a:prstGeom>
        </p:spPr>
        <p:txBody>
          <a:bodyPr wrap="square">
            <a:spAutoFit/>
          </a:bodyPr>
          <a:lstStyle/>
          <a:p>
            <a:r>
              <a:rPr lang="en-US" altLang="zh-CN" sz="1600" b="0" i="0" dirty="0" err="1" smtClean="0">
                <a:solidFill>
                  <a:srgbClr val="555555"/>
                </a:solidFill>
                <a:effectLst/>
                <a:latin typeface="+mn-ea"/>
              </a:rPr>
              <a:t>OpenShift</a:t>
            </a:r>
            <a:r>
              <a:rPr lang="zh-CN" altLang="en-US" sz="1600" b="0" i="0" dirty="0" smtClean="0">
                <a:solidFill>
                  <a:srgbClr val="555555"/>
                </a:solidFill>
                <a:effectLst/>
                <a:latin typeface="+mn-ea"/>
              </a:rPr>
              <a:t>中的</a:t>
            </a:r>
            <a:r>
              <a:rPr lang="en-US" altLang="zh-CN" sz="1600" b="0" i="0" dirty="0" err="1" smtClean="0">
                <a:solidFill>
                  <a:srgbClr val="555555"/>
                </a:solidFill>
                <a:effectLst/>
                <a:latin typeface="+mn-ea"/>
              </a:rPr>
              <a:t>jenkins</a:t>
            </a:r>
            <a:r>
              <a:rPr lang="zh-CN" altLang="en-US" sz="1600" b="0" i="0" dirty="0" smtClean="0">
                <a:solidFill>
                  <a:srgbClr val="555555"/>
                </a:solidFill>
                <a:effectLst/>
                <a:latin typeface="+mn-ea"/>
              </a:rPr>
              <a:t>使用</a:t>
            </a:r>
            <a:r>
              <a:rPr lang="en-US" altLang="zh-CN" sz="1600" b="0" i="0" dirty="0" err="1" smtClean="0">
                <a:solidFill>
                  <a:srgbClr val="555555"/>
                </a:solidFill>
                <a:effectLst/>
                <a:latin typeface="+mn-ea"/>
              </a:rPr>
              <a:t>OpenShift</a:t>
            </a:r>
            <a:r>
              <a:rPr lang="en-US" altLang="zh-CN" sz="1600" b="0" i="0" dirty="0" smtClean="0">
                <a:solidFill>
                  <a:srgbClr val="555555"/>
                </a:solidFill>
                <a:effectLst/>
                <a:latin typeface="+mn-ea"/>
              </a:rPr>
              <a:t> login</a:t>
            </a:r>
            <a:r>
              <a:rPr lang="zh-CN" altLang="en-US" sz="1600" b="0" i="0" dirty="0" smtClean="0">
                <a:solidFill>
                  <a:srgbClr val="555555"/>
                </a:solidFill>
                <a:effectLst/>
                <a:latin typeface="+mn-ea"/>
              </a:rPr>
              <a:t>插件实现了统一的用户登录，通过在启动</a:t>
            </a:r>
            <a:r>
              <a:rPr lang="en-US" altLang="zh-CN" sz="1600" b="0" i="0" dirty="0" err="1" smtClean="0">
                <a:solidFill>
                  <a:srgbClr val="555555"/>
                </a:solidFill>
                <a:effectLst/>
                <a:latin typeface="+mn-ea"/>
              </a:rPr>
              <a:t>jenkins</a:t>
            </a:r>
            <a:r>
              <a:rPr lang="en-US" altLang="zh-CN" sz="1600" b="0" i="0" dirty="0" smtClean="0">
                <a:solidFill>
                  <a:srgbClr val="555555"/>
                </a:solidFill>
                <a:effectLst/>
                <a:latin typeface="+mn-ea"/>
              </a:rPr>
              <a:t> pod</a:t>
            </a:r>
            <a:r>
              <a:rPr lang="zh-CN" altLang="en-US" sz="1600" b="0" i="0" dirty="0" smtClean="0">
                <a:solidFill>
                  <a:srgbClr val="555555"/>
                </a:solidFill>
                <a:effectLst/>
                <a:latin typeface="+mn-ea"/>
              </a:rPr>
              <a:t>时设置环境变量</a:t>
            </a:r>
            <a:r>
              <a:rPr lang="en-US" altLang="zh-CN" sz="1600" b="0" i="0" dirty="0" smtClean="0">
                <a:solidFill>
                  <a:srgbClr val="555555"/>
                </a:solidFill>
                <a:effectLst/>
                <a:latin typeface="+mn-ea"/>
              </a:rPr>
              <a:t>OPENSHIFT_ENABLE_OAUTH=true</a:t>
            </a:r>
            <a:r>
              <a:rPr lang="zh-CN" altLang="en-US" sz="1600" b="0" i="0" dirty="0" smtClean="0">
                <a:solidFill>
                  <a:srgbClr val="555555"/>
                </a:solidFill>
                <a:effectLst/>
                <a:latin typeface="+mn-ea"/>
              </a:rPr>
              <a:t>开启该插件</a:t>
            </a:r>
            <a:endParaRPr lang="en-US" altLang="zh-CN" sz="1600" b="0" i="0" dirty="0" smtClean="0">
              <a:solidFill>
                <a:srgbClr val="555555"/>
              </a:solidFill>
              <a:effectLst/>
              <a:latin typeface="+mn-ea"/>
            </a:endParaRPr>
          </a:p>
          <a:p>
            <a:endParaRPr lang="en-US" altLang="zh-CN" sz="1600" dirty="0">
              <a:solidFill>
                <a:srgbClr val="555555"/>
              </a:solidFill>
              <a:latin typeface="+mn-ea"/>
            </a:endParaRPr>
          </a:p>
          <a:p>
            <a:r>
              <a:rPr lang="zh-CN" altLang="en-US" sz="1600" dirty="0"/>
              <a:t>可以登录</a:t>
            </a:r>
            <a:r>
              <a:rPr lang="en-US" altLang="zh-CN" sz="1600" dirty="0" err="1"/>
              <a:t>jenkins</a:t>
            </a:r>
            <a:r>
              <a:rPr lang="zh-CN" altLang="en-US" sz="1600" dirty="0"/>
              <a:t>的用户必须在</a:t>
            </a:r>
            <a:r>
              <a:rPr lang="en-US" altLang="zh-CN" sz="1600" dirty="0" err="1"/>
              <a:t>jenkins</a:t>
            </a:r>
            <a:r>
              <a:rPr lang="en-US" altLang="zh-CN" sz="1600" dirty="0"/>
              <a:t> pod</a:t>
            </a:r>
            <a:r>
              <a:rPr lang="zh-CN" altLang="en-US" sz="1600" dirty="0"/>
              <a:t>所在的</a:t>
            </a:r>
            <a:r>
              <a:rPr lang="en-US" altLang="zh-CN" sz="1600" dirty="0"/>
              <a:t>project</a:t>
            </a:r>
            <a:r>
              <a:rPr lang="zh-CN" altLang="en-US" sz="1600" dirty="0"/>
              <a:t>中赋予</a:t>
            </a:r>
            <a:r>
              <a:rPr lang="en-US" altLang="zh-CN" sz="1600" dirty="0"/>
              <a:t>admin</a:t>
            </a:r>
            <a:r>
              <a:rPr lang="zh-CN" altLang="en-US" sz="1600" dirty="0"/>
              <a:t>或</a:t>
            </a:r>
            <a:r>
              <a:rPr lang="en-US" altLang="zh-CN" sz="1600" dirty="0"/>
              <a:t>edit</a:t>
            </a:r>
            <a:r>
              <a:rPr lang="zh-CN" altLang="en-US" sz="1600" dirty="0"/>
              <a:t>或</a:t>
            </a:r>
            <a:r>
              <a:rPr lang="en-US" altLang="zh-CN" sz="1600" dirty="0"/>
              <a:t>view</a:t>
            </a:r>
            <a:r>
              <a:rPr lang="zh-CN" altLang="en-US" sz="1600" dirty="0"/>
              <a:t>的</a:t>
            </a:r>
            <a:r>
              <a:rPr lang="zh-CN" altLang="en-US" sz="1600" dirty="0" smtClean="0"/>
              <a:t>权限</a:t>
            </a:r>
            <a:endParaRPr lang="en-US" altLang="zh-CN" sz="1600" dirty="0" smtClean="0"/>
          </a:p>
          <a:p>
            <a:endParaRPr lang="en-US" altLang="zh-CN" sz="1600" dirty="0">
              <a:latin typeface="+mn-ea"/>
            </a:endParaRPr>
          </a:p>
          <a:p>
            <a:r>
              <a:rPr lang="en-US" altLang="zh-CN" sz="1600" dirty="0" smtClean="0">
                <a:latin typeface="+mn-ea"/>
              </a:rPr>
              <a:t>Jenkins</a:t>
            </a:r>
            <a:r>
              <a:rPr lang="zh-CN" altLang="en-US" sz="1600" dirty="0" smtClean="0">
                <a:latin typeface="+mn-ea"/>
              </a:rPr>
              <a:t>默认使用安全矩阵授权策略，可以选择项目矩阵授权策略</a:t>
            </a:r>
            <a:endParaRPr lang="en-US" altLang="zh-CN" sz="1600" dirty="0" smtClean="0">
              <a:latin typeface="+mn-ea"/>
            </a:endParaRPr>
          </a:p>
          <a:p>
            <a:endParaRPr lang="en-US" altLang="zh-CN" sz="1600" dirty="0">
              <a:latin typeface="+mn-ea"/>
            </a:endParaRPr>
          </a:p>
          <a:p>
            <a:r>
              <a:rPr lang="en-US" altLang="zh-CN" sz="1600" dirty="0" smtClean="0"/>
              <a:t>OCP</a:t>
            </a:r>
            <a:r>
              <a:rPr lang="zh-CN" altLang="en-US" sz="1600" dirty="0"/>
              <a:t>中用户如果有多个</a:t>
            </a:r>
            <a:r>
              <a:rPr lang="en-US" altLang="zh-CN" sz="1600" dirty="0"/>
              <a:t>role</a:t>
            </a:r>
            <a:r>
              <a:rPr lang="zh-CN" altLang="en-US" sz="1600" dirty="0"/>
              <a:t>，在</a:t>
            </a:r>
            <a:r>
              <a:rPr lang="en-US" altLang="zh-CN" sz="1600" dirty="0" err="1"/>
              <a:t>jenkins</a:t>
            </a:r>
            <a:r>
              <a:rPr lang="zh-CN" altLang="en-US" sz="1600" dirty="0"/>
              <a:t>中映射用户只能是一个，而且是按最大的</a:t>
            </a:r>
            <a:r>
              <a:rPr lang="en-US" altLang="zh-CN" sz="1600" dirty="0"/>
              <a:t>role</a:t>
            </a:r>
            <a:r>
              <a:rPr lang="zh-CN" altLang="en-US" sz="1600" dirty="0"/>
              <a:t>映射。</a:t>
            </a:r>
            <a:r>
              <a:rPr lang="en-US" altLang="zh-CN" sz="1600" dirty="0"/>
              <a:t>role</a:t>
            </a:r>
            <a:r>
              <a:rPr lang="zh-CN" altLang="en-US" sz="1600" dirty="0"/>
              <a:t>按权限大小排序为</a:t>
            </a:r>
            <a:r>
              <a:rPr lang="en-US" altLang="zh-CN" sz="1600" dirty="0"/>
              <a:t>admin &gt; edit &gt; view</a:t>
            </a:r>
            <a:r>
              <a:rPr lang="zh-CN" altLang="en-US" sz="1600" dirty="0"/>
              <a:t>。相应的用户权限映射也是以最大的为准。</a:t>
            </a:r>
            <a:br>
              <a:rPr lang="zh-CN" altLang="en-US" sz="1600" dirty="0"/>
            </a:br>
            <a:r>
              <a:rPr lang="zh-CN" altLang="en-US" sz="1600" dirty="0"/>
              <a:t>　　例如用户</a:t>
            </a:r>
            <a:r>
              <a:rPr lang="en-US" altLang="zh-CN" sz="1600" dirty="0"/>
              <a:t>dev1</a:t>
            </a:r>
            <a:r>
              <a:rPr lang="zh-CN" altLang="en-US" sz="1600" dirty="0"/>
              <a:t>同时具有</a:t>
            </a:r>
            <a:r>
              <a:rPr lang="en-US" altLang="zh-CN" sz="1600" dirty="0"/>
              <a:t>admin</a:t>
            </a:r>
            <a:r>
              <a:rPr lang="zh-CN" altLang="en-US" sz="1600" dirty="0"/>
              <a:t>和</a:t>
            </a:r>
            <a:r>
              <a:rPr lang="en-US" altLang="zh-CN" sz="1600" dirty="0"/>
              <a:t>view role</a:t>
            </a:r>
            <a:r>
              <a:rPr lang="zh-CN" altLang="en-US" sz="1600" dirty="0"/>
              <a:t>，那么在</a:t>
            </a:r>
            <a:r>
              <a:rPr lang="en-US" altLang="zh-CN" sz="1600" dirty="0" err="1"/>
              <a:t>jenkins</a:t>
            </a:r>
            <a:r>
              <a:rPr lang="zh-CN" altLang="en-US" sz="1600" dirty="0"/>
              <a:t>中的映射用户为</a:t>
            </a:r>
            <a:r>
              <a:rPr lang="en-US" altLang="zh-CN" sz="1600" dirty="0"/>
              <a:t>dev1-admin</a:t>
            </a:r>
            <a:r>
              <a:rPr lang="zh-CN" altLang="en-US" sz="1600" dirty="0"/>
              <a:t>，映射在权限矩阵中的默认权限为</a:t>
            </a:r>
            <a:r>
              <a:rPr lang="en-US" altLang="zh-CN" sz="1600" dirty="0"/>
              <a:t>admin</a:t>
            </a:r>
            <a:r>
              <a:rPr lang="zh-CN" altLang="en-US" sz="1600" dirty="0"/>
              <a:t>，对所有</a:t>
            </a:r>
            <a:r>
              <a:rPr lang="en-US" altLang="zh-CN" sz="1600" dirty="0"/>
              <a:t>job</a:t>
            </a:r>
            <a:r>
              <a:rPr lang="zh-CN" altLang="en-US" sz="1600" dirty="0"/>
              <a:t>都有编辑权限。</a:t>
            </a:r>
            <a:br>
              <a:rPr lang="zh-CN" altLang="en-US" sz="1600" dirty="0"/>
            </a:br>
            <a:endParaRPr lang="en-US" altLang="zh-CN" sz="1600" dirty="0" smtClean="0"/>
          </a:p>
          <a:p>
            <a:r>
              <a:rPr lang="zh-CN" altLang="en-US" sz="1600" dirty="0" smtClean="0"/>
              <a:t>安全</a:t>
            </a:r>
            <a:r>
              <a:rPr lang="zh-CN" altLang="en-US" sz="1600" dirty="0"/>
              <a:t>矩阵的权限是追加的，这说明如果一个用户</a:t>
            </a:r>
            <a:r>
              <a:rPr lang="en-US" altLang="zh-CN" sz="1600" dirty="0"/>
              <a:t>X</a:t>
            </a:r>
            <a:r>
              <a:rPr lang="zh-CN" altLang="en-US" sz="1600" dirty="0"/>
              <a:t>在</a:t>
            </a:r>
            <a:r>
              <a:rPr lang="en-US" altLang="zh-CN" sz="1600" dirty="0"/>
              <a:t>A,B,C</a:t>
            </a:r>
            <a:r>
              <a:rPr lang="zh-CN" altLang="en-US" sz="1600" dirty="0"/>
              <a:t>三个组中</a:t>
            </a:r>
            <a:r>
              <a:rPr lang="en-US" altLang="zh-CN" sz="1600" dirty="0"/>
              <a:t>,</a:t>
            </a:r>
            <a:r>
              <a:rPr lang="zh-CN" altLang="en-US" sz="1600" dirty="0"/>
              <a:t>那么</a:t>
            </a:r>
            <a:r>
              <a:rPr lang="en-US" altLang="zh-CN" sz="1600" dirty="0"/>
              <a:t>X</a:t>
            </a:r>
            <a:r>
              <a:rPr lang="zh-CN" altLang="en-US" sz="1600" dirty="0"/>
              <a:t>的权限是联合了用户</a:t>
            </a:r>
            <a:r>
              <a:rPr lang="en-US" altLang="zh-CN" sz="1600" dirty="0"/>
              <a:t>X,</a:t>
            </a:r>
            <a:r>
              <a:rPr lang="zh-CN" altLang="en-US" sz="1600" dirty="0"/>
              <a:t>组</a:t>
            </a:r>
            <a:r>
              <a:rPr lang="en-US" altLang="zh-CN" sz="1600" dirty="0"/>
              <a:t>A,B,C</a:t>
            </a:r>
            <a:r>
              <a:rPr lang="zh-CN" altLang="en-US" sz="1600" dirty="0"/>
              <a:t>和匿名用户的所有权限。</a:t>
            </a:r>
          </a:p>
          <a:p>
            <a:endParaRPr lang="en-US" altLang="zh-CN" sz="1600" dirty="0" smtClean="0"/>
          </a:p>
          <a:p>
            <a:endParaRPr lang="en-US" altLang="zh-CN" sz="1600" dirty="0" smtClean="0"/>
          </a:p>
          <a:p>
            <a:r>
              <a:rPr lang="zh-CN" altLang="en-US" sz="1600" dirty="0" smtClean="0"/>
              <a:t>“</a:t>
            </a:r>
            <a:r>
              <a:rPr lang="zh-CN" altLang="en-US" sz="1600" dirty="0"/>
              <a:t>安全矩阵授权策略”实现了从</a:t>
            </a:r>
            <a:r>
              <a:rPr lang="en-US" altLang="zh-CN" sz="1600" dirty="0" err="1"/>
              <a:t>ocp</a:t>
            </a:r>
            <a:r>
              <a:rPr lang="zh-CN" altLang="en-US" sz="1600" dirty="0"/>
              <a:t>权限到</a:t>
            </a:r>
            <a:r>
              <a:rPr lang="en-US" altLang="zh-CN" sz="1600" dirty="0" err="1"/>
              <a:t>jenkins</a:t>
            </a:r>
            <a:r>
              <a:rPr lang="zh-CN" altLang="en-US" sz="1600" dirty="0"/>
              <a:t>权限的映射，但是安全矩阵的权限是全局的配置，也就是在安全矩阵中配置一个用户为只读权限，那么这个用户对</a:t>
            </a:r>
            <a:r>
              <a:rPr lang="en-US" altLang="zh-CN" sz="1600" dirty="0" err="1"/>
              <a:t>jenkins</a:t>
            </a:r>
            <a:r>
              <a:rPr lang="zh-CN" altLang="en-US" sz="1600" dirty="0"/>
              <a:t>中所有的</a:t>
            </a:r>
            <a:r>
              <a:rPr lang="en-US" altLang="zh-CN" sz="1600" dirty="0"/>
              <a:t>job</a:t>
            </a:r>
            <a:r>
              <a:rPr lang="zh-CN" altLang="en-US" sz="1600" dirty="0"/>
              <a:t>均是只读权限，无法做到基于</a:t>
            </a:r>
            <a:r>
              <a:rPr lang="en-US" altLang="zh-CN" sz="1600" dirty="0" err="1"/>
              <a:t>jenkins</a:t>
            </a:r>
            <a:r>
              <a:rPr lang="en-US" altLang="zh-CN" sz="1600" dirty="0"/>
              <a:t> job</a:t>
            </a:r>
            <a:r>
              <a:rPr lang="zh-CN" altLang="en-US" sz="1600" dirty="0"/>
              <a:t>层面的权限控制，下面我们将进一步介绍“项目矩阵授权策略”，用于实现基于</a:t>
            </a:r>
            <a:r>
              <a:rPr lang="en-US" altLang="zh-CN" sz="1600" dirty="0"/>
              <a:t>job</a:t>
            </a:r>
            <a:r>
              <a:rPr lang="zh-CN" altLang="en-US" sz="1600" dirty="0"/>
              <a:t>层面的权限控制</a:t>
            </a:r>
            <a:r>
              <a:rPr lang="zh-CN" altLang="en-US" sz="1600" dirty="0" smtClean="0"/>
              <a:t>。</a:t>
            </a:r>
            <a:endParaRPr lang="en-US" altLang="zh-CN" sz="1600" dirty="0" smtClean="0"/>
          </a:p>
          <a:p>
            <a:endParaRPr lang="en-US" altLang="zh-CN" sz="1600" dirty="0"/>
          </a:p>
          <a:p>
            <a:endParaRPr lang="zh-CN" altLang="en-US" sz="1600" dirty="0"/>
          </a:p>
          <a:p>
            <a:endParaRPr lang="zh-CN" altLang="en-US" sz="1600" dirty="0">
              <a:latin typeface="+mn-ea"/>
            </a:endParaRPr>
          </a:p>
        </p:txBody>
      </p:sp>
      <p:sp>
        <p:nvSpPr>
          <p:cNvPr id="3" name="矩形 2"/>
          <p:cNvSpPr/>
          <p:nvPr/>
        </p:nvSpPr>
        <p:spPr>
          <a:xfrm>
            <a:off x="636301" y="6145459"/>
            <a:ext cx="5369547" cy="369332"/>
          </a:xfrm>
          <a:prstGeom prst="rect">
            <a:avLst/>
          </a:prstGeom>
        </p:spPr>
        <p:txBody>
          <a:bodyPr wrap="none">
            <a:spAutoFit/>
          </a:bodyPr>
          <a:lstStyle/>
          <a:p>
            <a:r>
              <a:rPr lang="zh-CN" altLang="en-US" dirty="0" smtClean="0"/>
              <a:t>https://mp.weixin.qq.com/s/tm50D7ezPlWFrL-CE3pUig</a:t>
            </a:r>
            <a:endParaRPr lang="zh-CN" altLang="en-US" dirty="0"/>
          </a:p>
        </p:txBody>
      </p:sp>
    </p:spTree>
    <p:extLst>
      <p:ext uri="{BB962C8B-B14F-4D97-AF65-F5344CB8AC3E}">
        <p14:creationId xmlns:p14="http://schemas.microsoft.com/office/powerpoint/2010/main" val="99967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3945" y="779318"/>
            <a:ext cx="5047985" cy="1754326"/>
          </a:xfrm>
          <a:prstGeom prst="rect">
            <a:avLst/>
          </a:prstGeom>
          <a:noFill/>
        </p:spPr>
        <p:txBody>
          <a:bodyPr wrap="none" rtlCol="0">
            <a:spAutoFit/>
          </a:bodyPr>
          <a:lstStyle/>
          <a:p>
            <a:r>
              <a:rPr lang="en-US" altLang="zh-CN" dirty="0" err="1" smtClean="0"/>
              <a:t>Configmap</a:t>
            </a:r>
            <a:r>
              <a:rPr lang="zh-CN" altLang="en-US" dirty="0" smtClean="0"/>
              <a:t>配置更新</a:t>
            </a:r>
            <a:endParaRPr lang="en-US" altLang="zh-CN" dirty="0" smtClean="0"/>
          </a:p>
          <a:p>
            <a:endParaRPr lang="en-US" altLang="zh-CN" dirty="0"/>
          </a:p>
          <a:p>
            <a:endParaRPr lang="en-US" altLang="zh-CN" dirty="0" smtClean="0"/>
          </a:p>
          <a:p>
            <a:r>
              <a:rPr lang="en-US" altLang="zh-CN" dirty="0" err="1" smtClean="0"/>
              <a:t>configmap</a:t>
            </a:r>
            <a:r>
              <a:rPr lang="en-US" altLang="zh-CN" dirty="0" smtClean="0"/>
              <a:t>-reload</a:t>
            </a:r>
            <a:r>
              <a:rPr lang="zh-CN" altLang="en-US" dirty="0" smtClean="0"/>
              <a:t>，作为</a:t>
            </a:r>
            <a:r>
              <a:rPr lang="en-US" altLang="zh-CN" dirty="0" smtClean="0"/>
              <a:t>sidecar</a:t>
            </a:r>
            <a:r>
              <a:rPr lang="zh-CN" altLang="en-US" dirty="0" smtClean="0"/>
              <a:t>监听本地文件变更</a:t>
            </a:r>
            <a:endParaRPr lang="en-US" altLang="zh-CN" dirty="0" smtClean="0"/>
          </a:p>
          <a:p>
            <a:r>
              <a:rPr lang="en-US" altLang="zh-CN" dirty="0" err="1" smtClean="0"/>
              <a:t>Configmap</a:t>
            </a:r>
            <a:r>
              <a:rPr lang="zh-CN" altLang="en-US" dirty="0" smtClean="0"/>
              <a:t>算一个</a:t>
            </a:r>
            <a:r>
              <a:rPr lang="en-US" altLang="zh-CN" dirty="0" smtClean="0"/>
              <a:t>hash</a:t>
            </a:r>
            <a:r>
              <a:rPr lang="zh-CN" altLang="en-US" dirty="0" smtClean="0"/>
              <a:t>值作为变量加入</a:t>
            </a:r>
            <a:r>
              <a:rPr lang="en-US" altLang="zh-CN" dirty="0" smtClean="0"/>
              <a:t>pod</a:t>
            </a:r>
            <a:r>
              <a:rPr lang="zh-CN" altLang="en-US" dirty="0" smtClean="0"/>
              <a:t>模板中</a:t>
            </a:r>
            <a:endParaRPr lang="en-US" altLang="zh-CN" dirty="0" smtClean="0"/>
          </a:p>
          <a:p>
            <a:r>
              <a:rPr lang="zh-CN" altLang="en-US" dirty="0" smtClean="0"/>
              <a:t>使用</a:t>
            </a:r>
            <a:r>
              <a:rPr lang="en-US" altLang="zh-CN" dirty="0" err="1" smtClean="0"/>
              <a:t>github</a:t>
            </a:r>
            <a:r>
              <a:rPr lang="zh-CN" altLang="en-US" dirty="0" smtClean="0"/>
              <a:t>上的</a:t>
            </a:r>
            <a:r>
              <a:rPr lang="en-US" altLang="zh-CN" dirty="0" smtClean="0"/>
              <a:t>controller</a:t>
            </a:r>
            <a:r>
              <a:rPr lang="zh-CN" altLang="en-US" dirty="0" smtClean="0"/>
              <a:t>监听</a:t>
            </a:r>
            <a:r>
              <a:rPr lang="en-US" altLang="zh-CN" dirty="0" err="1" smtClean="0"/>
              <a:t>configmap</a:t>
            </a:r>
            <a:endParaRPr lang="zh-CN" altLang="en-US" dirty="0"/>
          </a:p>
        </p:txBody>
      </p:sp>
      <p:sp>
        <p:nvSpPr>
          <p:cNvPr id="3" name="矩形 2"/>
          <p:cNvSpPr/>
          <p:nvPr/>
        </p:nvSpPr>
        <p:spPr>
          <a:xfrm>
            <a:off x="366114" y="6153789"/>
            <a:ext cx="5578515" cy="369332"/>
          </a:xfrm>
          <a:prstGeom prst="rect">
            <a:avLst/>
          </a:prstGeom>
        </p:spPr>
        <p:txBody>
          <a:bodyPr wrap="none">
            <a:spAutoFit/>
          </a:bodyPr>
          <a:lstStyle/>
          <a:p>
            <a:r>
              <a:rPr lang="zh-CN" altLang="en-US" dirty="0"/>
              <a:t>https://mp.weixin.qq.com/s/aD6FOBMJuXDqDT60hXrZEA</a:t>
            </a:r>
          </a:p>
        </p:txBody>
      </p:sp>
    </p:spTree>
    <p:extLst>
      <p:ext uri="{BB962C8B-B14F-4D97-AF65-F5344CB8AC3E}">
        <p14:creationId xmlns:p14="http://schemas.microsoft.com/office/powerpoint/2010/main" val="82321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16" y="109001"/>
            <a:ext cx="4025611" cy="301554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182" y="281421"/>
            <a:ext cx="6466610" cy="331713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0862" y="2943225"/>
            <a:ext cx="5238750" cy="3257550"/>
          </a:xfrm>
          <a:prstGeom prst="rect">
            <a:avLst/>
          </a:prstGeom>
        </p:spPr>
      </p:pic>
      <p:sp>
        <p:nvSpPr>
          <p:cNvPr id="5" name="矩形 4"/>
          <p:cNvSpPr/>
          <p:nvPr/>
        </p:nvSpPr>
        <p:spPr>
          <a:xfrm>
            <a:off x="312965" y="6248110"/>
            <a:ext cx="5518562" cy="369332"/>
          </a:xfrm>
          <a:prstGeom prst="rect">
            <a:avLst/>
          </a:prstGeom>
        </p:spPr>
        <p:txBody>
          <a:bodyPr wrap="none">
            <a:spAutoFit/>
          </a:bodyPr>
          <a:lstStyle/>
          <a:p>
            <a:r>
              <a:rPr lang="zh-CN" altLang="en-US" dirty="0"/>
              <a:t>https://mp.weixin.qq.com/s/hYbVMUe9aTbrF8Ddw3YjfA</a:t>
            </a:r>
          </a:p>
        </p:txBody>
      </p:sp>
    </p:spTree>
    <p:extLst>
      <p:ext uri="{BB962C8B-B14F-4D97-AF65-F5344CB8AC3E}">
        <p14:creationId xmlns:p14="http://schemas.microsoft.com/office/powerpoint/2010/main" val="236291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7472" y="432367"/>
            <a:ext cx="10792691" cy="2308324"/>
          </a:xfrm>
          <a:prstGeom prst="rect">
            <a:avLst/>
          </a:prstGeom>
        </p:spPr>
        <p:txBody>
          <a:bodyPr wrap="square">
            <a:spAutoFit/>
          </a:bodyPr>
          <a:lstStyle/>
          <a:p>
            <a:r>
              <a:rPr lang="zh-CN" altLang="en-US" i="1" dirty="0">
                <a:solidFill>
                  <a:srgbClr val="888888"/>
                </a:solidFill>
                <a:latin typeface="Source Sans Pro"/>
              </a:rPr>
              <a:t>业界对于可编程交换机有很多争论，有人说网络变更是大忌，追求可编程而不是稳定性的网工不是为了</a:t>
            </a:r>
            <a:r>
              <a:rPr lang="en-US" altLang="zh-CN" i="1" dirty="0">
                <a:solidFill>
                  <a:srgbClr val="888888"/>
                </a:solidFill>
                <a:latin typeface="Source Sans Pro"/>
              </a:rPr>
              <a:t>KPI</a:t>
            </a:r>
            <a:r>
              <a:rPr lang="zh-CN" altLang="en-US" i="1" dirty="0">
                <a:solidFill>
                  <a:srgbClr val="888888"/>
                </a:solidFill>
                <a:latin typeface="Source Sans Pro"/>
              </a:rPr>
              <a:t>就是家里有矿；有人说网络可编程是几十年来网络领域难得的创新，从解耦的网络到可编程的网络是个必然。</a:t>
            </a:r>
            <a:endParaRPr lang="zh-CN" altLang="en-US" i="1" dirty="0">
              <a:solidFill>
                <a:srgbClr val="424242"/>
              </a:solidFill>
              <a:latin typeface="Source Sans Pro"/>
            </a:endParaRPr>
          </a:p>
          <a:p>
            <a:endParaRPr lang="zh-CN" altLang="en-US" i="1" dirty="0">
              <a:solidFill>
                <a:srgbClr val="424242"/>
              </a:solidFill>
              <a:latin typeface="Source Sans Pro"/>
            </a:endParaRPr>
          </a:p>
          <a:p>
            <a:r>
              <a:rPr lang="zh-CN" altLang="en-US" i="1" dirty="0">
                <a:solidFill>
                  <a:srgbClr val="888888"/>
                </a:solidFill>
                <a:latin typeface="Source Sans Pro"/>
              </a:rPr>
              <a:t>人们总是高估眼前的东西，而低估了长远的变化。如同</a:t>
            </a:r>
            <a:r>
              <a:rPr lang="en-US" altLang="zh-CN" i="1" dirty="0">
                <a:solidFill>
                  <a:srgbClr val="888888"/>
                </a:solidFill>
                <a:latin typeface="Source Sans Pro"/>
              </a:rPr>
              <a:t>5G</a:t>
            </a:r>
            <a:r>
              <a:rPr lang="zh-CN" altLang="en-US" i="1" dirty="0">
                <a:solidFill>
                  <a:srgbClr val="888888"/>
                </a:solidFill>
                <a:latin typeface="Source Sans Pro"/>
              </a:rPr>
              <a:t>与边缘计算的讨论，当整个基础实施架构发生变化，</a:t>
            </a:r>
            <a:r>
              <a:rPr lang="en-US" altLang="zh-CN" i="1" dirty="0">
                <a:solidFill>
                  <a:srgbClr val="888888"/>
                </a:solidFill>
                <a:latin typeface="Source Sans Pro"/>
              </a:rPr>
              <a:t>AI</a:t>
            </a:r>
            <a:r>
              <a:rPr lang="zh-CN" altLang="en-US" i="1" dirty="0">
                <a:solidFill>
                  <a:srgbClr val="888888"/>
                </a:solidFill>
                <a:latin typeface="Source Sans Pro"/>
              </a:rPr>
              <a:t>会随着边缘计算在各种场景落地，因为相信所以看见</a:t>
            </a:r>
            <a:r>
              <a:rPr lang="zh-CN" altLang="en-US" i="1" dirty="0" smtClean="0">
                <a:solidFill>
                  <a:srgbClr val="888888"/>
                </a:solidFill>
                <a:latin typeface="Source Sans Pro"/>
              </a:rPr>
              <a:t>。</a:t>
            </a:r>
            <a:r>
              <a:rPr lang="zh-CN" altLang="en-US" i="1" dirty="0">
                <a:solidFill>
                  <a:srgbClr val="424242"/>
                </a:solidFill>
                <a:latin typeface="Source Sans Pro"/>
              </a:rPr>
              <a:t/>
            </a:r>
            <a:br>
              <a:rPr lang="zh-CN" altLang="en-US" i="1" dirty="0">
                <a:solidFill>
                  <a:srgbClr val="424242"/>
                </a:solidFill>
                <a:latin typeface="Source Sans Pro"/>
              </a:rPr>
            </a:br>
            <a:endParaRPr lang="zh-CN" altLang="en-US" i="1" dirty="0">
              <a:solidFill>
                <a:srgbClr val="424242"/>
              </a:solidFill>
              <a:latin typeface="Source Sans Pro"/>
            </a:endParaRPr>
          </a:p>
          <a:p>
            <a:r>
              <a:rPr lang="en-US" altLang="zh-CN" i="1" dirty="0">
                <a:solidFill>
                  <a:srgbClr val="888888"/>
                </a:solidFill>
                <a:latin typeface="Source Sans Pro"/>
              </a:rPr>
              <a:t>P4</a:t>
            </a:r>
            <a:r>
              <a:rPr lang="zh-CN" altLang="en-US" i="1" dirty="0">
                <a:solidFill>
                  <a:srgbClr val="888888"/>
                </a:solidFill>
                <a:latin typeface="Source Sans Pro"/>
              </a:rPr>
              <a:t>在微软的不断探索也预示着可编程交换机的未来走向。</a:t>
            </a:r>
            <a:endParaRPr lang="zh-CN" altLang="en-US" b="0" i="1" dirty="0">
              <a:solidFill>
                <a:srgbClr val="424242"/>
              </a:solidFill>
              <a:effectLst/>
              <a:latin typeface="Source Sans Pro"/>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564" y="3007023"/>
            <a:ext cx="4548188" cy="255156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7820" y="3092163"/>
            <a:ext cx="5776480" cy="2794263"/>
          </a:xfrm>
          <a:prstGeom prst="rect">
            <a:avLst/>
          </a:prstGeom>
        </p:spPr>
      </p:pic>
      <p:sp>
        <p:nvSpPr>
          <p:cNvPr id="5" name="矩形 4"/>
          <p:cNvSpPr/>
          <p:nvPr/>
        </p:nvSpPr>
        <p:spPr>
          <a:xfrm>
            <a:off x="447212" y="6237898"/>
            <a:ext cx="5520229" cy="369332"/>
          </a:xfrm>
          <a:prstGeom prst="rect">
            <a:avLst/>
          </a:prstGeom>
        </p:spPr>
        <p:txBody>
          <a:bodyPr wrap="none">
            <a:spAutoFit/>
          </a:bodyPr>
          <a:lstStyle/>
          <a:p>
            <a:r>
              <a:rPr lang="zh-CN" altLang="en-US" dirty="0"/>
              <a:t>https://mp.weixin.qq.com/s/dMeBaMykPLx2-RKlztPWBA</a:t>
            </a:r>
          </a:p>
        </p:txBody>
      </p:sp>
    </p:spTree>
    <p:extLst>
      <p:ext uri="{BB962C8B-B14F-4D97-AF65-F5344CB8AC3E}">
        <p14:creationId xmlns:p14="http://schemas.microsoft.com/office/powerpoint/2010/main" val="333956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309" y="191523"/>
            <a:ext cx="9611591" cy="5137309"/>
          </a:xfrm>
          <a:prstGeom prst="rect">
            <a:avLst/>
          </a:prstGeom>
        </p:spPr>
      </p:pic>
      <p:sp>
        <p:nvSpPr>
          <p:cNvPr id="3" name="矩形 2"/>
          <p:cNvSpPr/>
          <p:nvPr/>
        </p:nvSpPr>
        <p:spPr>
          <a:xfrm>
            <a:off x="332023" y="6091443"/>
            <a:ext cx="5492081" cy="369332"/>
          </a:xfrm>
          <a:prstGeom prst="rect">
            <a:avLst/>
          </a:prstGeom>
        </p:spPr>
        <p:txBody>
          <a:bodyPr wrap="none">
            <a:spAutoFit/>
          </a:bodyPr>
          <a:lstStyle/>
          <a:p>
            <a:r>
              <a:rPr lang="zh-CN" altLang="en-US" dirty="0"/>
              <a:t>https://mp.weixin.qq.com/s/UduQyoEVF3kRC_-u76rSNA</a:t>
            </a:r>
          </a:p>
        </p:txBody>
      </p:sp>
    </p:spTree>
    <p:extLst>
      <p:ext uri="{BB962C8B-B14F-4D97-AF65-F5344CB8AC3E}">
        <p14:creationId xmlns:p14="http://schemas.microsoft.com/office/powerpoint/2010/main" val="6662711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3646</TotalTime>
  <Words>1552</Words>
  <Application>Microsoft Office PowerPoint</Application>
  <PresentationFormat>宽屏</PresentationFormat>
  <Paragraphs>149</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-apple-system-font</vt:lpstr>
      <vt:lpstr>Source Sans Pro</vt: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 majorin</dc:creator>
  <cp:lastModifiedBy>che majorin</cp:lastModifiedBy>
  <cp:revision>22</cp:revision>
  <dcterms:created xsi:type="dcterms:W3CDTF">2019-03-25T12:55:00Z</dcterms:created>
  <dcterms:modified xsi:type="dcterms:W3CDTF">2019-04-12T05:47:44Z</dcterms:modified>
</cp:coreProperties>
</file>