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7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9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33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10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56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2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8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B314B-B68B-4379-BBD8-981150E999B1}" type="datetimeFigureOut">
              <a:rPr lang="zh-CN" altLang="en-US" smtClean="0"/>
              <a:t>2019/3/27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E429-25E2-43AD-AD20-94E209B7B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741" y="171588"/>
            <a:ext cx="10667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yum install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-y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mkdir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-p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chown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nfsnobody:nfsnobody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chmod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700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tcp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111 -j ACCEPT # 111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是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RPC/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portmapper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端口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udp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111 -j ACCEPT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tcp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2049 -j ACCEPT # 2049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是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的端口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iptables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INPUT -p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udp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--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dport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2049 -j ACCEPT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echo “/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nfsdata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/share *(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rw,async,no_root_squash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)” &gt;&gt; /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etc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/exports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exportfs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-a #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加载共享目录配置，不需要重启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showmount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-e #</a:t>
            </a:r>
            <a:r>
              <a:rPr lang="zh-CN" altLang="en-US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查看当前可用的共享目录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/>
            </a:r>
            <a:b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</a:b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$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systemctl</a:t>
            </a:r>
            <a:r>
              <a:rPr lang="en-US" altLang="zh-CN" sz="160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 restart </a:t>
            </a:r>
            <a:r>
              <a:rPr lang="en-US" altLang="zh-CN" sz="1600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ea"/>
              </a:rPr>
              <a:t>nfs</a:t>
            </a:r>
            <a:endParaRPr lang="en-US" altLang="zh-CN" sz="1600" b="0" i="0" dirty="0" smtClean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ea"/>
            </a:endParaRPr>
          </a:p>
          <a:p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RBAC: </a:t>
            </a:r>
            <a:r>
              <a:rPr lang="en-US" altLang="zh-CN" sz="1600" dirty="0" err="1" smtClean="0">
                <a:latin typeface="+mn-ea"/>
              </a:rPr>
              <a:t>ServiceAccount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ClusterRole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ClusterRoleBinding</a:t>
            </a:r>
            <a:r>
              <a:rPr lang="en-US" altLang="zh-CN" sz="1600" dirty="0" smtClean="0">
                <a:latin typeface="+mn-ea"/>
              </a:rPr>
              <a:t>, Role, </a:t>
            </a:r>
            <a:r>
              <a:rPr lang="en-US" altLang="zh-CN" sz="1600" dirty="0" err="1" smtClean="0">
                <a:latin typeface="+mn-ea"/>
              </a:rPr>
              <a:t>RoleBinding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deployment/</a:t>
            </a:r>
            <a:r>
              <a:rPr lang="en-US" altLang="zh-CN" sz="1600" dirty="0" err="1" smtClean="0">
                <a:latin typeface="+mn-ea"/>
              </a:rPr>
              <a:t>nfs</a:t>
            </a:r>
            <a:r>
              <a:rPr lang="en-US" altLang="zh-CN" sz="1600" dirty="0" smtClean="0">
                <a:latin typeface="+mn-ea"/>
              </a:rPr>
              <a:t>-client-</a:t>
            </a:r>
            <a:r>
              <a:rPr lang="en-US" altLang="zh-CN" sz="1600" dirty="0" err="1" smtClean="0">
                <a:latin typeface="+mn-ea"/>
              </a:rPr>
              <a:t>provisioner</a:t>
            </a:r>
            <a:r>
              <a:rPr lang="en-US" altLang="zh-CN" sz="1600" dirty="0" smtClean="0">
                <a:latin typeface="+mn-ea"/>
              </a:rPr>
              <a:t>: PROVISIONER_NAME,NFS_SERVER,NFS_PATH</a:t>
            </a:r>
          </a:p>
          <a:p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storageClass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: </a:t>
            </a:r>
            <a:r>
              <a:rPr lang="en-US" altLang="zh-CN" sz="1600" dirty="0" smtClean="0">
                <a:latin typeface="+mn-ea"/>
              </a:rPr>
              <a:t>storageclass.kubernetes.io/is-default-class</a:t>
            </a:r>
            <a:r>
              <a:rPr lang="en-US" altLang="zh-CN" sz="1600" dirty="0">
                <a:latin typeface="+mn-ea"/>
              </a:rPr>
              <a:t>: </a:t>
            </a:r>
            <a:r>
              <a:rPr lang="en-US" altLang="zh-CN" sz="1600" dirty="0" smtClean="0">
                <a:latin typeface="+mn-ea"/>
              </a:rPr>
              <a:t>“true“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err="1" smtClean="0">
                <a:latin typeface="+mn-ea"/>
              </a:rPr>
              <a:t>provisioner</a:t>
            </a:r>
            <a:r>
              <a:rPr lang="zh-CN" altLang="en-US" sz="1600" dirty="0" smtClean="0">
                <a:latin typeface="+mn-ea"/>
              </a:rPr>
              <a:t>，</a:t>
            </a:r>
            <a:r>
              <a:rPr lang="en-US" altLang="zh-CN" sz="1600" dirty="0" err="1" smtClean="0">
                <a:latin typeface="+mn-ea"/>
              </a:rPr>
              <a:t>archiveOnDelete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690" y="6308364"/>
            <a:ext cx="556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https://mp.weixin.qq.com/s/HgDCDgYjkX5en7ORNeG0yA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21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86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4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2317"/>
              </p:ext>
            </p:extLst>
          </p:nvPr>
        </p:nvGraphicFramePr>
        <p:xfrm>
          <a:off x="335922" y="412123"/>
          <a:ext cx="11641430" cy="5462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1587"/>
                <a:gridCol w="6418256"/>
                <a:gridCol w="2611587"/>
              </a:tblGrid>
              <a:tr h="2506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种类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hook</a:t>
                      </a:r>
                      <a:r>
                        <a:rPr lang="zh-CN" altLang="en-US" sz="1600" u="none" strike="noStrike" dirty="0">
                          <a:effectLst/>
                        </a:rPr>
                        <a:t>格式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</a:rPr>
                        <a:t>特点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0451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 err="1">
                          <a:effectLst/>
                        </a:rPr>
                        <a:t>Gitlab</a:t>
                      </a:r>
                      <a:r>
                        <a:rPr lang="en-US" sz="1600" u="none" strike="noStrike" dirty="0">
                          <a:effectLst/>
                        </a:rPr>
                        <a:t> hook,</a:t>
                      </a:r>
                      <a:r>
                        <a:rPr lang="zh-CN" altLang="en-US" sz="1600" u="none" strike="noStrike" dirty="0">
                          <a:effectLst/>
                        </a:rPr>
                        <a:t>指定</a:t>
                      </a:r>
                      <a:r>
                        <a:rPr lang="en-US" sz="1600" u="none" strike="noStrike" dirty="0">
                          <a:effectLst/>
                        </a:rPr>
                        <a:t>job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http://&lt;jenkins_username&gt;:&lt;jenkins_user_token&gt;@&lt;jenkins_server_ip&gt;/job/&lt;job_name&gt;/build</a:t>
                      </a:r>
                      <a:endParaRPr 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 smtClean="0">
                          <a:effectLst/>
                        </a:rPr>
                        <a:t>不支持触发分支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自由风格和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pipeline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559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Gitlab hook, </a:t>
                      </a:r>
                      <a:r>
                        <a:rPr lang="zh-CN" altLang="en-US" sz="1600" u="none" strike="noStrike">
                          <a:effectLst/>
                        </a:rPr>
                        <a:t>不指定</a:t>
                      </a:r>
                      <a:r>
                        <a:rPr lang="en-US" sz="1600" u="none" strike="noStrike">
                          <a:effectLst/>
                        </a:rPr>
                        <a:t>job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http://&lt;jenkins_username&gt;:&lt;jenkins_user_token&gt;@&lt;jenkins_server_ip&gt;/gitlab/build_now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不需要指定</a:t>
                      </a:r>
                      <a:r>
                        <a:rPr lang="en-US" sz="1600" u="none" strike="noStrike" dirty="0">
                          <a:effectLst/>
                        </a:rPr>
                        <a:t>Jenkins job</a:t>
                      </a:r>
                      <a:r>
                        <a:rPr lang="zh-CN" altLang="en-US" sz="1600" u="none" strike="noStrike" dirty="0">
                          <a:effectLst/>
                        </a:rPr>
                        <a:t>名称，必须配合</a:t>
                      </a:r>
                      <a:r>
                        <a:rPr lang="en-US" sz="1600" u="none" strike="noStrike" dirty="0" err="1">
                          <a:effectLst/>
                        </a:rPr>
                        <a:t>git</a:t>
                      </a:r>
                      <a:r>
                        <a:rPr lang="en-US" sz="1600" u="none" strike="noStrike" dirty="0">
                          <a:effectLst/>
                        </a:rPr>
                        <a:t>，</a:t>
                      </a:r>
                      <a:r>
                        <a:rPr lang="zh-CN" altLang="en-US" sz="1600" u="none" strike="noStrike" dirty="0">
                          <a:effectLst/>
                        </a:rPr>
                        <a:t>可以设定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分支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仅自由风格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0451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Gitlab，</a:t>
                      </a:r>
                      <a:r>
                        <a:rPr lang="zh-CN" altLang="en-US" sz="1600" u="none" strike="noStrike">
                          <a:effectLst/>
                        </a:rPr>
                        <a:t>指定</a:t>
                      </a:r>
                      <a:r>
                        <a:rPr lang="en-US" sz="1600" u="none" strike="noStrike">
                          <a:effectLst/>
                        </a:rPr>
                        <a:t>job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http://&lt;jenkins_username&gt;:&lt;jenkins_user_token&gt;@&lt;jenkins_server_ip&gt;/project/&lt;jenkins_job_name&gt;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功能最全，推荐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使用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自由风格和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pipeline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  <a:tr h="15598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Build token root，指定job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</a:rPr>
                        <a:t>http://&lt;jenkins_username&gt;:&lt;jenkins_user_token&gt;@&lt;jenkins_server_ip&gt;/buildByToken/build?job=&lt;job_name&gt;&amp;token=9c9d5f83e45e73a3df378025</a:t>
                      </a:r>
                      <a:endParaRPr lang="en-US" sz="1600" b="0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u="none" strike="noStrike" dirty="0">
                          <a:effectLst/>
                        </a:rPr>
                        <a:t>匿名触发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构建</a:t>
                      </a:r>
                      <a:endParaRPr lang="en-US" altLang="zh-CN" sz="1600" u="none" strike="noStrike" dirty="0" smtClean="0">
                        <a:effectLst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不支持分支触发</a:t>
                      </a:r>
                      <a:endParaRPr lang="en-US" altLang="zh-CN" sz="1600" b="0" i="0" u="none" strike="noStrike" dirty="0" smtClean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 rtl="0" fontAlgn="ctr"/>
                      <a:r>
                        <a:rPr lang="zh-CN" altLang="en-US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自由风格和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pipeline</a:t>
                      </a:r>
                      <a:endParaRPr lang="zh-CN" altLang="en-US" sz="1600" b="0" i="0" u="none" strike="noStrike" dirty="0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224" marR="8224" marT="8224" marB="0" anchor="ctr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35922" y="6193596"/>
            <a:ext cx="5555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https://mp.weixin.qq.com/s/oREXXy7kE-LBMMtz_hMiCw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6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920" y="432748"/>
            <a:ext cx="1190007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Kubernetes包含几个组件，各个组件的功能是什么，组件之间是如何交互的？</a:t>
            </a:r>
          </a:p>
          <a:p>
            <a:r>
              <a:rPr lang="zh-CN" altLang="en-US" sz="1600" dirty="0" smtClean="0"/>
              <a:t>Kubernetes的Pause容器有什么用，是否可以去掉？</a:t>
            </a:r>
          </a:p>
          <a:p>
            <a:r>
              <a:rPr lang="zh-CN" altLang="en-US" sz="1600" dirty="0" smtClean="0"/>
              <a:t>Kubernetes中的Pod内几个容器之间的关系是什么？</a:t>
            </a:r>
          </a:p>
          <a:p>
            <a:r>
              <a:rPr lang="zh-CN" altLang="en-US" sz="1600" dirty="0" smtClean="0"/>
              <a:t>一个经典Pod的完整生命周期是怎么样的？</a:t>
            </a:r>
          </a:p>
          <a:p>
            <a:r>
              <a:rPr lang="zh-CN" altLang="en-US" sz="1600" dirty="0" smtClean="0"/>
              <a:t>Kubernetes的Service和ep是如何关联和相互影响的？</a:t>
            </a:r>
          </a:p>
          <a:p>
            <a:r>
              <a:rPr lang="zh-CN" altLang="en-US" sz="1600" dirty="0" smtClean="0"/>
              <a:t>详述kube-proxy的工作原理，一个请求是如何经过层层转发落到某个Pod上的？注意请求可能来自Pod也可能来自外部。</a:t>
            </a:r>
          </a:p>
          <a:p>
            <a:r>
              <a:rPr lang="zh-CN" altLang="en-US" sz="1600" dirty="0" smtClean="0"/>
              <a:t>rc/rs功能是怎么实现的？请详述从API接收到一个创建rc/rs的请求，到最终在节点上创建Pod的全过程，尽可能详细。另外，当一个Pod失效时，Kubernetes是如何发现并重启另一个Pod的？</a:t>
            </a:r>
          </a:p>
          <a:p>
            <a:r>
              <a:rPr lang="zh-CN" altLang="en-US" sz="1600" dirty="0" smtClean="0"/>
              <a:t>deployment/rs有什么区别，其使用方式、使用条件和原理是什么？</a:t>
            </a:r>
          </a:p>
          <a:p>
            <a:r>
              <a:rPr lang="zh-CN" altLang="en-US" sz="1600" dirty="0" smtClean="0"/>
              <a:t>cgroup中的CPU有哪几种限制方式。Kubernetes是如何使用实现request和limit的？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91920" y="3464418"/>
            <a:ext cx="116339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设想一个一千台物理机，上万规模容器的Kubernetes集群，请详述使用Kubernetes时需要注意哪些问题？应该怎样解决？（提示可以从高可用，高性能等方向，覆盖从镜像中心到Kubernetes各个组件等）</a:t>
            </a:r>
          </a:p>
          <a:p>
            <a:r>
              <a:rPr lang="zh-CN" altLang="en-US" sz="1600" dirty="0" smtClean="0"/>
              <a:t>设想Kubernetes集群管理从一千台节点到五千台节点，可能会遇到什么样的瓶颈，应该如何解决？</a:t>
            </a:r>
          </a:p>
          <a:p>
            <a:r>
              <a:rPr lang="zh-CN" altLang="en-US" sz="1600" dirty="0" smtClean="0"/>
              <a:t>Kubernetes的运营中有哪些注意的要点？</a:t>
            </a:r>
          </a:p>
          <a:p>
            <a:r>
              <a:rPr lang="zh-CN" altLang="en-US" sz="1600" dirty="0" smtClean="0"/>
              <a:t>集群发生雪崩的条件，以及预防手段。</a:t>
            </a:r>
          </a:p>
          <a:p>
            <a:r>
              <a:rPr lang="zh-CN" altLang="en-US" sz="1600" dirty="0" smtClean="0"/>
              <a:t>设计一种可以替代kube-proxy的实现。</a:t>
            </a:r>
          </a:p>
          <a:p>
            <a:r>
              <a:rPr lang="zh-CN" altLang="en-US" sz="1600" dirty="0" smtClean="0"/>
              <a:t>Sidecar的设计模式如何在Kubernetes中进行应用，有什么意义？</a:t>
            </a:r>
          </a:p>
          <a:p>
            <a:r>
              <a:rPr lang="zh-CN" altLang="en-US" sz="1600" dirty="0" smtClean="0"/>
              <a:t>灰度发布是什么，如何使用Kubernetes现有的资源实现灰度发布？</a:t>
            </a:r>
          </a:p>
          <a:p>
            <a:r>
              <a:rPr lang="zh-CN" altLang="en-US" sz="1600" dirty="0" smtClean="0"/>
              <a:t>介绍Kubernetes实践中踩过的比较大的一个坑和解决方式。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291920" y="6255804"/>
            <a:ext cx="5704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https://mp.weixin.qq.com/s/wmm9TZUa0W-3evZPfWSPcA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8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269518"/>
            <a:ext cx="6028119" cy="28664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1268" y="6103444"/>
            <a:ext cx="5406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https://mp.weixin.qq.com/s/B7dRRYxongGuJztBZqhDfQ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3183324"/>
            <a:ext cx="5872767" cy="28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4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6301" y="507470"/>
            <a:ext cx="103202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OpenShift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中的</a:t>
            </a:r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jenkins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使用</a:t>
            </a:r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OpenShift</a:t>
            </a:r>
            <a:r>
              <a:rPr lang="en-US" altLang="zh-CN" sz="1600" b="0" i="0" dirty="0" smtClean="0">
                <a:solidFill>
                  <a:srgbClr val="555555"/>
                </a:solidFill>
                <a:effectLst/>
                <a:latin typeface="+mn-ea"/>
              </a:rPr>
              <a:t> login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插件实现了统一的用户登录，通过在启动</a:t>
            </a:r>
            <a:r>
              <a:rPr lang="en-US" altLang="zh-CN" sz="1600" b="0" i="0" dirty="0" err="1" smtClean="0">
                <a:solidFill>
                  <a:srgbClr val="555555"/>
                </a:solidFill>
                <a:effectLst/>
                <a:latin typeface="+mn-ea"/>
              </a:rPr>
              <a:t>jenkins</a:t>
            </a:r>
            <a:r>
              <a:rPr lang="en-US" altLang="zh-CN" sz="1600" b="0" i="0" dirty="0" smtClean="0">
                <a:solidFill>
                  <a:srgbClr val="555555"/>
                </a:solidFill>
                <a:effectLst/>
                <a:latin typeface="+mn-ea"/>
              </a:rPr>
              <a:t> pod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时设置环境变量</a:t>
            </a:r>
            <a:r>
              <a:rPr lang="en-US" altLang="zh-CN" sz="1600" b="0" i="0" dirty="0" smtClean="0">
                <a:solidFill>
                  <a:srgbClr val="555555"/>
                </a:solidFill>
                <a:effectLst/>
                <a:latin typeface="+mn-ea"/>
              </a:rPr>
              <a:t>OPENSHIFT_ENABLE_OAUTH=true</a:t>
            </a:r>
            <a:r>
              <a:rPr lang="zh-CN" altLang="en-US" sz="1600" b="0" i="0" dirty="0" smtClean="0">
                <a:solidFill>
                  <a:srgbClr val="555555"/>
                </a:solidFill>
                <a:effectLst/>
                <a:latin typeface="+mn-ea"/>
              </a:rPr>
              <a:t>开启该插件</a:t>
            </a:r>
            <a:endParaRPr lang="en-US" altLang="zh-CN" sz="1600" b="0" i="0" dirty="0" smtClean="0">
              <a:solidFill>
                <a:srgbClr val="555555"/>
              </a:solidFill>
              <a:effectLst/>
              <a:latin typeface="+mn-ea"/>
            </a:endParaRPr>
          </a:p>
          <a:p>
            <a:endParaRPr lang="en-US" altLang="zh-CN" sz="1600" dirty="0">
              <a:solidFill>
                <a:srgbClr val="555555"/>
              </a:solidFill>
              <a:latin typeface="+mn-ea"/>
            </a:endParaRPr>
          </a:p>
          <a:p>
            <a:r>
              <a:rPr lang="zh-CN" altLang="en-US" sz="1600" dirty="0"/>
              <a:t>可以登录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的用户必须在</a:t>
            </a:r>
            <a:r>
              <a:rPr lang="en-US" altLang="zh-CN" sz="1600" dirty="0" err="1"/>
              <a:t>jenkins</a:t>
            </a:r>
            <a:r>
              <a:rPr lang="en-US" altLang="zh-CN" sz="1600" dirty="0"/>
              <a:t> pod</a:t>
            </a:r>
            <a:r>
              <a:rPr lang="zh-CN" altLang="en-US" sz="1600" dirty="0"/>
              <a:t>所在的</a:t>
            </a:r>
            <a:r>
              <a:rPr lang="en-US" altLang="zh-CN" sz="1600" dirty="0"/>
              <a:t>project</a:t>
            </a:r>
            <a:r>
              <a:rPr lang="zh-CN" altLang="en-US" sz="1600" dirty="0"/>
              <a:t>中赋予</a:t>
            </a:r>
            <a:r>
              <a:rPr lang="en-US" altLang="zh-CN" sz="1600" dirty="0"/>
              <a:t>admin</a:t>
            </a:r>
            <a:r>
              <a:rPr lang="zh-CN" altLang="en-US" sz="1600" dirty="0"/>
              <a:t>或</a:t>
            </a:r>
            <a:r>
              <a:rPr lang="en-US" altLang="zh-CN" sz="1600" dirty="0"/>
              <a:t>edit</a:t>
            </a:r>
            <a:r>
              <a:rPr lang="zh-CN" altLang="en-US" sz="1600" dirty="0"/>
              <a:t>或</a:t>
            </a:r>
            <a:r>
              <a:rPr lang="en-US" altLang="zh-CN" sz="1600" dirty="0"/>
              <a:t>view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权限</a:t>
            </a:r>
            <a:endParaRPr lang="en-US" altLang="zh-CN" sz="1600" dirty="0" smtClean="0"/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Jenkins</a:t>
            </a:r>
            <a:r>
              <a:rPr lang="zh-CN" altLang="en-US" sz="1600" dirty="0" smtClean="0">
                <a:latin typeface="+mn-ea"/>
              </a:rPr>
              <a:t>默认使用安全矩阵授权策略，可以选择项目矩阵授权策略</a:t>
            </a:r>
            <a:endParaRPr lang="en-US" altLang="zh-CN" sz="1600" dirty="0" smtClean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r>
              <a:rPr lang="en-US" altLang="zh-CN" sz="1600" dirty="0" smtClean="0"/>
              <a:t>OCP</a:t>
            </a:r>
            <a:r>
              <a:rPr lang="zh-CN" altLang="en-US" sz="1600" dirty="0"/>
              <a:t>中用户如果有多个</a:t>
            </a:r>
            <a:r>
              <a:rPr lang="en-US" altLang="zh-CN" sz="1600" dirty="0"/>
              <a:t>role</a:t>
            </a:r>
            <a:r>
              <a:rPr lang="zh-CN" altLang="en-US" sz="1600" dirty="0"/>
              <a:t>，在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中映射用户只能是一个，而且是按最大的</a:t>
            </a:r>
            <a:r>
              <a:rPr lang="en-US" altLang="zh-CN" sz="1600" dirty="0"/>
              <a:t>role</a:t>
            </a:r>
            <a:r>
              <a:rPr lang="zh-CN" altLang="en-US" sz="1600" dirty="0"/>
              <a:t>映射。</a:t>
            </a:r>
            <a:r>
              <a:rPr lang="en-US" altLang="zh-CN" sz="1600" dirty="0"/>
              <a:t>role</a:t>
            </a:r>
            <a:r>
              <a:rPr lang="zh-CN" altLang="en-US" sz="1600" dirty="0"/>
              <a:t>按权限大小排序为</a:t>
            </a:r>
            <a:r>
              <a:rPr lang="en-US" altLang="zh-CN" sz="1600" dirty="0"/>
              <a:t>admin &gt; edit &gt; view</a:t>
            </a:r>
            <a:r>
              <a:rPr lang="zh-CN" altLang="en-US" sz="1600" dirty="0"/>
              <a:t>。相应的用户权限映射也是以最大的为准。</a:t>
            </a:r>
            <a:br>
              <a:rPr lang="zh-CN" altLang="en-US" sz="1600" dirty="0"/>
            </a:br>
            <a:r>
              <a:rPr lang="zh-CN" altLang="en-US" sz="1600" dirty="0"/>
              <a:t>　　例如用户</a:t>
            </a:r>
            <a:r>
              <a:rPr lang="en-US" altLang="zh-CN" sz="1600" dirty="0"/>
              <a:t>dev1</a:t>
            </a:r>
            <a:r>
              <a:rPr lang="zh-CN" altLang="en-US" sz="1600" dirty="0"/>
              <a:t>同时具有</a:t>
            </a:r>
            <a:r>
              <a:rPr lang="en-US" altLang="zh-CN" sz="1600" dirty="0"/>
              <a:t>admin</a:t>
            </a:r>
            <a:r>
              <a:rPr lang="zh-CN" altLang="en-US" sz="1600" dirty="0"/>
              <a:t>和</a:t>
            </a:r>
            <a:r>
              <a:rPr lang="en-US" altLang="zh-CN" sz="1600" dirty="0"/>
              <a:t>view role</a:t>
            </a:r>
            <a:r>
              <a:rPr lang="zh-CN" altLang="en-US" sz="1600" dirty="0"/>
              <a:t>，那么在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中的映射用户为</a:t>
            </a:r>
            <a:r>
              <a:rPr lang="en-US" altLang="zh-CN" sz="1600" dirty="0"/>
              <a:t>dev1-admin</a:t>
            </a:r>
            <a:r>
              <a:rPr lang="zh-CN" altLang="en-US" sz="1600" dirty="0"/>
              <a:t>，映射在权限矩阵中的默认权限为</a:t>
            </a:r>
            <a:r>
              <a:rPr lang="en-US" altLang="zh-CN" sz="1600" dirty="0"/>
              <a:t>admin</a:t>
            </a:r>
            <a:r>
              <a:rPr lang="zh-CN" altLang="en-US" sz="1600" dirty="0"/>
              <a:t>，对所有</a:t>
            </a:r>
            <a:r>
              <a:rPr lang="en-US" altLang="zh-CN" sz="1600" dirty="0"/>
              <a:t>job</a:t>
            </a:r>
            <a:r>
              <a:rPr lang="zh-CN" altLang="en-US" sz="1600" dirty="0"/>
              <a:t>都有编辑权限。</a:t>
            </a:r>
            <a:br>
              <a:rPr lang="zh-CN" altLang="en-US" sz="1600" dirty="0"/>
            </a:br>
            <a:endParaRPr lang="en-US" altLang="zh-CN" sz="1600" dirty="0" smtClean="0"/>
          </a:p>
          <a:p>
            <a:r>
              <a:rPr lang="zh-CN" altLang="en-US" sz="1600" dirty="0" smtClean="0"/>
              <a:t>安全</a:t>
            </a:r>
            <a:r>
              <a:rPr lang="zh-CN" altLang="en-US" sz="1600" dirty="0"/>
              <a:t>矩阵的权限是追加的，这说明如果一个用户</a:t>
            </a:r>
            <a:r>
              <a:rPr lang="en-US" altLang="zh-CN" sz="1600" dirty="0"/>
              <a:t>X</a:t>
            </a:r>
            <a:r>
              <a:rPr lang="zh-CN" altLang="en-US" sz="1600" dirty="0"/>
              <a:t>在</a:t>
            </a:r>
            <a:r>
              <a:rPr lang="en-US" altLang="zh-CN" sz="1600" dirty="0"/>
              <a:t>A,B,C</a:t>
            </a:r>
            <a:r>
              <a:rPr lang="zh-CN" altLang="en-US" sz="1600" dirty="0"/>
              <a:t>三个组中</a:t>
            </a:r>
            <a:r>
              <a:rPr lang="en-US" altLang="zh-CN" sz="1600" dirty="0"/>
              <a:t>,</a:t>
            </a:r>
            <a:r>
              <a:rPr lang="zh-CN" altLang="en-US" sz="1600" dirty="0"/>
              <a:t>那么</a:t>
            </a:r>
            <a:r>
              <a:rPr lang="en-US" altLang="zh-CN" sz="1600" dirty="0"/>
              <a:t>X</a:t>
            </a:r>
            <a:r>
              <a:rPr lang="zh-CN" altLang="en-US" sz="1600" dirty="0"/>
              <a:t>的权限是联合了用户</a:t>
            </a:r>
            <a:r>
              <a:rPr lang="en-US" altLang="zh-CN" sz="1600" dirty="0"/>
              <a:t>X,</a:t>
            </a:r>
            <a:r>
              <a:rPr lang="zh-CN" altLang="en-US" sz="1600" dirty="0"/>
              <a:t>组</a:t>
            </a:r>
            <a:r>
              <a:rPr lang="en-US" altLang="zh-CN" sz="1600" dirty="0"/>
              <a:t>A,B,C</a:t>
            </a:r>
            <a:r>
              <a:rPr lang="zh-CN" altLang="en-US" sz="1600" dirty="0"/>
              <a:t>和匿名用户的所有权限。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“</a:t>
            </a:r>
            <a:r>
              <a:rPr lang="zh-CN" altLang="en-US" sz="1600" dirty="0"/>
              <a:t>安全矩阵授权策略”实现了从</a:t>
            </a:r>
            <a:r>
              <a:rPr lang="en-US" altLang="zh-CN" sz="1600" dirty="0" err="1"/>
              <a:t>ocp</a:t>
            </a:r>
            <a:r>
              <a:rPr lang="zh-CN" altLang="en-US" sz="1600" dirty="0"/>
              <a:t>权限到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权限的映射，但是安全矩阵的权限是全局的配置，也就是在安全矩阵中配置一个用户为只读权限，那么这个用户对</a:t>
            </a:r>
            <a:r>
              <a:rPr lang="en-US" altLang="zh-CN" sz="1600" dirty="0" err="1"/>
              <a:t>jenkins</a:t>
            </a:r>
            <a:r>
              <a:rPr lang="zh-CN" altLang="en-US" sz="1600" dirty="0"/>
              <a:t>中所有的</a:t>
            </a:r>
            <a:r>
              <a:rPr lang="en-US" altLang="zh-CN" sz="1600" dirty="0"/>
              <a:t>job</a:t>
            </a:r>
            <a:r>
              <a:rPr lang="zh-CN" altLang="en-US" sz="1600" dirty="0"/>
              <a:t>均是只读权限，无法做到基于</a:t>
            </a:r>
            <a:r>
              <a:rPr lang="en-US" altLang="zh-CN" sz="1600" dirty="0" err="1"/>
              <a:t>jenkins</a:t>
            </a:r>
            <a:r>
              <a:rPr lang="en-US" altLang="zh-CN" sz="1600" dirty="0"/>
              <a:t> job</a:t>
            </a:r>
            <a:r>
              <a:rPr lang="zh-CN" altLang="en-US" sz="1600" dirty="0"/>
              <a:t>层面的权限控制，下面我们将进一步介绍“项目矩阵授权策略”，用于实现基于</a:t>
            </a:r>
            <a:r>
              <a:rPr lang="en-US" altLang="zh-CN" sz="1600" dirty="0"/>
              <a:t>job</a:t>
            </a:r>
            <a:r>
              <a:rPr lang="zh-CN" altLang="en-US" sz="1600" dirty="0"/>
              <a:t>层面的权限控制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/>
          </a:p>
          <a:p>
            <a:endParaRPr lang="zh-CN" altLang="en-US" sz="1600" dirty="0"/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6301" y="6145459"/>
            <a:ext cx="5369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https://mp.weixin.qq.com/s/tm50D7ezPlWFrL-CE3pUig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67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33945" y="779318"/>
            <a:ext cx="50479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Configmap</a:t>
            </a:r>
            <a:r>
              <a:rPr lang="zh-CN" altLang="en-US" dirty="0" smtClean="0"/>
              <a:t>配置更新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configmap</a:t>
            </a:r>
            <a:r>
              <a:rPr lang="en-US" altLang="zh-CN" dirty="0" smtClean="0"/>
              <a:t>-reload</a:t>
            </a:r>
            <a:r>
              <a:rPr lang="zh-CN" altLang="en-US" dirty="0" smtClean="0"/>
              <a:t>，作为</a:t>
            </a:r>
            <a:r>
              <a:rPr lang="en-US" altLang="zh-CN" dirty="0" smtClean="0"/>
              <a:t>sidecar</a:t>
            </a:r>
            <a:r>
              <a:rPr lang="zh-CN" altLang="en-US" dirty="0" smtClean="0"/>
              <a:t>监听本地文件变更</a:t>
            </a:r>
            <a:endParaRPr lang="en-US" altLang="zh-CN" dirty="0" smtClean="0"/>
          </a:p>
          <a:p>
            <a:r>
              <a:rPr lang="en-US" altLang="zh-CN" dirty="0" err="1" smtClean="0"/>
              <a:t>Configmap</a:t>
            </a:r>
            <a:r>
              <a:rPr lang="zh-CN" altLang="en-US" dirty="0" smtClean="0"/>
              <a:t>算一个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值作为变量加入</a:t>
            </a:r>
            <a:r>
              <a:rPr lang="en-US" altLang="zh-CN" dirty="0" smtClean="0"/>
              <a:t>pod</a:t>
            </a:r>
            <a:r>
              <a:rPr lang="zh-CN" altLang="en-US" dirty="0" smtClean="0"/>
              <a:t>模板中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监听</a:t>
            </a:r>
            <a:r>
              <a:rPr lang="en-US" altLang="zh-CN" dirty="0" err="1" smtClean="0"/>
              <a:t>configmap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6114" y="6153789"/>
            <a:ext cx="557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https://mp.weixin.qq.com/s/aD6FOBMJuXDqDT60hXrZEA</a:t>
            </a:r>
          </a:p>
        </p:txBody>
      </p:sp>
    </p:spTree>
    <p:extLst>
      <p:ext uri="{BB962C8B-B14F-4D97-AF65-F5344CB8AC3E}">
        <p14:creationId xmlns:p14="http://schemas.microsoft.com/office/powerpoint/2010/main" val="82321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6" y="109001"/>
            <a:ext cx="4025611" cy="30155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182" y="281421"/>
            <a:ext cx="6466610" cy="33171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62" y="2943225"/>
            <a:ext cx="5238750" cy="3257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2965" y="6248110"/>
            <a:ext cx="551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https://mp.weixin.qq.com/s/hYbVMUe9aTbrF8Ddw3YjfA</a:t>
            </a:r>
          </a:p>
        </p:txBody>
      </p:sp>
    </p:spTree>
    <p:extLst>
      <p:ext uri="{BB962C8B-B14F-4D97-AF65-F5344CB8AC3E}">
        <p14:creationId xmlns:p14="http://schemas.microsoft.com/office/powerpoint/2010/main" val="236291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7472" y="432367"/>
            <a:ext cx="10792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业界对于可编程交换机有很多争论，有人说网络变更是大忌，追求可编程而不是稳定性的网工不是为了</a:t>
            </a:r>
            <a:r>
              <a:rPr lang="en-US" altLang="zh-CN" i="1" dirty="0">
                <a:solidFill>
                  <a:srgbClr val="888888"/>
                </a:solidFill>
                <a:latin typeface="Source Sans Pro"/>
              </a:rPr>
              <a:t>KPI</a:t>
            </a:r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就是家里有矿；有人说网络可编程是几十年来网络领域难得的创新，从解耦的网络到可编程的网络是个必然。</a:t>
            </a:r>
            <a:endParaRPr lang="zh-CN" altLang="en-US" i="1" dirty="0">
              <a:solidFill>
                <a:srgbClr val="424242"/>
              </a:solidFill>
              <a:latin typeface="Source Sans Pro"/>
            </a:endParaRPr>
          </a:p>
          <a:p>
            <a:endParaRPr lang="zh-CN" altLang="en-US" i="1" dirty="0">
              <a:solidFill>
                <a:srgbClr val="424242"/>
              </a:solidFill>
              <a:latin typeface="Source Sans Pro"/>
            </a:endParaRPr>
          </a:p>
          <a:p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人们总是高估眼前的东西，而低估了长远的变化。如同</a:t>
            </a:r>
            <a:r>
              <a:rPr lang="en-US" altLang="zh-CN" i="1" dirty="0">
                <a:solidFill>
                  <a:srgbClr val="888888"/>
                </a:solidFill>
                <a:latin typeface="Source Sans Pro"/>
              </a:rPr>
              <a:t>5G</a:t>
            </a:r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与边缘计算的讨论，当整个基础实施架构发生变化，</a:t>
            </a:r>
            <a:r>
              <a:rPr lang="en-US" altLang="zh-CN" i="1" dirty="0">
                <a:solidFill>
                  <a:srgbClr val="888888"/>
                </a:solidFill>
                <a:latin typeface="Source Sans Pro"/>
              </a:rPr>
              <a:t>AI</a:t>
            </a:r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会随着边缘计算在各种场景落地，因为相信所以看见</a:t>
            </a:r>
            <a:r>
              <a:rPr lang="zh-CN" altLang="en-US" i="1" dirty="0" smtClean="0">
                <a:solidFill>
                  <a:srgbClr val="888888"/>
                </a:solidFill>
                <a:latin typeface="Source Sans Pro"/>
              </a:rPr>
              <a:t>。</a:t>
            </a:r>
            <a:r>
              <a:rPr lang="zh-CN" altLang="en-US" i="1" dirty="0">
                <a:solidFill>
                  <a:srgbClr val="424242"/>
                </a:solidFill>
                <a:latin typeface="Source Sans Pro"/>
              </a:rPr>
              <a:t/>
            </a:r>
            <a:br>
              <a:rPr lang="zh-CN" altLang="en-US" i="1" dirty="0">
                <a:solidFill>
                  <a:srgbClr val="424242"/>
                </a:solidFill>
                <a:latin typeface="Source Sans Pro"/>
              </a:rPr>
            </a:br>
            <a:endParaRPr lang="zh-CN" altLang="en-US" i="1" dirty="0">
              <a:solidFill>
                <a:srgbClr val="424242"/>
              </a:solidFill>
              <a:latin typeface="Source Sans Pro"/>
            </a:endParaRPr>
          </a:p>
          <a:p>
            <a:r>
              <a:rPr lang="en-US" altLang="zh-CN" i="1" dirty="0">
                <a:solidFill>
                  <a:srgbClr val="888888"/>
                </a:solidFill>
                <a:latin typeface="Source Sans Pro"/>
              </a:rPr>
              <a:t>P4</a:t>
            </a:r>
            <a:r>
              <a:rPr lang="zh-CN" altLang="en-US" i="1" dirty="0">
                <a:solidFill>
                  <a:srgbClr val="888888"/>
                </a:solidFill>
                <a:latin typeface="Source Sans Pro"/>
              </a:rPr>
              <a:t>在微软的不断探索也预示着可编程交换机的未来走向。</a:t>
            </a:r>
            <a:endParaRPr lang="zh-CN" altLang="en-US" b="0" i="1" dirty="0">
              <a:solidFill>
                <a:srgbClr val="424242"/>
              </a:solidFill>
              <a:effectLst/>
              <a:latin typeface="Source Sans Pro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4" y="3007023"/>
            <a:ext cx="4548188" cy="25515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820" y="3092163"/>
            <a:ext cx="5776480" cy="27942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7212" y="6237898"/>
            <a:ext cx="5520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https://mp.weixin.qq.com/s/dMeBaMykPLx2-RKlztPWBA</a:t>
            </a:r>
          </a:p>
        </p:txBody>
      </p:sp>
    </p:spTree>
    <p:extLst>
      <p:ext uri="{BB962C8B-B14F-4D97-AF65-F5344CB8AC3E}">
        <p14:creationId xmlns:p14="http://schemas.microsoft.com/office/powerpoint/2010/main" val="333956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9" y="191523"/>
            <a:ext cx="9611591" cy="51373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2023" y="6091443"/>
            <a:ext cx="5492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https://mp.weixin.qq.com/s/UduQyoEVF3kRC_-u76rSNA</a:t>
            </a:r>
          </a:p>
        </p:txBody>
      </p:sp>
    </p:spTree>
    <p:extLst>
      <p:ext uri="{BB962C8B-B14F-4D97-AF65-F5344CB8AC3E}">
        <p14:creationId xmlns:p14="http://schemas.microsoft.com/office/powerpoint/2010/main" val="66627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890</Words>
  <Application>Microsoft Office PowerPoint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Source Sans Pro</vt:lpstr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 majorin</dc:creator>
  <cp:lastModifiedBy>che majorin</cp:lastModifiedBy>
  <cp:revision>12</cp:revision>
  <dcterms:created xsi:type="dcterms:W3CDTF">2019-03-25T12:55:00Z</dcterms:created>
  <dcterms:modified xsi:type="dcterms:W3CDTF">2019-03-27T05:40:42Z</dcterms:modified>
</cp:coreProperties>
</file>