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6" r:id="rId10"/>
    <p:sldId id="275" r:id="rId11"/>
    <p:sldId id="267" r:id="rId12"/>
    <p:sldId id="269" r:id="rId13"/>
    <p:sldId id="270" r:id="rId14"/>
    <p:sldId id="271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129" autoAdjust="0"/>
  </p:normalViewPr>
  <p:slideViewPr>
    <p:cSldViewPr snapToGrid="0">
      <p:cViewPr varScale="1">
        <p:scale>
          <a:sx n="89" d="100"/>
          <a:sy n="89" d="100"/>
        </p:scale>
        <p:origin x="432" y="53"/>
      </p:cViewPr>
      <p:guideLst/>
    </p:cSldViewPr>
  </p:slideViewPr>
  <p:outlineViewPr>
    <p:cViewPr>
      <p:scale>
        <a:sx n="33" d="100"/>
        <a:sy n="33" d="100"/>
      </p:scale>
      <p:origin x="0" y="-4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2898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9672F5-6913-4812-88A7-134CA0E2167F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4E4079-3C03-4EED-A9F5-51F1B681E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0591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2183D6-C2C2-4216-8E51-443587FFB83D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D4F242-CA54-4965-AB08-E004AE7B1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343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2205C-83D4-4CD3-8FF6-5638B842E82F}" type="datetime1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 &lt;#&gt;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CF4E6-31DE-46E7-B9B7-3068EF74C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89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3BEBB-DEED-4939-98C0-864C1A126497}" type="datetime1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 &lt;#&gt;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CF4E6-31DE-46E7-B9B7-3068EF74C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087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665E2-09A3-4731-933E-39DF1D372EEB}" type="datetime1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 &lt;#&gt;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CF4E6-31DE-46E7-B9B7-3068EF74C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5489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F7BEF-D21E-4A96-83BE-85E36168EB14}" type="datetime1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 &lt;#&gt;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CF4E6-31DE-46E7-B9B7-3068EF74C5F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0340788" y="6356350"/>
            <a:ext cx="1013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85097955-8A50-497F-9091-A86CFF4B5EC5}" type="slidenum">
              <a:rPr lang="en-US" smtClean="0"/>
              <a:t>‹#›</a:t>
            </a:fld>
            <a:r>
              <a:rPr lang="en-US" dirty="0" smtClean="0"/>
              <a:t> / 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054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F7BEF-D21E-4A96-83BE-85E36168EB14}" type="datetime1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 &lt;#&gt;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CF4E6-31DE-46E7-B9B7-3068EF74C5F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340788" y="6356350"/>
            <a:ext cx="1013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85097955-8A50-497F-9091-A86CFF4B5EC5}" type="slidenum">
              <a:rPr lang="en-US" smtClean="0"/>
              <a:t>‹#›</a:t>
            </a:fld>
            <a:r>
              <a:rPr lang="en-US" dirty="0" smtClean="0"/>
              <a:t> / 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803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CAE73-CED0-4A61-B917-746FF072C6C6}" type="datetime1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 &lt;#&gt;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CF4E6-31DE-46E7-B9B7-3068EF74C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010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18BF4-7507-4F5A-888D-EA461C81EA5F}" type="datetime1">
              <a:rPr lang="en-US" smtClean="0"/>
              <a:t>5/30/2021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 &lt;#&gt;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CF4E6-31DE-46E7-B9B7-3068EF74C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440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28BA9-E86A-4249-904E-7FBD0F9D4C56}" type="datetime1">
              <a:rPr lang="en-US" smtClean="0"/>
              <a:t>5/30/2021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 &lt;#&gt;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CF4E6-31DE-46E7-B9B7-3068EF74C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911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CE04F-78AD-46D2-9A98-0E6C3D13AF1D}" type="datetime1">
              <a:rPr lang="en-US" smtClean="0"/>
              <a:t>5/30/2021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 &lt;#&gt;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CF4E6-31DE-46E7-B9B7-3068EF74C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381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FBCD9-3D3C-45A2-AB44-2C7C002F7A83}" type="datetime1">
              <a:rPr lang="en-US" smtClean="0"/>
              <a:t>5/30/2021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 &lt;#&gt;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CF4E6-31DE-46E7-B9B7-3068EF74C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728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272F1-275C-49A2-8B7F-72341013853C}" type="datetime1">
              <a:rPr lang="en-US" smtClean="0"/>
              <a:t>5/30/2021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 &lt;#&gt;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CF4E6-31DE-46E7-B9B7-3068EF74C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749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58330-EA3D-4571-B5AF-A599DF9F6D21}" type="datetime1">
              <a:rPr lang="en-US" smtClean="0"/>
              <a:t>5/30/2021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 &lt;#&gt;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CF4E6-31DE-46E7-B9B7-3068EF74C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536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B145B-D838-471B-B6B4-8D1CC2773682}" type="datetime1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Slide &lt;#&gt;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CF4E6-31DE-46E7-B9B7-3068EF74C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545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674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mailto:imrancaan@outlook.co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49942"/>
            <a:ext cx="9144000" cy="3396343"/>
          </a:xfrm>
        </p:spPr>
        <p:txBody>
          <a:bodyPr anchor="t">
            <a:noAutofit/>
          </a:bodyPr>
          <a:lstStyle/>
          <a:p>
            <a:r>
              <a:rPr lang="en-US" sz="4800" b="1" dirty="0" smtClean="0">
                <a:solidFill>
                  <a:schemeClr val="accent5">
                    <a:lumMod val="50000"/>
                  </a:schemeClr>
                </a:solidFill>
              </a:rPr>
              <a:t>Advanced Programming in Python</a:t>
            </a:r>
            <a:r>
              <a:rPr lang="en-US" sz="3200" dirty="0" smtClean="0">
                <a:solidFill>
                  <a:schemeClr val="accent5">
                    <a:lumMod val="50000"/>
                  </a:schemeClr>
                </a:solidFill>
              </a:rPr>
              <a:t/>
            </a:r>
            <a:br>
              <a:rPr lang="en-US" sz="3200" dirty="0" smtClean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By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Government of Pakistan National Vocational and Technical Training Commission </a:t>
            </a:r>
            <a:r>
              <a:rPr lang="en-US" sz="2800" i="1" dirty="0" smtClean="0">
                <a:solidFill>
                  <a:schemeClr val="accent1">
                    <a:lumMod val="75000"/>
                  </a:schemeClr>
                </a:solidFill>
              </a:rPr>
              <a:t>(NAVTTC)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 Prime Minister’s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</a:rPr>
              <a:t>Hunarmand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 Pakistan Program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800" i="1" dirty="0" smtClean="0">
                <a:solidFill>
                  <a:schemeClr val="accent1">
                    <a:lumMod val="75000"/>
                  </a:schemeClr>
                </a:solidFill>
              </a:rPr>
              <a:t>‘Skills For All’ 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46286"/>
            <a:ext cx="9144000" cy="2365828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Instructor</a:t>
            </a:r>
          </a:p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Engr. Imran Khan</a:t>
            </a:r>
          </a:p>
          <a:p>
            <a:endParaRPr lang="en-US" dirty="0" smtClean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Program Head</a:t>
            </a:r>
          </a:p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Prof. Dr.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Sheeraz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 Ahmed</a:t>
            </a:r>
          </a:p>
          <a:p>
            <a:r>
              <a:rPr lang="en-US" i="1" dirty="0" err="1" smtClean="0">
                <a:solidFill>
                  <a:schemeClr val="accent5">
                    <a:lumMod val="50000"/>
                  </a:schemeClr>
                </a:solidFill>
              </a:rPr>
              <a:t>Iqra</a:t>
            </a:r>
            <a:r>
              <a:rPr lang="en-US" i="1" dirty="0" smtClean="0">
                <a:solidFill>
                  <a:schemeClr val="accent5">
                    <a:lumMod val="50000"/>
                  </a:schemeClr>
                </a:solidFill>
              </a:rPr>
              <a:t> National University Peshawar</a:t>
            </a:r>
            <a:endParaRPr lang="en-US" i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238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373"/>
    </mc:Choice>
    <mc:Fallback xmlns="">
      <p:transition spd="slow" advTm="46373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Python Application and Uses</a:t>
            </a:r>
            <a:endParaRPr lang="en-US" dirty="0"/>
          </a:p>
        </p:txBody>
      </p:sp>
      <p:pic>
        <p:nvPicPr>
          <p:cNvPr id="4098" name="Picture 2" descr="Imag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53532" y="1825625"/>
            <a:ext cx="8084935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2916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5566"/>
    </mc:Choice>
    <mc:Fallback xmlns="">
      <p:transition spd="slow" advTm="125566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Python Applications and Uses</a:t>
            </a:r>
            <a:endParaRPr lang="en-US" dirty="0"/>
          </a:p>
        </p:txBody>
      </p:sp>
      <p:pic>
        <p:nvPicPr>
          <p:cNvPr id="3074" name="Picture 2" descr="python machine learning guid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605" y="1761808"/>
            <a:ext cx="10937195" cy="3348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2844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637"/>
    </mc:Choice>
    <mc:Fallback xmlns="">
      <p:transition spd="slow" advTm="71637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Curriculum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curriculum covered in this training can be divided in four parts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Introduction &amp; Learning Python Basics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Data Sciences using Python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Fundamental of Machine Learning Using Python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Learning Free Lancing, entrepreneurship &amp; soft skills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By the end of the course the trainees will have an understanding of various industry demanding Fields </a:t>
            </a:r>
          </a:p>
          <a:p>
            <a:endParaRPr lang="en-US" dirty="0"/>
          </a:p>
          <a:p>
            <a:r>
              <a:rPr lang="en-US" dirty="0" smtClean="0"/>
              <a:t>Learning for Worldwide recognized Associate Certification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981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7144"/>
    </mc:Choice>
    <mc:Fallback xmlns="">
      <p:transition spd="slow" advTm="107144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breakdown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first few weeks would be a concentration on Python basics:</a:t>
            </a:r>
          </a:p>
          <a:p>
            <a:pPr lvl="1"/>
            <a:r>
              <a:rPr lang="en-US" dirty="0" smtClean="0"/>
              <a:t>Basics of Python</a:t>
            </a:r>
          </a:p>
          <a:p>
            <a:pPr lvl="2"/>
            <a:r>
              <a:rPr lang="en-US" dirty="0" smtClean="0"/>
              <a:t>Syntax, loops, Decisions, data Structure, functions, OOP etc. .</a:t>
            </a:r>
          </a:p>
          <a:p>
            <a:pPr lvl="1"/>
            <a:r>
              <a:rPr lang="en-US" dirty="0" smtClean="0"/>
              <a:t>Introduction to Data Sciences</a:t>
            </a:r>
          </a:p>
          <a:p>
            <a:pPr lvl="2"/>
            <a:r>
              <a:rPr lang="en-US" dirty="0" smtClean="0"/>
              <a:t>Data processing, pandas, Statistical analysis, visualization and charting, etc.</a:t>
            </a:r>
          </a:p>
          <a:p>
            <a:pPr lvl="1"/>
            <a:r>
              <a:rPr lang="en-US" dirty="0" smtClean="0"/>
              <a:t>Statistical Analysis</a:t>
            </a:r>
          </a:p>
          <a:p>
            <a:pPr lvl="2"/>
            <a:r>
              <a:rPr lang="en-US" dirty="0" smtClean="0"/>
              <a:t>Distributions, Binomial Distribution, </a:t>
            </a:r>
            <a:r>
              <a:rPr lang="en-US" dirty="0"/>
              <a:t>Uniform </a:t>
            </a:r>
            <a:r>
              <a:rPr lang="en-US" dirty="0" smtClean="0"/>
              <a:t>Distribution, </a:t>
            </a:r>
            <a:r>
              <a:rPr lang="en-US" dirty="0" err="1"/>
              <a:t>Skewness</a:t>
            </a:r>
            <a:r>
              <a:rPr lang="en-US" dirty="0" smtClean="0"/>
              <a:t>, etc.</a:t>
            </a:r>
          </a:p>
          <a:p>
            <a:pPr lvl="1"/>
            <a:r>
              <a:rPr lang="en-US" dirty="0" smtClean="0"/>
              <a:t>Visualization and charting.</a:t>
            </a:r>
          </a:p>
          <a:p>
            <a:pPr lvl="2"/>
            <a:r>
              <a:rPr lang="en-GB" dirty="0" smtClean="0"/>
              <a:t>Visualization design tools, different types of charting, Story telling through charts, etc. </a:t>
            </a:r>
            <a:endParaRPr lang="en-US" dirty="0" smtClean="0"/>
          </a:p>
          <a:p>
            <a:pPr marL="914400" lvl="2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4619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4232"/>
    </mc:Choice>
    <mc:Fallback xmlns="">
      <p:transition spd="slow" advTm="94232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breakdown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Next few weeks would be a concentration on Machine Learning</a:t>
            </a:r>
            <a:endParaRPr lang="en-US" dirty="0"/>
          </a:p>
          <a:p>
            <a:pPr lvl="1"/>
            <a:r>
              <a:rPr lang="en-US" dirty="0"/>
              <a:t>Fundamentals of Machine Learning </a:t>
            </a:r>
            <a:endParaRPr lang="en-US" dirty="0" smtClean="0"/>
          </a:p>
          <a:p>
            <a:pPr lvl="1"/>
            <a:r>
              <a:rPr lang="en-US" dirty="0"/>
              <a:t>Supervised Machine </a:t>
            </a:r>
            <a:r>
              <a:rPr lang="en-US" dirty="0" smtClean="0"/>
              <a:t>Learning</a:t>
            </a:r>
          </a:p>
          <a:p>
            <a:pPr lvl="1"/>
            <a:r>
              <a:rPr lang="en-US" dirty="0" smtClean="0"/>
              <a:t>Classification and Multi-Class Classification</a:t>
            </a:r>
          </a:p>
          <a:p>
            <a:pPr lvl="1"/>
            <a:r>
              <a:rPr lang="en-US" dirty="0" smtClean="0"/>
              <a:t>Deep learning</a:t>
            </a:r>
          </a:p>
          <a:p>
            <a:pPr lvl="1"/>
            <a:r>
              <a:rPr lang="en-GB" dirty="0" smtClean="0"/>
              <a:t>Different algorithms and their implementation in ML</a:t>
            </a:r>
          </a:p>
          <a:p>
            <a:pPr lvl="1"/>
            <a:r>
              <a:rPr lang="en-GB" dirty="0" smtClean="0"/>
              <a:t>Training of different ML models</a:t>
            </a:r>
          </a:p>
          <a:p>
            <a:pPr lvl="1"/>
            <a:r>
              <a:rPr lang="en-GB" dirty="0" smtClean="0"/>
              <a:t>Analysing performances of ML models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22526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199"/>
    </mc:Choice>
    <mc:Fallback xmlns="">
      <p:transition spd="slow" advTm="59199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breakdown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Next few weeks would be a concentration on  working with text</a:t>
            </a:r>
          </a:p>
          <a:p>
            <a:pPr lvl="1"/>
            <a:r>
              <a:rPr lang="en-US" dirty="0"/>
              <a:t>Working with Text in Python </a:t>
            </a:r>
            <a:endParaRPr lang="en-US" dirty="0" smtClean="0"/>
          </a:p>
          <a:p>
            <a:pPr lvl="1"/>
            <a:r>
              <a:rPr lang="en-US" dirty="0"/>
              <a:t>Introduction to Text Mining </a:t>
            </a:r>
            <a:endParaRPr lang="en-US" dirty="0" smtClean="0"/>
          </a:p>
          <a:p>
            <a:pPr lvl="1"/>
            <a:r>
              <a:rPr lang="en-US" dirty="0" smtClean="0"/>
              <a:t>Handling </a:t>
            </a:r>
            <a:r>
              <a:rPr lang="en-US" dirty="0"/>
              <a:t>Text in Python </a:t>
            </a:r>
            <a:endParaRPr lang="en-US" dirty="0" smtClean="0"/>
          </a:p>
          <a:p>
            <a:pPr lvl="1"/>
            <a:r>
              <a:rPr lang="en-US" dirty="0"/>
              <a:t>Basic Natural Language </a:t>
            </a:r>
            <a:r>
              <a:rPr lang="en-US" dirty="0" smtClean="0"/>
              <a:t>Processing</a:t>
            </a:r>
          </a:p>
          <a:p>
            <a:pPr lvl="1"/>
            <a:r>
              <a:rPr lang="en-US" dirty="0" smtClean="0"/>
              <a:t>Classification </a:t>
            </a:r>
            <a:r>
              <a:rPr lang="en-US" dirty="0"/>
              <a:t>of </a:t>
            </a:r>
            <a:r>
              <a:rPr lang="en-US" dirty="0" smtClean="0"/>
              <a:t>Text</a:t>
            </a:r>
          </a:p>
          <a:p>
            <a:pPr lvl="1"/>
            <a:r>
              <a:rPr lang="en-GB" dirty="0" smtClean="0"/>
              <a:t>Different NLP Classifiers</a:t>
            </a:r>
          </a:p>
          <a:p>
            <a:pPr lvl="1"/>
            <a:r>
              <a:rPr lang="en-US" dirty="0" smtClean="0"/>
              <a:t>Sentiment </a:t>
            </a:r>
            <a:r>
              <a:rPr lang="en-US" dirty="0"/>
              <a:t>Analysis 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223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702"/>
    </mc:Choice>
    <mc:Fallback xmlns="">
      <p:transition spd="slow" advTm="48702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breakdown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 smtClean="0"/>
              <a:t>In between the technical knowledge, freelancing, entrepreneurship and soft skills will also be learnt</a:t>
            </a:r>
          </a:p>
          <a:p>
            <a:pPr lvl="1"/>
            <a:r>
              <a:rPr lang="en-US" dirty="0" smtClean="0"/>
              <a:t>Freelancing</a:t>
            </a:r>
          </a:p>
          <a:p>
            <a:pPr lvl="2"/>
            <a:r>
              <a:rPr lang="en-US" dirty="0" smtClean="0"/>
              <a:t>Fiverr, </a:t>
            </a:r>
            <a:r>
              <a:rPr lang="en-US" dirty="0" err="1" smtClean="0"/>
              <a:t>Upwork</a:t>
            </a:r>
            <a:r>
              <a:rPr lang="en-US" dirty="0" smtClean="0"/>
              <a:t>, etc.</a:t>
            </a:r>
          </a:p>
          <a:p>
            <a:pPr lvl="1"/>
            <a:r>
              <a:rPr lang="en-US" dirty="0" smtClean="0"/>
              <a:t>Entrepreneurship</a:t>
            </a:r>
          </a:p>
          <a:p>
            <a:pPr lvl="1"/>
            <a:r>
              <a:rPr lang="en-US" dirty="0" smtClean="0"/>
              <a:t>Job Hunting</a:t>
            </a:r>
          </a:p>
          <a:p>
            <a:pPr lvl="1"/>
            <a:r>
              <a:rPr lang="en-US" dirty="0" smtClean="0"/>
              <a:t>Resume/ CV making</a:t>
            </a:r>
          </a:p>
          <a:p>
            <a:pPr lvl="1"/>
            <a:r>
              <a:rPr lang="en-US" dirty="0" smtClean="0"/>
              <a:t>Communication, team work and presentation skills</a:t>
            </a:r>
          </a:p>
          <a:p>
            <a:pPr lvl="1"/>
            <a:endParaRPr lang="en-US" dirty="0"/>
          </a:p>
          <a:p>
            <a:r>
              <a:rPr lang="en-US" dirty="0" smtClean="0"/>
              <a:t>At the End of the training:</a:t>
            </a:r>
          </a:p>
          <a:p>
            <a:pPr lvl="1"/>
            <a:r>
              <a:rPr lang="en-US" dirty="0" smtClean="0"/>
              <a:t>Full Fledged Industry Level project implementation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reparation and practice for International Certification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757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7809"/>
    </mc:Choice>
    <mc:Fallback xmlns="">
      <p:transition spd="slow" advTm="107809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846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I HOPE YOU LEARN A LOT</a:t>
            </a:r>
            <a:br>
              <a:rPr lang="en-US" dirty="0" smtClean="0"/>
            </a:br>
            <a:r>
              <a:rPr lang="en-US" dirty="0" smtClean="0"/>
              <a:t>&amp;</a:t>
            </a:r>
            <a:br>
              <a:rPr lang="en-US" dirty="0" smtClean="0"/>
            </a:br>
            <a:r>
              <a:rPr lang="en-US" dirty="0" smtClean="0"/>
              <a:t>ENJOY THE TRAINING!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THANK YOU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28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103"/>
    </mc:Choice>
    <mc:Fallback xmlns="">
      <p:transition spd="slow" advTm="39103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NAVTTC</a:t>
            </a:r>
          </a:p>
          <a:p>
            <a:r>
              <a:rPr lang="en-US" dirty="0" smtClean="0"/>
              <a:t>What is Kamyab Jawan Program</a:t>
            </a:r>
          </a:p>
          <a:p>
            <a:r>
              <a:rPr lang="en-US" dirty="0" smtClean="0"/>
              <a:t>Faculty involved</a:t>
            </a:r>
          </a:p>
          <a:p>
            <a:r>
              <a:rPr lang="en-US" dirty="0" smtClean="0"/>
              <a:t>Course Objectives</a:t>
            </a:r>
          </a:p>
          <a:p>
            <a:r>
              <a:rPr lang="en-US" dirty="0" smtClean="0"/>
              <a:t>Motivation</a:t>
            </a:r>
          </a:p>
          <a:p>
            <a:r>
              <a:rPr lang="en-US" dirty="0" smtClean="0"/>
              <a:t>Why Should we learn Python?</a:t>
            </a:r>
          </a:p>
          <a:p>
            <a:r>
              <a:rPr lang="en-US" dirty="0" smtClean="0"/>
              <a:t>Curriculum to be covered</a:t>
            </a:r>
          </a:p>
        </p:txBody>
      </p:sp>
    </p:spTree>
    <p:extLst>
      <p:ext uri="{BB962C8B-B14F-4D97-AF65-F5344CB8AC3E}">
        <p14:creationId xmlns:p14="http://schemas.microsoft.com/office/powerpoint/2010/main" val="2711697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368"/>
    </mc:Choice>
    <mc:Fallback xmlns="">
      <p:transition spd="slow" advTm="72368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NAVTTC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Government of Pakistan’s organization for National Vocational and Technical Training Commission</a:t>
            </a:r>
          </a:p>
          <a:p>
            <a:pPr algn="just"/>
            <a:r>
              <a:rPr lang="en-US" dirty="0" smtClean="0"/>
              <a:t>It’s jobs are:</a:t>
            </a:r>
          </a:p>
          <a:p>
            <a:pPr lvl="1" algn="just" fontAlgn="base"/>
            <a:r>
              <a:rPr lang="en-US" dirty="0"/>
              <a:t>National Policies, Strategies, and Regulation</a:t>
            </a:r>
          </a:p>
          <a:p>
            <a:pPr lvl="1" algn="just" fontAlgn="base"/>
            <a:r>
              <a:rPr lang="en-US" dirty="0" smtClean="0"/>
              <a:t>Designing </a:t>
            </a:r>
            <a:r>
              <a:rPr lang="en-US" dirty="0"/>
              <a:t>&amp; Implementing Skill Training </a:t>
            </a:r>
            <a:r>
              <a:rPr lang="en-US" dirty="0" smtClean="0"/>
              <a:t>Programs </a:t>
            </a:r>
            <a:r>
              <a:rPr lang="en-US" dirty="0"/>
              <a:t>to bridge the demand-supply </a:t>
            </a:r>
            <a:r>
              <a:rPr lang="en-US" dirty="0" smtClean="0"/>
              <a:t>gap</a:t>
            </a:r>
          </a:p>
          <a:p>
            <a:pPr lvl="1" algn="just" fontAlgn="base"/>
            <a:r>
              <a:rPr lang="en-US" dirty="0"/>
              <a:t>Industry 4.0 and Education </a:t>
            </a:r>
            <a:r>
              <a:rPr lang="en-US" dirty="0" smtClean="0"/>
              <a:t>4.0 Skills</a:t>
            </a:r>
            <a:endParaRPr lang="en-US" dirty="0"/>
          </a:p>
          <a:p>
            <a:pPr lvl="1" algn="just" fontAlgn="base"/>
            <a:r>
              <a:rPr lang="en-US" dirty="0"/>
              <a:t>Accreditation, Certification, Skill Standards &amp; Curricula</a:t>
            </a:r>
          </a:p>
          <a:p>
            <a:pPr lvl="1" algn="just" fontAlgn="base"/>
            <a:r>
              <a:rPr lang="en-US" dirty="0"/>
              <a:t>Performance Evaluation System</a:t>
            </a:r>
          </a:p>
          <a:p>
            <a:pPr lvl="1" algn="just" fontAlgn="base"/>
            <a:r>
              <a:rPr lang="en-US" dirty="0"/>
              <a:t>TVET Development through Public-Private Partnership</a:t>
            </a:r>
          </a:p>
          <a:p>
            <a:pPr lvl="1" algn="just" fontAlgn="base"/>
            <a:r>
              <a:rPr lang="en-US" dirty="0"/>
              <a:t>Labor Market Information </a:t>
            </a:r>
            <a:r>
              <a:rPr lang="en-US" dirty="0" smtClean="0"/>
              <a:t>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182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7540"/>
    </mc:Choice>
    <mc:Fallback xmlns="">
      <p:transition spd="slow" advTm="11754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Kamyab Jawan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23518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National Youth Development Program</a:t>
            </a:r>
          </a:p>
          <a:p>
            <a:pPr algn="just"/>
            <a:r>
              <a:rPr lang="en-US" dirty="0" smtClean="0"/>
              <a:t>FREE 6 months skill development courses</a:t>
            </a:r>
          </a:p>
          <a:p>
            <a:pPr algn="just"/>
            <a:r>
              <a:rPr lang="en-US" dirty="0" smtClean="0"/>
              <a:t>Providing Technical training to youth </a:t>
            </a:r>
          </a:p>
          <a:p>
            <a:pPr algn="just"/>
            <a:r>
              <a:rPr lang="en-US" dirty="0" smtClean="0"/>
              <a:t>Two categories of trainings</a:t>
            </a:r>
          </a:p>
          <a:p>
            <a:pPr lvl="1" algn="just"/>
            <a:r>
              <a:rPr lang="en-US" dirty="0" smtClean="0"/>
              <a:t>Traditional Trades</a:t>
            </a:r>
          </a:p>
          <a:p>
            <a:pPr lvl="1" algn="just"/>
            <a:r>
              <a:rPr lang="en-US" dirty="0" smtClean="0"/>
              <a:t>High-tech &amp; Emerging Technology Trades</a:t>
            </a:r>
            <a:endParaRPr lang="en-US" dirty="0"/>
          </a:p>
          <a:p>
            <a:pPr algn="just"/>
            <a:r>
              <a:rPr lang="en-US" dirty="0" smtClean="0"/>
              <a:t>High-tech trades includes</a:t>
            </a:r>
          </a:p>
          <a:p>
            <a:pPr lvl="1" algn="just"/>
            <a:r>
              <a:rPr lang="en-US" dirty="0"/>
              <a:t>Advanced Programming in </a:t>
            </a:r>
            <a:r>
              <a:rPr lang="en-US" dirty="0" smtClean="0"/>
              <a:t>Python, Cloud Computing, Web &amp; Application Development, Artificial intelligence etc.</a:t>
            </a:r>
            <a:endParaRPr lang="en-US" dirty="0"/>
          </a:p>
          <a:p>
            <a:pPr algn="just"/>
            <a:r>
              <a:rPr lang="en-US" dirty="0" smtClean="0"/>
              <a:t>Enabling youth to increase their income by jobs, free lancing &amp; entrepreneurship</a:t>
            </a:r>
          </a:p>
        </p:txBody>
      </p:sp>
    </p:spTree>
    <p:extLst>
      <p:ext uri="{BB962C8B-B14F-4D97-AF65-F5344CB8AC3E}">
        <p14:creationId xmlns:p14="http://schemas.microsoft.com/office/powerpoint/2010/main" val="429016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7795"/>
    </mc:Choice>
    <mc:Fallback xmlns="">
      <p:transition spd="slow" advTm="147795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Faculty Involved in Trainings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2400"/>
            <a:ext cx="10515600" cy="5435599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US" b="1" dirty="0" smtClean="0"/>
              <a:t>Instructor</a:t>
            </a:r>
            <a:endParaRPr lang="en-US" b="1" dirty="0"/>
          </a:p>
          <a:p>
            <a:pPr marL="0" indent="0" algn="ctr">
              <a:buNone/>
            </a:pPr>
            <a:r>
              <a:rPr lang="en-US" dirty="0" smtClean="0"/>
              <a:t>Engr. Imran Khan</a:t>
            </a:r>
          </a:p>
          <a:p>
            <a:pPr marL="0" indent="0" algn="ctr">
              <a:buNone/>
            </a:pPr>
            <a:r>
              <a:rPr lang="en-US" dirty="0" smtClean="0"/>
              <a:t>Data Engineer and Machine Learning Specialist</a:t>
            </a:r>
          </a:p>
          <a:p>
            <a:pPr marL="0" indent="0" algn="ctr">
              <a:buNone/>
            </a:pPr>
            <a:r>
              <a:rPr lang="en-US" dirty="0" smtClean="0"/>
              <a:t>(Contact for any queries/ issues related to training)</a:t>
            </a:r>
          </a:p>
          <a:p>
            <a:pPr marL="0" indent="0" algn="ctr">
              <a:buNone/>
            </a:pPr>
            <a:r>
              <a:rPr lang="en-US" dirty="0" smtClean="0">
                <a:hlinkClick r:id="rId2"/>
              </a:rPr>
              <a:t>imrancaan@outlook.com</a:t>
            </a:r>
            <a:r>
              <a:rPr lang="en-US" dirty="0" smtClean="0"/>
              <a:t> 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dirty="0" smtClean="0"/>
              <a:t>Program Head</a:t>
            </a:r>
          </a:p>
          <a:p>
            <a:pPr marL="0" indent="0" algn="ctr">
              <a:buNone/>
            </a:pPr>
            <a:r>
              <a:rPr lang="en-US" dirty="0" smtClean="0"/>
              <a:t>Prof. Dr. </a:t>
            </a:r>
            <a:r>
              <a:rPr lang="en-US" dirty="0" err="1" smtClean="0"/>
              <a:t>Sheeraz</a:t>
            </a:r>
            <a:r>
              <a:rPr lang="en-US" dirty="0" smtClean="0"/>
              <a:t> Ahmed</a:t>
            </a:r>
          </a:p>
          <a:p>
            <a:pPr marL="0" indent="0" algn="ctr">
              <a:buNone/>
            </a:pPr>
            <a:r>
              <a:rPr lang="en-US" dirty="0" smtClean="0"/>
              <a:t>(Faculty/ Researcher/ Dir. ORIC, </a:t>
            </a:r>
            <a:r>
              <a:rPr lang="en-US" dirty="0" err="1" smtClean="0"/>
              <a:t>Iqra</a:t>
            </a:r>
            <a:r>
              <a:rPr lang="en-US" dirty="0" smtClean="0"/>
              <a:t> National University)</a:t>
            </a:r>
          </a:p>
          <a:p>
            <a:pPr marL="0" indent="0" algn="ctr">
              <a:buNone/>
            </a:pPr>
            <a:r>
              <a:rPr lang="en-US" dirty="0" smtClean="0"/>
              <a:t>03018909730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dirty="0" smtClean="0"/>
              <a:t>Program Coordinator</a:t>
            </a:r>
          </a:p>
          <a:p>
            <a:pPr marL="0" indent="0" algn="ctr">
              <a:buNone/>
            </a:pPr>
            <a:r>
              <a:rPr lang="en-US" dirty="0" smtClean="0"/>
              <a:t>Dr. </a:t>
            </a:r>
            <a:r>
              <a:rPr lang="en-US" dirty="0" err="1" smtClean="0"/>
              <a:t>Mohsin</a:t>
            </a:r>
            <a:r>
              <a:rPr lang="en-US" dirty="0" smtClean="0"/>
              <a:t> Tahir</a:t>
            </a:r>
          </a:p>
          <a:p>
            <a:pPr marL="0" indent="0" algn="ctr">
              <a:buNone/>
            </a:pPr>
            <a:r>
              <a:rPr lang="en-US" dirty="0" smtClean="0"/>
              <a:t>(Faculty/ Researcher/ Dir. QEC, </a:t>
            </a:r>
            <a:r>
              <a:rPr lang="en-US" dirty="0" err="1" smtClean="0"/>
              <a:t>Iqra</a:t>
            </a:r>
            <a:r>
              <a:rPr lang="en-US" dirty="0" smtClean="0"/>
              <a:t> National University)</a:t>
            </a: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03459126680</a:t>
            </a:r>
          </a:p>
        </p:txBody>
      </p:sp>
    </p:spTree>
    <p:extLst>
      <p:ext uri="{BB962C8B-B14F-4D97-AF65-F5344CB8AC3E}">
        <p14:creationId xmlns:p14="http://schemas.microsoft.com/office/powerpoint/2010/main" val="2387562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042"/>
    </mc:Choice>
    <mc:Fallback xmlns="">
      <p:transition spd="slow" advTm="53042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/ Training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Course designed to address unemployment in the youth</a:t>
            </a:r>
          </a:p>
          <a:p>
            <a:pPr algn="just"/>
            <a:r>
              <a:rPr lang="en-US" dirty="0" smtClean="0"/>
              <a:t>Specially designed practical tasks to be performed by the trainees</a:t>
            </a:r>
          </a:p>
          <a:p>
            <a:pPr algn="just"/>
            <a:r>
              <a:rPr lang="en-US" dirty="0" smtClean="0"/>
              <a:t>Not just theoretical understanding but aimed at equipping the trainees to perform commercially in a market space</a:t>
            </a:r>
          </a:p>
          <a:p>
            <a:pPr algn="just"/>
            <a:r>
              <a:rPr lang="en-US" dirty="0" smtClean="0"/>
              <a:t>Learn Work Place Ethics to highlight the importance of good and positive behavior in the workplace and elsewhere</a:t>
            </a:r>
          </a:p>
          <a:p>
            <a:pPr algn="just"/>
            <a:r>
              <a:rPr lang="en-US" dirty="0" smtClean="0"/>
              <a:t>Professional Certifications (Worldwide recognized)</a:t>
            </a:r>
          </a:p>
          <a:p>
            <a:pPr algn="just"/>
            <a:r>
              <a:rPr lang="en-US" dirty="0" smtClean="0"/>
              <a:t>Not just technical knowledge but learning soft skills as well</a:t>
            </a:r>
          </a:p>
          <a:p>
            <a:pPr lvl="1" algn="just"/>
            <a:r>
              <a:rPr lang="en-US" dirty="0" smtClean="0"/>
              <a:t>Interpersonal/communication skills; personal grooming of the trainees etc., as well as entrepreneurial skills (i.e. marketing skills; free lancing etc.)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234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3472"/>
    </mc:Choice>
    <mc:Fallback xmlns="">
      <p:transition spd="slow" advTm="103472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dirty="0"/>
              <a:t>Python is one of the most loved programming languages </a:t>
            </a:r>
            <a:r>
              <a:rPr lang="en-US" sz="2400" dirty="0" smtClean="0"/>
              <a:t>because </a:t>
            </a:r>
            <a:r>
              <a:rPr lang="en-US" sz="2400" dirty="0"/>
              <a:t>of its versatility, flexibility, and object-oriented features</a:t>
            </a:r>
            <a:r>
              <a:rPr lang="en-US" sz="2400" dirty="0" smtClean="0"/>
              <a:t>.</a:t>
            </a:r>
          </a:p>
          <a:p>
            <a:pPr algn="just"/>
            <a:r>
              <a:rPr lang="en-US" sz="2400" dirty="0"/>
              <a:t>Multiple Programming Paradigms</a:t>
            </a:r>
          </a:p>
          <a:p>
            <a:pPr algn="just"/>
            <a:r>
              <a:rPr lang="en-US" sz="2400" dirty="0"/>
              <a:t>Web Testing</a:t>
            </a:r>
          </a:p>
          <a:p>
            <a:pPr algn="just"/>
            <a:r>
              <a:rPr lang="en-US" sz="2400" dirty="0"/>
              <a:t>Data </a:t>
            </a:r>
            <a:r>
              <a:rPr lang="en-US" sz="2400" dirty="0" smtClean="0"/>
              <a:t>Extraction Transformation (ETL), Web Scraping and Automation.</a:t>
            </a:r>
            <a:endParaRPr lang="en-US" sz="2400" dirty="0"/>
          </a:p>
          <a:p>
            <a:pPr algn="just"/>
            <a:r>
              <a:rPr lang="en-US" sz="2400" dirty="0"/>
              <a:t>Artificial </a:t>
            </a:r>
            <a:r>
              <a:rPr lang="en-US" sz="2400" dirty="0" smtClean="0"/>
              <a:t>Intelligence(AI),Machine </a:t>
            </a:r>
            <a:r>
              <a:rPr lang="en-US" sz="2400" dirty="0" err="1" smtClean="0"/>
              <a:t>Learning,Deep</a:t>
            </a:r>
            <a:r>
              <a:rPr lang="en-US" sz="2400" dirty="0" smtClean="0"/>
              <a:t> learning and </a:t>
            </a:r>
            <a:r>
              <a:rPr lang="en-US" sz="2400" dirty="0"/>
              <a:t>Data Science Researches</a:t>
            </a:r>
          </a:p>
          <a:p>
            <a:pPr algn="just"/>
            <a:r>
              <a:rPr lang="en-US" sz="2400" dirty="0"/>
              <a:t>Web Application and Internet Development</a:t>
            </a:r>
          </a:p>
          <a:p>
            <a:pPr algn="just"/>
            <a:r>
              <a:rPr lang="en-US" sz="2400" dirty="0"/>
              <a:t>Database Easy Access, Interface Customization, and Quick System Integration</a:t>
            </a:r>
          </a:p>
          <a:p>
            <a:pPr algn="just"/>
            <a:r>
              <a:rPr lang="en-US" sz="2400" dirty="0" err="1"/>
              <a:t>Cybersecurity</a:t>
            </a:r>
            <a:endParaRPr lang="en-US" sz="2400" dirty="0" smtClean="0"/>
          </a:p>
          <a:p>
            <a:pPr algn="just"/>
            <a:endParaRPr lang="en-US" sz="2600" dirty="0"/>
          </a:p>
          <a:p>
            <a:pPr algn="just"/>
            <a:endParaRPr lang="en-US" sz="2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595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5058"/>
    </mc:Choice>
    <mc:Fallback xmlns="">
      <p:transition spd="slow" advTm="145058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Famous </a:t>
            </a:r>
            <a:r>
              <a:rPr lang="en-US" dirty="0" smtClean="0"/>
              <a:t>corporate organizations using Python</a:t>
            </a:r>
            <a:r>
              <a:rPr lang="en-US" dirty="0"/>
              <a:t>.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1393824"/>
            <a:ext cx="10769600" cy="5032375"/>
          </a:xfrm>
        </p:spPr>
      </p:pic>
    </p:spTree>
    <p:extLst>
      <p:ext uri="{BB962C8B-B14F-4D97-AF65-F5344CB8AC3E}">
        <p14:creationId xmlns:p14="http://schemas.microsoft.com/office/powerpoint/2010/main" val="2198193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8149"/>
    </mc:Choice>
    <mc:Fallback xmlns="">
      <p:transition spd="slow" advTm="68149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88" y="642796"/>
            <a:ext cx="10924950" cy="5694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637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718"/>
    </mc:Choice>
    <mc:Fallback xmlns="">
      <p:transition spd="slow" advTm="62718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826</TotalTime>
  <Words>699</Words>
  <Application>Microsoft Office PowerPoint</Application>
  <PresentationFormat>Widescreen</PresentationFormat>
  <Paragraphs>126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Wingdings</vt:lpstr>
      <vt:lpstr>Office Theme</vt:lpstr>
      <vt:lpstr>Advanced Programming in Python  By Government of Pakistan National Vocational and Technical Training Commission (NAVTTC)  Prime Minister’s Hunarmand Pakistan Program ‘Skills For All’  </vt:lpstr>
      <vt:lpstr>Content</vt:lpstr>
      <vt:lpstr>NAVTTC</vt:lpstr>
      <vt:lpstr>Kamyab Jawan Program</vt:lpstr>
      <vt:lpstr>Faculty Involved in Trainings</vt:lpstr>
      <vt:lpstr>Course / Training Objectives</vt:lpstr>
      <vt:lpstr>Motivation</vt:lpstr>
      <vt:lpstr>Famous corporate organizations using Python.</vt:lpstr>
      <vt:lpstr>PowerPoint Presentation</vt:lpstr>
      <vt:lpstr>Python Application and Uses</vt:lpstr>
      <vt:lpstr>Python Applications and Uses</vt:lpstr>
      <vt:lpstr>Curriculum</vt:lpstr>
      <vt:lpstr>Course breakdown</vt:lpstr>
      <vt:lpstr>Course breakdown</vt:lpstr>
      <vt:lpstr>Course breakdown</vt:lpstr>
      <vt:lpstr>Course breakdown</vt:lpstr>
      <vt:lpstr>I HOPE YOU LEARN A LOT &amp; ENJOY THE TRAINING!  THANK YOU 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Networking &amp; Cloud Computing  By Government of Pakistan National Vocational and Technical Training Commission (NAVTTC)  Prime Minister’s Hunarmand Pakistan Program ‘Skills For All’</dc:title>
  <dc:creator>MianIbad</dc:creator>
  <cp:lastModifiedBy>imran khan</cp:lastModifiedBy>
  <cp:revision>63</cp:revision>
  <dcterms:created xsi:type="dcterms:W3CDTF">2021-05-08T18:38:25Z</dcterms:created>
  <dcterms:modified xsi:type="dcterms:W3CDTF">2021-05-30T12:46:55Z</dcterms:modified>
</cp:coreProperties>
</file>