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2"/>
  </p:notesMasterIdLst>
  <p:sldIdLst>
    <p:sldId id="353" r:id="rId2"/>
    <p:sldId id="360" r:id="rId3"/>
    <p:sldId id="357" r:id="rId4"/>
    <p:sldId id="354" r:id="rId5"/>
    <p:sldId id="362" r:id="rId6"/>
    <p:sldId id="352" r:id="rId7"/>
    <p:sldId id="348" r:id="rId8"/>
    <p:sldId id="349" r:id="rId9"/>
    <p:sldId id="350" r:id="rId10"/>
    <p:sldId id="365" r:id="rId11"/>
    <p:sldId id="351" r:id="rId12"/>
    <p:sldId id="269" r:id="rId13"/>
    <p:sldId id="286" r:id="rId14"/>
    <p:sldId id="271" r:id="rId15"/>
    <p:sldId id="273" r:id="rId16"/>
    <p:sldId id="295" r:id="rId17"/>
    <p:sldId id="287" r:id="rId18"/>
    <p:sldId id="274" r:id="rId19"/>
    <p:sldId id="275" r:id="rId20"/>
    <p:sldId id="366" r:id="rId21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lists and others are useful when loops</a:t>
            </a:r>
          </a:p>
          <a:p>
            <a:r>
              <a:rPr lang="en-US" dirty="0">
                <a:cs typeface="Calibri"/>
              </a:rPr>
              <a:t>Loops allow us to iterate over containers</a:t>
            </a:r>
          </a:p>
          <a:p>
            <a:r>
              <a:rPr lang="en-US" dirty="0">
                <a:cs typeface="Calibri"/>
              </a:rPr>
              <a:t>For loops are the more controllable</a:t>
            </a:r>
          </a:p>
          <a:p>
            <a:r>
              <a:rPr lang="en-US" dirty="0">
                <a:cs typeface="Calibri"/>
              </a:rPr>
              <a:t>Code explanation</a:t>
            </a:r>
          </a:p>
          <a:p>
            <a:r>
              <a:rPr lang="en-US" dirty="0">
                <a:cs typeface="Calibri"/>
              </a:rPr>
              <a:t>Item is a subset of </a:t>
            </a:r>
            <a:r>
              <a:rPr lang="en-US" dirty="0" err="1">
                <a:cs typeface="Calibri"/>
              </a:rPr>
              <a:t>itemList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have 4 copy pasted lines</a:t>
            </a:r>
          </a:p>
          <a:p>
            <a:r>
              <a:rPr lang="en-US" dirty="0">
                <a:cs typeface="Calibri"/>
              </a:rPr>
              <a:t>What if we have more items?</a:t>
            </a:r>
          </a:p>
          <a:p>
            <a:r>
              <a:rPr lang="en-US" dirty="0">
                <a:cs typeface="Calibri"/>
              </a:rPr>
              <a:t>Can we use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Saves us a few lines of writing</a:t>
            </a:r>
          </a:p>
          <a:p>
            <a:r>
              <a:rPr lang="en-GB">
                <a:cs typeface="Calibri"/>
              </a:rPr>
              <a:t>Allows us to not care about size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more useful usage of the for loop.</a:t>
            </a:r>
          </a:p>
          <a:p>
            <a:r>
              <a:rPr lang="en-US" dirty="0">
                <a:cs typeface="Calibri"/>
              </a:rPr>
              <a:t>iterate over 0 to 9 and find the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While less controllable than for</a:t>
            </a:r>
            <a:endParaRPr lang="en-US" dirty="0"/>
          </a:p>
          <a:p>
            <a:r>
              <a:rPr lang="en-US" dirty="0">
                <a:cs typeface="Calibri"/>
              </a:rPr>
              <a:t>Manual control inside.</a:t>
            </a:r>
            <a:endParaRPr lang="en-US" dirty="0"/>
          </a:p>
          <a:p>
            <a:r>
              <a:rPr lang="en-US" dirty="0">
                <a:cs typeface="Calibri"/>
              </a:rPr>
              <a:t>We must tell it when to stop</a:t>
            </a:r>
          </a:p>
          <a:p>
            <a:r>
              <a:rPr lang="en-US" dirty="0">
                <a:cs typeface="Calibri"/>
              </a:rPr>
              <a:t>While loop that executes 5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Had a nice </a:t>
            </a:r>
            <a:r>
              <a:rPr lang="en-US" dirty="0" smtClean="0">
                <a:cs typeface="Calibri"/>
              </a:rPr>
              <a:t>break </a:t>
            </a:r>
            <a:r>
              <a:rPr lang="en-US" dirty="0">
                <a:cs typeface="Calibri"/>
              </a:rPr>
              <a:t>and enjoyed yourselves so far.</a:t>
            </a:r>
          </a:p>
          <a:p>
            <a:r>
              <a:rPr lang="en-US" dirty="0">
                <a:cs typeface="Calibri"/>
              </a:rPr>
              <a:t>moving to more complicated datatypes and concepts in programming.</a:t>
            </a:r>
            <a:endParaRPr lang="en-US" dirty="0"/>
          </a:p>
          <a:p>
            <a:r>
              <a:rPr lang="en-US" dirty="0">
                <a:cs typeface="Calibri"/>
              </a:rPr>
              <a:t>Let us begin with higher level </a:t>
            </a:r>
            <a:r>
              <a:rPr lang="en-US" dirty="0" smtClean="0">
                <a:cs typeface="Calibri"/>
              </a:rPr>
              <a:t>structures/containers</a:t>
            </a:r>
          </a:p>
          <a:p>
            <a:endParaRPr lang="en-US" dirty="0" smtClean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alibri"/>
              </a:rPr>
              <a:t>CC-BY Digital Skills Team at the University of Edinburgh www.ed.ac.uk/is/skills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see if everybody remembers their types</a:t>
            </a:r>
          </a:p>
          <a:p>
            <a:r>
              <a:rPr lang="en-US" dirty="0">
                <a:cs typeface="Calibri"/>
              </a:rPr>
              <a:t>Is there anything wrong with this block or will it execute nicely?</a:t>
            </a:r>
          </a:p>
          <a:p>
            <a:r>
              <a:rPr lang="en-US" dirty="0">
                <a:cs typeface="Calibri"/>
              </a:rPr>
              <a:t>[issue] Any idea how we can fix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ask very politely "Do you really want to close me", answers Yes and No that is essentially a if-else block.</a:t>
            </a:r>
          </a:p>
          <a:p>
            <a:r>
              <a:rPr lang="en-US" dirty="0">
                <a:cs typeface="Calibri"/>
              </a:rPr>
              <a:t>press Yes the program closes else, you press no and the program continues.</a:t>
            </a:r>
            <a:endParaRPr lang="en-US" dirty="0"/>
          </a:p>
          <a:p>
            <a:r>
              <a:rPr lang="en-US" dirty="0">
                <a:cs typeface="Calibri"/>
              </a:rPr>
              <a:t>All programs build on if-else blocks, a lot of if-else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expression in the brackets after the if is the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evaluation expression.</a:t>
            </a:r>
          </a:p>
          <a:p>
            <a:r>
              <a:rPr lang="en-US" dirty="0">
                <a:cs typeface="Calibri"/>
              </a:rPr>
              <a:t>If True</a:t>
            </a:r>
            <a:r>
              <a:rPr lang="en-US" dirty="0" smtClean="0">
                <a:cs typeface="Calibri"/>
              </a:rPr>
              <a:t>, execute </a:t>
            </a:r>
            <a:r>
              <a:rPr lang="en-US" dirty="0">
                <a:cs typeface="Calibri"/>
              </a:rPr>
              <a:t>the code between if and else, if False execute code after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is an example that is also included in your notebooks</a:t>
            </a:r>
            <a:endParaRPr lang="en-US" dirty="0"/>
          </a:p>
          <a:p>
            <a:r>
              <a:rPr lang="en-US" dirty="0">
                <a:cs typeface="Calibri"/>
              </a:rPr>
              <a:t>Go through the example</a:t>
            </a:r>
          </a:p>
          <a:p>
            <a:r>
              <a:rPr lang="en-US" dirty="0">
                <a:cs typeface="Calibri"/>
              </a:rPr>
              <a:t>noticed that the first 2 print statements don't have the same indentation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extend if block to many different conditions.</a:t>
            </a:r>
            <a:endParaRPr lang="en-US" dirty="0"/>
          </a:p>
          <a:p>
            <a:r>
              <a:rPr lang="en-US" dirty="0">
                <a:cs typeface="Calibri"/>
              </a:rPr>
              <a:t>done with the </a:t>
            </a:r>
            <a:r>
              <a:rPr lang="en-US" dirty="0" err="1">
                <a:cs typeface="Calibri"/>
              </a:rPr>
              <a:t>elif</a:t>
            </a:r>
            <a:endParaRPr lang="en-US" dirty="0" err="1"/>
          </a:p>
          <a:p>
            <a:r>
              <a:rPr lang="en-US" dirty="0">
                <a:cs typeface="Calibri"/>
              </a:rPr>
              <a:t>previous statements have been false and the current condition is true then execute the current </a:t>
            </a:r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block.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Relevant bitcoin example in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Week-2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Reserved Words: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09800" y="1905000"/>
          <a:ext cx="8153400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and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exec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not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assert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finally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or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break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pass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class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from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print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continue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global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raise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return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import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try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elif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while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with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except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lambda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yield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09800" y="1447800"/>
            <a:ext cx="7010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+mn-ea"/>
              </a:rPr>
              <a:t>Keywords contain lowercase letters only.</a:t>
            </a:r>
          </a:p>
        </p:txBody>
      </p:sp>
    </p:spTree>
    <p:extLst>
      <p:ext uri="{BB962C8B-B14F-4D97-AF65-F5344CB8AC3E}">
        <p14:creationId xmlns:p14="http://schemas.microsoft.com/office/powerpoint/2010/main" val="380109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756CF-0EC1-4B18-B18E-587B3EE4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627879-D091-413E-8D37-A8650E6B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Useful when your code needs further explanation. Either for your future self and anybody else.</a:t>
            </a:r>
          </a:p>
          <a:p>
            <a:r>
              <a:rPr lang="en-US">
                <a:cs typeface="Calibri"/>
              </a:rPr>
              <a:t>Useful when you want to remove the code from execution but not permanently</a:t>
            </a:r>
            <a:endParaRPr lang="en-US" err="1"/>
          </a:p>
          <a:p>
            <a:r>
              <a:rPr lang="en-US"/>
              <a:t>Comments in Python are done with #</a:t>
            </a: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D2D364C-76FC-4FE0-BC59-3CDCB78B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9" y="4425758"/>
            <a:ext cx="10075611" cy="8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EDA5C-11ED-4F74-BE7D-E34CE6E8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B3F25-7629-4D50-8A9E-9399ECA0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Fundamental building block of software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8370306-25FA-4DAE-9887-8233A7B3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57" y="2628611"/>
            <a:ext cx="6243811" cy="15363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C27102A-BF51-4768-8EAA-0CF9C658B1B7}"/>
              </a:ext>
            </a:extLst>
          </p:cNvPr>
          <p:cNvSpPr/>
          <p:nvPr/>
        </p:nvSpPr>
        <p:spPr>
          <a:xfrm>
            <a:off x="1860996" y="2719588"/>
            <a:ext cx="1000259" cy="35631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E1EE2A58-34E1-447C-A928-06DC65ABAF41}"/>
              </a:ext>
            </a:extLst>
          </p:cNvPr>
          <p:cNvCxnSpPr/>
          <p:nvPr/>
        </p:nvCxnSpPr>
        <p:spPr>
          <a:xfrm flipH="1" flipV="1">
            <a:off x="2990045" y="2850524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CB8D99-B0EA-43AA-B625-CFDCB86F8F20}"/>
              </a:ext>
            </a:extLst>
          </p:cNvPr>
          <p:cNvSpPr txBox="1"/>
          <p:nvPr/>
        </p:nvSpPr>
        <p:spPr>
          <a:xfrm>
            <a:off x="5291075" y="2663780"/>
            <a:ext cx="258650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Conditional statement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A16FABA-00B3-45F5-A667-1C93916C3D95}"/>
              </a:ext>
            </a:extLst>
          </p:cNvPr>
          <p:cNvSpPr/>
          <p:nvPr/>
        </p:nvSpPr>
        <p:spPr>
          <a:xfrm>
            <a:off x="1903925" y="3041560"/>
            <a:ext cx="2062766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F99B7F5-BBB1-48D3-B435-EC6F352A353D}"/>
              </a:ext>
            </a:extLst>
          </p:cNvPr>
          <p:cNvSpPr/>
          <p:nvPr/>
        </p:nvSpPr>
        <p:spPr>
          <a:xfrm>
            <a:off x="1989784" y="3674771"/>
            <a:ext cx="3393582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CF283AA-FBB5-4735-BF2B-64A4A826E31E}"/>
              </a:ext>
            </a:extLst>
          </p:cNvPr>
          <p:cNvCxnSpPr>
            <a:cxnSpLocks/>
          </p:cNvCxnSpPr>
          <p:nvPr/>
        </p:nvCxnSpPr>
        <p:spPr>
          <a:xfrm flipH="1" flipV="1">
            <a:off x="4031087" y="3236890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38AF61A-E977-4731-95E2-F6B54C00EFA0}"/>
              </a:ext>
            </a:extLst>
          </p:cNvPr>
          <p:cNvCxnSpPr>
            <a:cxnSpLocks/>
          </p:cNvCxnSpPr>
          <p:nvPr/>
        </p:nvCxnSpPr>
        <p:spPr>
          <a:xfrm flipH="1" flipV="1">
            <a:off x="5479960" y="3870102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D9D06C-38FE-4AA3-825C-CF8A6340EAB0}"/>
              </a:ext>
            </a:extLst>
          </p:cNvPr>
          <p:cNvSpPr txBox="1"/>
          <p:nvPr/>
        </p:nvSpPr>
        <p:spPr>
          <a:xfrm>
            <a:off x="6364310" y="3060880"/>
            <a:ext cx="3187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True</a:t>
            </a:r>
            <a:endParaRPr lang="en-US">
              <a:solidFill>
                <a:srgbClr val="70AD47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7878354-0520-4EB1-ABDA-FE394812C7DA}"/>
              </a:ext>
            </a:extLst>
          </p:cNvPr>
          <p:cNvSpPr txBox="1"/>
          <p:nvPr/>
        </p:nvSpPr>
        <p:spPr>
          <a:xfrm>
            <a:off x="7780991" y="3672626"/>
            <a:ext cx="29192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False</a:t>
            </a:r>
            <a:endParaRPr lang="en-US" dirty="0">
              <a:solidFill>
                <a:srgbClr val="70AD47"/>
              </a:solidFill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33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DB528-B9B8-46A7-8B79-1AA0882E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Else example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8CB0D503-4912-4CA2-8DC8-A75E4719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92" y="2745336"/>
            <a:ext cx="9318376" cy="1878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F15194-6A4D-45BA-A940-E29C980342E3}"/>
              </a:ext>
            </a:extLst>
          </p:cNvPr>
          <p:cNvSpPr txBox="1"/>
          <p:nvPr/>
        </p:nvSpPr>
        <p:spPr>
          <a:xfrm>
            <a:off x="839271" y="1692498"/>
            <a:ext cx="790548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Try running the example below</a:t>
            </a:r>
            <a:r>
              <a:rPr lang="en-US" sz="2800">
                <a:cs typeface="Calibri"/>
              </a:rPr>
              <a:t>.</a:t>
            </a:r>
          </a:p>
          <a:p>
            <a:r>
              <a:rPr lang="en-US" sz="2800">
                <a:cs typeface="Calibri"/>
              </a:rPr>
              <a:t>What do you get?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BFBA518A-50D4-4C99-A1B4-566DA51E3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6" y="4709363"/>
            <a:ext cx="9311425" cy="5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F239B-6ED7-46AE-8AD5-F3410058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Extending if-else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23B8B-DDD6-48CC-BE97-AF162ADE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We can add infinitely more if statements using </a:t>
            </a:r>
            <a:r>
              <a:rPr lang="en-US" b="1" dirty="0" err="1">
                <a:cs typeface="Calibri"/>
              </a:rPr>
              <a:t>elif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= else + if which means that the previous statements must be false for the current one to evaluate to true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51274EEC-735A-442E-B328-8DF279E5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2613054"/>
            <a:ext cx="7787424" cy="22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439D1-8B18-47BF-9DFF-39D1504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0F796-6ADB-4C87-A388-3222B493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Allows us to iterate over a set amount of variables within a data structure. During that we can manipulate each item however we want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Again, indentation is important here!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850B706-65B8-4E05-8371-75357FEF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3096776"/>
            <a:ext cx="7862551" cy="9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11DB7-87FA-4B12-B811-A2E1CBB6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C64013-66E2-40FD-B8D4-9EC87079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Say we want to go over a list and print each item along with its </a:t>
            </a:r>
            <a:r>
              <a:rPr lang="en-US" dirty="0" smtClean="0">
                <a:cs typeface="Calibri"/>
              </a:rPr>
              <a:t>index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What if we have much more than 4 items in the list, say, 1000?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5" y="2305607"/>
            <a:ext cx="10043624" cy="3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4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7913F-14C7-4919-900D-BA41B592E9F9}"/>
              </a:ext>
            </a:extLst>
          </p:cNvPr>
          <p:cNvSpPr txBox="1">
            <a:spLocks/>
          </p:cNvSpPr>
          <p:nvPr/>
        </p:nvSpPr>
        <p:spPr>
          <a:xfrm>
            <a:off x="838200" y="16968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Now with a for loop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Saves us writing more lines</a:t>
            </a:r>
          </a:p>
          <a:p>
            <a:r>
              <a:rPr lang="en-US">
                <a:cs typeface="Calibri"/>
              </a:rPr>
              <a:t>Doesn't limit us in term of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0FEA-0A5D-4EF5-B983-871EB355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 example</a:t>
            </a:r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E02E056-6F06-490F-A6ED-5C6595A6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756" y="2326350"/>
            <a:ext cx="9160315" cy="22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0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4B0DC-42D3-4A93-9A5F-C52EC27B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Numerical for loop</a:t>
            </a:r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86957EB-7ADF-4127-A7F0-4857EA37F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9044" y="1479241"/>
            <a:ext cx="8874757" cy="39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63995-0665-4FD2-AAEC-8A0A9C9A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B5E810-8FC6-44D5-85ED-C63B977B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518367"/>
            <a:ext cx="108279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Another useful loop. Similar to the for loop.</a:t>
            </a:r>
          </a:p>
          <a:p>
            <a:r>
              <a:rPr lang="en-GB" dirty="0"/>
              <a:t>A while loop doesn't run for a predefined number of iterations, like a for loop. Instead, it stops as soon as a given condition becomes true/false.</a:t>
            </a:r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D2873BC-9B18-4E31-8DAE-041212B1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21" y="2905476"/>
            <a:ext cx="8458276" cy="31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alibri Light"/>
              </a:rPr>
              <a:t>Python Uses and Applications</a:t>
            </a:r>
          </a:p>
          <a:p>
            <a:r>
              <a:rPr lang="en-US" dirty="0" smtClean="0">
                <a:cs typeface="Calibri"/>
              </a:rPr>
              <a:t>Environment </a:t>
            </a:r>
            <a:r>
              <a:rPr lang="en-US" dirty="0" err="1" smtClean="0">
                <a:cs typeface="Calibri"/>
              </a:rPr>
              <a:t>Jupyter</a:t>
            </a:r>
            <a:endParaRPr lang="en-US" dirty="0" smtClean="0">
              <a:cs typeface="Calibri Light"/>
            </a:endParaRPr>
          </a:p>
          <a:p>
            <a:r>
              <a:rPr lang="en-US" dirty="0">
                <a:cs typeface="Calibri Light"/>
              </a:rPr>
              <a:t>T</a:t>
            </a:r>
            <a:r>
              <a:rPr lang="en-US" dirty="0" smtClean="0">
                <a:cs typeface="Calibri Light"/>
              </a:rPr>
              <a:t>wo Modes</a:t>
            </a:r>
            <a:r>
              <a:rPr lang="en-US" dirty="0">
                <a:cs typeface="Calibri Light"/>
              </a:rPr>
              <a:t>	</a:t>
            </a:r>
            <a:endParaRPr lang="en-US" dirty="0" smtClean="0">
              <a:cs typeface="Calibri Light"/>
            </a:endParaRPr>
          </a:p>
          <a:p>
            <a:pPr lvl="1"/>
            <a:r>
              <a:rPr lang="en-US" sz="1600" dirty="0" err="1" smtClean="0">
                <a:cs typeface="Calibri"/>
              </a:rPr>
              <a:t>Ipython</a:t>
            </a:r>
            <a:endParaRPr lang="en-US" sz="1600" dirty="0" smtClean="0">
              <a:cs typeface="Calibri"/>
            </a:endParaRPr>
          </a:p>
          <a:p>
            <a:pPr lvl="1"/>
            <a:r>
              <a:rPr lang="en-US" sz="1600" dirty="0" smtClean="0">
                <a:cs typeface="Calibri"/>
              </a:rPr>
              <a:t>Python scripts</a:t>
            </a:r>
            <a:endParaRPr lang="en-US" sz="1600" dirty="0">
              <a:cs typeface="Calibri"/>
            </a:endParaRPr>
          </a:p>
          <a:p>
            <a:r>
              <a:rPr lang="en-US" dirty="0" smtClean="0"/>
              <a:t>Variables and types</a:t>
            </a:r>
          </a:p>
          <a:p>
            <a:r>
              <a:rPr lang="en-US" dirty="0" smtClean="0"/>
              <a:t>Type Casting</a:t>
            </a:r>
          </a:p>
          <a:p>
            <a:r>
              <a:rPr lang="en-US" dirty="0" smtClean="0"/>
              <a:t>Arithmetic operations</a:t>
            </a:r>
          </a:p>
          <a:p>
            <a:r>
              <a:rPr lang="en-US" dirty="0">
                <a:cs typeface="Calibri Light"/>
              </a:rPr>
              <a:t>Comparison </a:t>
            </a:r>
            <a:r>
              <a:rPr lang="en-US" dirty="0" smtClean="0">
                <a:cs typeface="Calibri Light"/>
              </a:rPr>
              <a:t>operators</a:t>
            </a:r>
          </a:p>
          <a:p>
            <a:r>
              <a:rPr lang="en-US" dirty="0" smtClean="0">
                <a:cs typeface="Calibri Light"/>
              </a:rPr>
              <a:t>Logical operators</a:t>
            </a:r>
          </a:p>
          <a:p>
            <a:r>
              <a:rPr lang="en-US" dirty="0" smtClean="0">
                <a:cs typeface="Calibri Light"/>
              </a:rPr>
              <a:t>Strings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7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smtClean="0"/>
              <a:t>ENJOY </a:t>
            </a:r>
            <a:r>
              <a:rPr lang="en-US" smtClean="0"/>
              <a:t>THE Today TRAINING!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5754"/>
      </p:ext>
    </p:extLst>
  </p:cSld>
  <p:clrMapOvr>
    <a:masterClrMapping/>
  </p:clrMapOvr>
  <p:transition spd="slow" advTm="39103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Motivational Lecture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73CB69-761A-4129-865E-26EF211F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https://www.youtube.com/watch?v=niNk9-ibLcY</a:t>
            </a:r>
          </a:p>
        </p:txBody>
      </p:sp>
    </p:spTree>
    <p:extLst>
      <p:ext uri="{BB962C8B-B14F-4D97-AF65-F5344CB8AC3E}">
        <p14:creationId xmlns:p14="http://schemas.microsoft.com/office/powerpoint/2010/main" val="142952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4816439-3EAC-4B6D-A186-D5F34C4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70" y="228580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706"/>
            <a:ext cx="9144000" cy="994229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84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Institute/Work ethics </a:t>
            </a:r>
            <a:endParaRPr lang="en-US" dirty="0" smtClean="0"/>
          </a:p>
          <a:p>
            <a:r>
              <a:rPr lang="en-US" dirty="0" smtClean="0"/>
              <a:t>Examples and some standard rules</a:t>
            </a:r>
          </a:p>
          <a:p>
            <a:r>
              <a:rPr lang="en-US" dirty="0" smtClean="0"/>
              <a:t>More on Data Types </a:t>
            </a:r>
          </a:p>
          <a:p>
            <a:r>
              <a:rPr lang="en-US" dirty="0" smtClean="0"/>
              <a:t>Functions (built-in functions/ </a:t>
            </a:r>
            <a:r>
              <a:rPr lang="en-US" dirty="0"/>
              <a:t>create </a:t>
            </a:r>
            <a:r>
              <a:rPr lang="en-US" dirty="0" smtClean="0"/>
              <a:t>functions) and </a:t>
            </a:r>
            <a:r>
              <a:rPr lang="en-US" dirty="0"/>
              <a:t>Python 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Decisions</a:t>
            </a:r>
          </a:p>
          <a:p>
            <a:r>
              <a:rPr lang="en-US" dirty="0"/>
              <a:t>Python Dates and </a:t>
            </a:r>
            <a:r>
              <a:rPr lang="en-US" dirty="0" smtClean="0"/>
              <a:t>Times</a:t>
            </a:r>
          </a:p>
          <a:p>
            <a:r>
              <a:rPr lang="en-US" dirty="0"/>
              <a:t>Reading and Writing CSV </a:t>
            </a:r>
            <a:endParaRPr lang="en-US" dirty="0" smtClean="0"/>
          </a:p>
          <a:p>
            <a:r>
              <a:rPr lang="en-US" dirty="0"/>
              <a:t>Lambda and List </a:t>
            </a:r>
            <a:r>
              <a:rPr lang="en-US" dirty="0" smtClean="0"/>
              <a:t>Comprehensions</a:t>
            </a:r>
          </a:p>
          <a:p>
            <a:r>
              <a:rPr lang="en-US" dirty="0"/>
              <a:t>Advance Python Objects, map()</a:t>
            </a:r>
            <a:endParaRPr lang="en-US" dirty="0" smtClean="0"/>
          </a:p>
          <a:p>
            <a:r>
              <a:rPr lang="en-US" dirty="0"/>
              <a:t>Python Types and Sequences</a:t>
            </a:r>
            <a:endParaRPr lang="en-US" dirty="0" smtClean="0"/>
          </a:p>
          <a:p>
            <a:r>
              <a:rPr lang="en-US" dirty="0"/>
              <a:t>Numerical Python Library (</a:t>
            </a:r>
            <a:r>
              <a:rPr lang="en-US" dirty="0" err="1"/>
              <a:t>Numpy</a:t>
            </a:r>
            <a:r>
              <a:rPr lang="en-US" dirty="0" smtClean="0"/>
              <a:t>)</a:t>
            </a:r>
          </a:p>
          <a:p>
            <a:r>
              <a:rPr lang="en-US" dirty="0"/>
              <a:t>Data Science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4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Workplace/Institute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 ethic is a standard of conduct and values for job performance</a:t>
            </a:r>
            <a:r>
              <a:rPr lang="en-US" dirty="0" smtClean="0"/>
              <a:t>.</a:t>
            </a:r>
          </a:p>
          <a:p>
            <a:r>
              <a:rPr lang="en-US" dirty="0"/>
              <a:t>Different businesses have different expectations.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of values centered on importance of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Appearance</a:t>
            </a:r>
          </a:p>
          <a:p>
            <a:pPr lvl="1"/>
            <a:r>
              <a:rPr lang="en-US" dirty="0" smtClean="0"/>
              <a:t>Attitude</a:t>
            </a:r>
          </a:p>
          <a:p>
            <a:pPr lvl="1"/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Organizational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Cooperation</a:t>
            </a:r>
          </a:p>
          <a:p>
            <a:pPr lvl="1"/>
            <a:r>
              <a:rPr lang="en-US" dirty="0"/>
              <a:t>Respect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0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ABA2E-C975-4D4D-BE2F-1219C35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F7DE73-10AD-4C69-BCD3-F643685F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writing scripts, your outcomes aren't printed on the terminal.</a:t>
            </a:r>
          </a:p>
          <a:p>
            <a:r>
              <a:rPr lang="en-US">
                <a:cs typeface="Calibri"/>
              </a:rPr>
              <a:t>Thus, you must print them yourself with the print() function.</a:t>
            </a:r>
          </a:p>
          <a:p>
            <a:r>
              <a:rPr lang="en-US">
                <a:cs typeface="Calibri"/>
              </a:rPr>
              <a:t>Beware to not mix up the different type of variables!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DD36907-2C05-4DE7-B781-33D5A8F8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4" y="3501517"/>
            <a:ext cx="8646015" cy="23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FBB21-60A1-4F16-B70D-5FC5B8C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quiz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139A32B-6317-4A77-A8B8-D1A3A430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644" y="2399283"/>
            <a:ext cx="9685583" cy="143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4D5C59-3C03-4E3E-B7FD-C6A168AD132E}"/>
              </a:ext>
            </a:extLst>
          </p:cNvPr>
          <p:cNvSpPr txBox="1"/>
          <p:nvPr/>
        </p:nvSpPr>
        <p:spPr>
          <a:xfrm>
            <a:off x="839271" y="1746160"/>
            <a:ext cx="974072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Do you see anything</a:t>
            </a:r>
            <a:r>
              <a:rPr lang="en-US" sz="2800">
                <a:cs typeface="Calibri"/>
              </a:rPr>
              <a:t> wrong with this block?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9E127028-16E4-498B-9117-83841052B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1" y="3857133"/>
            <a:ext cx="6767847" cy="20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0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12E3E7-7A16-44BD-8934-4FBDCAF7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Another more generic way to fix it</a:t>
            </a:r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B60D3AE-100F-4082-B25B-6FE00B56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822" y="1865214"/>
            <a:ext cx="8973623" cy="163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A713323-D601-4E4F-B2E9-EB4649FF695D}"/>
              </a:ext>
            </a:extLst>
          </p:cNvPr>
          <p:cNvSpPr txBox="1"/>
          <p:nvPr/>
        </p:nvSpPr>
        <p:spPr>
          <a:xfrm>
            <a:off x="839272" y="3817512"/>
            <a:ext cx="931142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If we comma separate statements in a print function we can have different variables printing</a:t>
            </a:r>
            <a:r>
              <a:rPr lang="en-US" sz="280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4520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827</Words>
  <Application>Microsoft Office PowerPoint</Application>
  <PresentationFormat>Widescreen</PresentationFormat>
  <Paragraphs>196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Wingdings</vt:lpstr>
      <vt:lpstr>Office Theme</vt:lpstr>
      <vt:lpstr>Welcome to Week-2 </vt:lpstr>
      <vt:lpstr>Previous Week</vt:lpstr>
      <vt:lpstr>Motivational Lecture</vt:lpstr>
      <vt:lpstr>Introduction to</vt:lpstr>
      <vt:lpstr>This Week</vt:lpstr>
      <vt:lpstr>Workplace/Institute Ethics</vt:lpstr>
      <vt:lpstr>Printing</vt:lpstr>
      <vt:lpstr>Quick quiz</vt:lpstr>
      <vt:lpstr>Another more generic way to fix it</vt:lpstr>
      <vt:lpstr>Reserved Words:</vt:lpstr>
      <vt:lpstr>Commenting</vt:lpstr>
      <vt:lpstr>If Else</vt:lpstr>
      <vt:lpstr>If Else example</vt:lpstr>
      <vt:lpstr>Extending if-else blocks</vt:lpstr>
      <vt:lpstr>For loop</vt:lpstr>
      <vt:lpstr>Example</vt:lpstr>
      <vt:lpstr>For example</vt:lpstr>
      <vt:lpstr>Numerical for loop</vt:lpstr>
      <vt:lpstr>While loop</vt:lpstr>
      <vt:lpstr>I HOPE YOU LEARN A LOT &amp; ENJOY THE Today TRAINING!  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2021-06-07T15:34:15Z</dcterms:modified>
</cp:coreProperties>
</file>