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B28F-6F6F-4025-91E1-04192A5DC331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ACA0-1108-442F-A5C3-8F222191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1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B28F-6F6F-4025-91E1-04192A5DC331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ACA0-1108-442F-A5C3-8F222191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96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B28F-6F6F-4025-91E1-04192A5DC331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ACA0-1108-442F-A5C3-8F2221917CD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488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B28F-6F6F-4025-91E1-04192A5DC331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ACA0-1108-442F-A5C3-8F222191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832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B28F-6F6F-4025-91E1-04192A5DC331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ACA0-1108-442F-A5C3-8F2221917CD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977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B28F-6F6F-4025-91E1-04192A5DC331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ACA0-1108-442F-A5C3-8F222191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723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B28F-6F6F-4025-91E1-04192A5DC331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ACA0-1108-442F-A5C3-8F222191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44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B28F-6F6F-4025-91E1-04192A5DC331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ACA0-1108-442F-A5C3-8F222191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1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B28F-6F6F-4025-91E1-04192A5DC331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ACA0-1108-442F-A5C3-8F222191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97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B28F-6F6F-4025-91E1-04192A5DC331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ACA0-1108-442F-A5C3-8F222191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53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B28F-6F6F-4025-91E1-04192A5DC331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ACA0-1108-442F-A5C3-8F222191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B28F-6F6F-4025-91E1-04192A5DC331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ACA0-1108-442F-A5C3-8F222191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13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B28F-6F6F-4025-91E1-04192A5DC331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ACA0-1108-442F-A5C3-8F222191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43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B28F-6F6F-4025-91E1-04192A5DC331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ACA0-1108-442F-A5C3-8F222191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82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B28F-6F6F-4025-91E1-04192A5DC331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ACA0-1108-442F-A5C3-8F222191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3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B28F-6F6F-4025-91E1-04192A5DC331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ACA0-1108-442F-A5C3-8F222191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14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B28F-6F6F-4025-91E1-04192A5DC331}" type="datetimeFigureOut">
              <a:rPr lang="ru-RU" smtClean="0"/>
              <a:t>10.03.2023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83ACA0-1108-442F-A5C3-8F222191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56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piOrhei/TMBuD" TargetMode="External"/><Relationship Id="rId2" Type="http://schemas.openxmlformats.org/officeDocument/2006/relationships/hyperlink" Target="https://www.kaggle.com/datasets/balraj98/facades-data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s-old.is.tue.mpg.de/project/Facade_Segmentation" TargetMode="External"/><Relationship Id="rId4" Type="http://schemas.openxmlformats.org/officeDocument/2006/relationships/hyperlink" Target="https://cmp.felk.cvut.cz/~tylecr1/facad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Тестовое задание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400" dirty="0" smtClean="0"/>
              <a:t>Задача: сделать из общедоступных наборов данных модель, </a:t>
            </a:r>
            <a:r>
              <a:rPr lang="ru-RU" sz="2400" dirty="0" err="1" smtClean="0"/>
              <a:t>подсчитающую</a:t>
            </a:r>
            <a:r>
              <a:rPr lang="ru-RU" sz="2400" dirty="0" smtClean="0"/>
              <a:t> количество окон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848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на изображении из другого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Возьмем первый </a:t>
            </a:r>
            <a:r>
              <a:rPr lang="ru-RU" sz="2000" dirty="0" err="1" smtClean="0"/>
              <a:t>датасет</a:t>
            </a:r>
            <a:r>
              <a:rPr lang="ru-RU" sz="2000" dirty="0" smtClean="0"/>
              <a:t> и первое оригинальное изображение в проверочном наборе. Мы должны его загрузить в нужном формате, а также добавить ось, чтобы создать набор, а не отдельный файл. Получив результат от прогноза модели, его нужно привести из нормализованного вида к черно-белому виду. В добавок ко всему, модель может выдавать не только граничные значения: 0 и 255, поэтому потребует отсечь промежуточные значения: до 150 преобразуем в 0 после в 255. Преобразованное значение подадим в функцию </a:t>
            </a:r>
            <a:r>
              <a:rPr lang="en-US" sz="2000" dirty="0" err="1" smtClean="0"/>
              <a:t>findContours</a:t>
            </a:r>
            <a:r>
              <a:rPr lang="ru-RU" sz="2000" dirty="0" smtClean="0"/>
              <a:t>. Количество контуров и должно отражать количество окон.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588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модели в виде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5" y="1465943"/>
            <a:ext cx="8737307" cy="4144620"/>
          </a:xfrm>
        </p:spPr>
      </p:pic>
    </p:spTree>
    <p:extLst>
      <p:ext uri="{BB962C8B-B14F-4D97-AF65-F5344CB8AC3E}">
        <p14:creationId xmlns:p14="http://schemas.microsoft.com/office/powerpoint/2010/main" val="135062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Визуализация проверки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71" y="1216206"/>
            <a:ext cx="5641794" cy="5641794"/>
          </a:xfrm>
        </p:spPr>
      </p:pic>
    </p:spTree>
    <p:extLst>
      <p:ext uri="{BB962C8B-B14F-4D97-AF65-F5344CB8AC3E}">
        <p14:creationId xmlns:p14="http://schemas.microsoft.com/office/powerpoint/2010/main" val="168292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Модель не совсем точно предсказывает окна. </a:t>
            </a:r>
          </a:p>
          <a:p>
            <a:pPr marL="0" indent="0">
              <a:buNone/>
            </a:pPr>
            <a:r>
              <a:rPr lang="ru-RU" sz="2400" dirty="0"/>
              <a:t>Т</a:t>
            </a:r>
            <a:r>
              <a:rPr lang="ru-RU" sz="2400" dirty="0" smtClean="0"/>
              <a:t>ребуется подбор модели и её параметров. </a:t>
            </a:r>
          </a:p>
          <a:p>
            <a:pPr marL="0" indent="0">
              <a:buNone/>
            </a:pPr>
            <a:r>
              <a:rPr lang="ru-RU" sz="2400" dirty="0" smtClean="0"/>
              <a:t>Следует увеличить обучающую и проверочные выборки. </a:t>
            </a:r>
          </a:p>
          <a:p>
            <a:pPr marL="0" indent="0">
              <a:buNone/>
            </a:pPr>
            <a:r>
              <a:rPr lang="ru-RU" sz="2400" dirty="0" smtClean="0"/>
              <a:t>Возможно есть ошибки в сегментированных изображениях, их нужно проверить.</a:t>
            </a:r>
          </a:p>
          <a:p>
            <a:pPr marL="0" indent="0">
              <a:buNone/>
            </a:pPr>
            <a:r>
              <a:rPr lang="ru-RU" sz="2400" dirty="0" smtClean="0"/>
              <a:t>В целом результат есть: окна посчитаны.</a:t>
            </a:r>
          </a:p>
          <a:p>
            <a:pPr marL="0" indent="0">
              <a:buNone/>
            </a:pPr>
            <a:r>
              <a:rPr lang="ru-RU" sz="2400" dirty="0" smtClean="0"/>
              <a:t>Можно сравнить эту модель с моделью обнаружения окон </a:t>
            </a:r>
            <a:r>
              <a:rPr lang="en-US" sz="2400" dirty="0" smtClean="0"/>
              <a:t>YOLOv8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91395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20510"/>
            <a:ext cx="8596668" cy="181052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Для модели обнаружения окон нам потребуется кроме оригинального изображения еще и файл аннотаций в формате </a:t>
            </a:r>
            <a:r>
              <a:rPr lang="en-US" dirty="0" smtClean="0"/>
              <a:t>YOLO:</a:t>
            </a:r>
          </a:p>
          <a:p>
            <a:pPr marL="0" indent="0">
              <a:buNone/>
            </a:pPr>
            <a:r>
              <a:rPr lang="ru-RU" dirty="0" smtClean="0"/>
              <a:t>класс центр</a:t>
            </a:r>
            <a:r>
              <a:rPr lang="en-US" dirty="0" smtClean="0"/>
              <a:t>_x</a:t>
            </a:r>
            <a:r>
              <a:rPr lang="ru-RU" dirty="0" smtClean="0"/>
              <a:t> центр_</a:t>
            </a:r>
            <a:r>
              <a:rPr lang="en-US" dirty="0" smtClean="0"/>
              <a:t>y</a:t>
            </a:r>
            <a:r>
              <a:rPr lang="ru-RU" dirty="0" smtClean="0"/>
              <a:t> ширина высота</a:t>
            </a:r>
          </a:p>
          <a:p>
            <a:pPr marL="0" indent="0">
              <a:buNone/>
            </a:pPr>
            <a:r>
              <a:rPr lang="ru-RU" dirty="0" smtClean="0"/>
              <a:t>Используем сегментированные изображения для получения файла аннотаций: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21" y="3331030"/>
            <a:ext cx="7370122" cy="33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8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326" y="1376818"/>
            <a:ext cx="8790676" cy="752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Модель </a:t>
            </a:r>
            <a:r>
              <a:rPr lang="en-US" dirty="0" smtClean="0"/>
              <a:t>YOLO</a:t>
            </a:r>
            <a:r>
              <a:rPr lang="ru-RU" dirty="0" smtClean="0"/>
              <a:t> показала более точные значения на том же тестовом изображении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3" y="2509708"/>
            <a:ext cx="8454207" cy="29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9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7314"/>
          </a:xfrm>
        </p:spPr>
        <p:txBody>
          <a:bodyPr/>
          <a:lstStyle/>
          <a:p>
            <a:r>
              <a:rPr lang="ru-RU" dirty="0" smtClean="0"/>
              <a:t>Выбор набора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11235"/>
            <a:ext cx="8596668" cy="4650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 выбор были даны следующие наборы данных:</a:t>
            </a:r>
          </a:p>
          <a:p>
            <a:r>
              <a:rPr lang="en-US" u="sng" dirty="0">
                <a:hlinkClick r:id="rId2"/>
              </a:rPr>
              <a:t>https://www.kaggle.com/datasets/balraj98/facades-dataset</a:t>
            </a:r>
            <a:endParaRPr lang="en-US" dirty="0"/>
          </a:p>
          <a:p>
            <a:r>
              <a:rPr lang="en-US" u="sng" dirty="0">
                <a:hlinkClick r:id="rId3"/>
              </a:rPr>
              <a:t>https://github.com/CipiOrhei/TMBuD</a:t>
            </a:r>
            <a:endParaRPr lang="en-US" dirty="0"/>
          </a:p>
          <a:p>
            <a:r>
              <a:rPr lang="en-US" u="sng" dirty="0">
                <a:hlinkClick r:id="rId4"/>
              </a:rPr>
              <a:t>https://cmp.felk.cvut.cz/~tylecr1/facade/</a:t>
            </a:r>
            <a:endParaRPr lang="en-US" dirty="0"/>
          </a:p>
          <a:p>
            <a:r>
              <a:rPr lang="en-US" u="sng" dirty="0">
                <a:hlinkClick r:id="rId5"/>
              </a:rPr>
              <a:t>http://ps-old.is.tue.mpg.de/project/Facade_Segmentation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Выбор пал на третий пункт, где был кроме основного набора еще и дополнительный. К тому же в этом наборе было более четкое разделение сегментированных областей.</a:t>
            </a:r>
          </a:p>
          <a:p>
            <a:pPr marL="0" indent="0">
              <a:buNone/>
            </a:pPr>
            <a:r>
              <a:rPr lang="ru-RU" dirty="0" smtClean="0"/>
              <a:t>Как в дальнейшем оказалось выбор был неудачным, так как некоторым оригинальным изображениям не было сопоставлено сегментированное изображение, и наоборот сегментированному набору не было соответствующего оригинального изображения.</a:t>
            </a:r>
          </a:p>
          <a:p>
            <a:pPr marL="0" indent="0">
              <a:buNone/>
            </a:pPr>
            <a:r>
              <a:rPr lang="ru-RU" dirty="0" smtClean="0"/>
              <a:t>В итоге из третьего набора был создан свой набор данных</a:t>
            </a:r>
          </a:p>
        </p:txBody>
      </p:sp>
    </p:spTree>
    <p:extLst>
      <p:ext uri="{BB962C8B-B14F-4D97-AF65-F5344CB8AC3E}">
        <p14:creationId xmlns:p14="http://schemas.microsoft.com/office/powerpoint/2010/main" val="173911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Предобработка оригинальных 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357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Оригинальные изображения имели свои «оригинальные» размеры, поэтому потребовалось приводить их к одному размеру: 640 х 640 пикселей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8" y="3626531"/>
            <a:ext cx="6683969" cy="21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3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Предобработка сегментированных изображений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08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сегментированных изображений кроме изменения размеров изображения, потребовалось из цветного изображения выделить один цвет (диапазон), которым сегментированы окна, и сохранить как черно-белое изображение то же в размере 640 х 640</a:t>
            </a:r>
            <a:r>
              <a:rPr lang="en-US" sz="2400" dirty="0"/>
              <a:t>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69" y="4245430"/>
            <a:ext cx="6770420" cy="25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9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Обучающая и проверочные выборки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1536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результате предварительной обработки получили две выборки: обучающая </a:t>
            </a:r>
            <a:r>
              <a:rPr lang="en-US" sz="2400" dirty="0" smtClean="0"/>
              <a:t>(train) </a:t>
            </a:r>
            <a:r>
              <a:rPr lang="ru-RU" sz="2400" dirty="0" smtClean="0"/>
              <a:t>и проверочная</a:t>
            </a:r>
            <a:r>
              <a:rPr lang="en-US" sz="2400" dirty="0" smtClean="0"/>
              <a:t> (</a:t>
            </a:r>
            <a:r>
              <a:rPr lang="en-US" sz="2400" dirty="0" err="1" smtClean="0"/>
              <a:t>val</a:t>
            </a:r>
            <a:r>
              <a:rPr lang="en-US" sz="2400" dirty="0" smtClean="0"/>
              <a:t>)</a:t>
            </a:r>
            <a:r>
              <a:rPr lang="ru-RU" sz="2400" dirty="0" smtClean="0"/>
              <a:t>. Каждая из которых состоит из входящего </a:t>
            </a:r>
            <a:r>
              <a:rPr lang="en-US" sz="2400" dirty="0" smtClean="0"/>
              <a:t>(x) </a:t>
            </a:r>
            <a:r>
              <a:rPr lang="ru-RU" sz="2400" dirty="0" smtClean="0"/>
              <a:t>и целевого (</a:t>
            </a:r>
            <a:r>
              <a:rPr lang="en-US" sz="2400" dirty="0" smtClean="0"/>
              <a:t>y)</a:t>
            </a:r>
            <a:r>
              <a:rPr lang="ru-RU" sz="2400" dirty="0" smtClean="0"/>
              <a:t> набора данных. Размеры наборов данных: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545900"/>
              </p:ext>
            </p:extLst>
          </p:nvPr>
        </p:nvGraphicFramePr>
        <p:xfrm>
          <a:off x="2233748" y="3926977"/>
          <a:ext cx="62964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526">
                  <a:extLst>
                    <a:ext uri="{9D8B030D-6E8A-4147-A177-3AD203B41FA5}">
                      <a16:colId xmlns:a16="http://schemas.microsoft.com/office/drawing/2014/main" val="4239104014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1455487982"/>
                    </a:ext>
                  </a:extLst>
                </a:gridCol>
                <a:gridCol w="2873998">
                  <a:extLst>
                    <a:ext uri="{9D8B030D-6E8A-4147-A177-3AD203B41FA5}">
                      <a16:colId xmlns:a16="http://schemas.microsoft.com/office/drawing/2014/main" val="3511361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№ </a:t>
                      </a:r>
                      <a:r>
                        <a:rPr lang="ru-RU" dirty="0" err="1" smtClean="0"/>
                        <a:t>п.п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Обозначение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Размеры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6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x_train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417, 640, 640, 3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y_train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417, 640, 640, 1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2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x_val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55, 640, 640, 3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4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y_val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55, 640, 640, 1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05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55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Пилотная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42132"/>
            <a:ext cx="8596668" cy="488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Была выбрана следующая модель нейронной сети: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2090550"/>
            <a:ext cx="7235958" cy="37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7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араметры </a:t>
            </a:r>
            <a:r>
              <a:rPr lang="ru-RU" dirty="0" smtClean="0"/>
              <a:t>компиляции и обучения модели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597336"/>
              </p:ext>
            </p:extLst>
          </p:nvPr>
        </p:nvGraphicFramePr>
        <p:xfrm>
          <a:off x="677691" y="2970486"/>
          <a:ext cx="85963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37">
                  <a:extLst>
                    <a:ext uri="{9D8B030D-6E8A-4147-A177-3AD203B41FA5}">
                      <a16:colId xmlns:a16="http://schemas.microsoft.com/office/drawing/2014/main" val="2015486030"/>
                    </a:ext>
                  </a:extLst>
                </a:gridCol>
                <a:gridCol w="3396343">
                  <a:extLst>
                    <a:ext uri="{9D8B030D-6E8A-4147-A177-3AD203B41FA5}">
                      <a16:colId xmlns:a16="http://schemas.microsoft.com/office/drawing/2014/main" val="1318248902"/>
                    </a:ext>
                  </a:extLst>
                </a:gridCol>
                <a:gridCol w="4049031">
                  <a:extLst>
                    <a:ext uri="{9D8B030D-6E8A-4147-A177-3AD203B41FA5}">
                      <a16:colId xmlns:a16="http://schemas.microsoft.com/office/drawing/2014/main" val="2650960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п.п</a:t>
                      </a:r>
                      <a:r>
                        <a:rPr lang="ru-RU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2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Оптимизатор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8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Функция</a:t>
                      </a:r>
                      <a:r>
                        <a:rPr lang="ru-RU" baseline="0" dirty="0" smtClean="0"/>
                        <a:t> ошибок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binary_crossentropy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Метрика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92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Размер </a:t>
                      </a:r>
                      <a:r>
                        <a:rPr lang="ru-RU" dirty="0" err="1" smtClean="0"/>
                        <a:t>батча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13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прогонов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64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64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4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 обучения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559025"/>
            <a:ext cx="7576456" cy="4965915"/>
          </a:xfrm>
        </p:spPr>
      </p:pic>
    </p:spTree>
    <p:extLst>
      <p:ext uri="{BB962C8B-B14F-4D97-AF65-F5344CB8AC3E}">
        <p14:creationId xmlns:p14="http://schemas.microsoft.com/office/powerpoint/2010/main" val="364506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Точность обучения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239228"/>
            <a:ext cx="7486952" cy="4984837"/>
          </a:xfrm>
        </p:spPr>
      </p:pic>
    </p:spTree>
    <p:extLst>
      <p:ext uri="{BB962C8B-B14F-4D97-AF65-F5344CB8AC3E}">
        <p14:creationId xmlns:p14="http://schemas.microsoft.com/office/powerpoint/2010/main" val="344250177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499</Words>
  <Application>Microsoft Office PowerPoint</Application>
  <PresentationFormat>Широкоэкранный</PresentationFormat>
  <Paragraphs>72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Аспект</vt:lpstr>
      <vt:lpstr>Тестовое задание</vt:lpstr>
      <vt:lpstr>Выбор набора данных</vt:lpstr>
      <vt:lpstr>Предобработка оригинальных изображений</vt:lpstr>
      <vt:lpstr>Предобработка сегментированных изображений</vt:lpstr>
      <vt:lpstr>Обучающая и проверочные выборки</vt:lpstr>
      <vt:lpstr>Пилотная модель</vt:lpstr>
      <vt:lpstr>Параметры компиляции и обучения модели</vt:lpstr>
      <vt:lpstr>Ошибки обучения</vt:lpstr>
      <vt:lpstr>Точность обучения</vt:lpstr>
      <vt:lpstr>Проверка на изображении из другого датасета</vt:lpstr>
      <vt:lpstr>Проверка модели в виде кода</vt:lpstr>
      <vt:lpstr>Визуализация проверки</vt:lpstr>
      <vt:lpstr>Вывод</vt:lpstr>
      <vt:lpstr>Подготовка данных</vt:lpstr>
      <vt:lpstr>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Тестовое задание</dc:title>
  <dc:creator>usr</dc:creator>
  <cp:lastModifiedBy>usr</cp:lastModifiedBy>
  <cp:revision>17</cp:revision>
  <dcterms:created xsi:type="dcterms:W3CDTF">2023-03-09T10:26:15Z</dcterms:created>
  <dcterms:modified xsi:type="dcterms:W3CDTF">2023-03-10T08:11:28Z</dcterms:modified>
</cp:coreProperties>
</file>