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handoutMasterIdLst>
    <p:handoutMasterId r:id="rId26"/>
  </p:handoutMasterIdLst>
  <p:sldIdLst>
    <p:sldId id="257" r:id="rId2"/>
    <p:sldId id="267" r:id="rId3"/>
    <p:sldId id="260" r:id="rId4"/>
    <p:sldId id="293" r:id="rId5"/>
    <p:sldId id="269" r:id="rId6"/>
    <p:sldId id="292" r:id="rId7"/>
    <p:sldId id="271" r:id="rId8"/>
    <p:sldId id="285" r:id="rId9"/>
    <p:sldId id="276" r:id="rId10"/>
    <p:sldId id="277" r:id="rId11"/>
    <p:sldId id="281" r:id="rId12"/>
    <p:sldId id="282" r:id="rId13"/>
    <p:sldId id="280" r:id="rId14"/>
    <p:sldId id="275" r:id="rId15"/>
    <p:sldId id="274" r:id="rId16"/>
    <p:sldId id="273" r:id="rId17"/>
    <p:sldId id="287" r:id="rId18"/>
    <p:sldId id="288" r:id="rId19"/>
    <p:sldId id="289" r:id="rId20"/>
    <p:sldId id="291" r:id="rId21"/>
    <p:sldId id="278" r:id="rId22"/>
    <p:sldId id="284" r:id="rId23"/>
    <p:sldId id="28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DAYASAGARAN" initials="Kv" lastIdx="1" clrIdx="0">
    <p:extLst>
      <p:ext uri="{19B8F6BF-5375-455C-9EA6-DF929625EA0E}">
        <p15:presenceInfo xmlns:p15="http://schemas.microsoft.com/office/powerpoint/2012/main" userId="S::vtu12056@veltechcmc.onmicrosoft.com::dd1d51fe-af5d-477d-82cb-3fc507d8c5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1330" y="62"/>
      </p:cViewPr>
      <p:guideLst>
        <p:guide orient="horz" pos="1933"/>
        <p:guide pos="2880"/>
      </p:guideLst>
    </p:cSldViewPr>
  </p:slideViewPr>
  <p:notesTextViewPr>
    <p:cViewPr>
      <p:scale>
        <a:sx n="1" d="1"/>
        <a:sy n="1" d="1"/>
      </p:scale>
      <p:origin x="0" y="0"/>
    </p:cViewPr>
  </p:notesTextViewPr>
  <p:notesViewPr>
    <p:cSldViewPr>
      <p:cViewPr varScale="1">
        <p:scale>
          <a:sx n="66" d="100"/>
          <a:sy n="66" d="100"/>
        </p:scale>
        <p:origin x="3134"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20T22:26:42.962" idx="1">
    <p:pos x="5304" y="1565"/>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t>20-03-2024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t>‹#›</a:t>
            </a:fld>
            <a:endParaRPr lang="en-IN"/>
          </a:p>
        </p:txBody>
      </p:sp>
    </p:spTree>
    <p:extLst>
      <p:ext uri="{BB962C8B-B14F-4D97-AF65-F5344CB8AC3E}">
        <p14:creationId xmlns:p14="http://schemas.microsoft.com/office/powerpoint/2010/main" val="111840102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t>20-03-2024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t>‹#›</a:t>
            </a:fld>
            <a:endParaRPr lang="en-IN"/>
          </a:p>
        </p:txBody>
      </p:sp>
    </p:spTree>
    <p:extLst>
      <p:ext uri="{BB962C8B-B14F-4D97-AF65-F5344CB8AC3E}">
        <p14:creationId xmlns:p14="http://schemas.microsoft.com/office/powerpoint/2010/main" val="39269842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t>20-03-2024</a:t>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t>‹#›</a:t>
            </a:fld>
            <a:endParaRPr lang="en-IN"/>
          </a:p>
        </p:txBody>
      </p:sp>
    </p:spTree>
    <p:extLst>
      <p:ext uri="{BB962C8B-B14F-4D97-AF65-F5344CB8AC3E}">
        <p14:creationId xmlns:p14="http://schemas.microsoft.com/office/powerpoint/2010/main" val="340184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t>20-03-2024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9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t>20-03-2024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65610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t>20-03-2024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845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t>20-03-2024</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t>‹#›</a:t>
            </a:fld>
            <a:endParaRPr lang="en-IN"/>
          </a:p>
        </p:txBody>
      </p:sp>
    </p:spTree>
    <p:extLst>
      <p:ext uri="{BB962C8B-B14F-4D97-AF65-F5344CB8AC3E}">
        <p14:creationId xmlns:p14="http://schemas.microsoft.com/office/powerpoint/2010/main" val="151365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t>20-03-2024</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42808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t>20-03-2024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8576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t>20-03-2024</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41583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t>20-03-2024</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91548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t>20-03-2024</a:t>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p>
        </p:txBody>
      </p:sp>
      <p:sp>
        <p:nvSpPr>
          <p:cNvPr id="11" name="Slide Number Placeholder 10"/>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18047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t>20-03-2024</a:t>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4702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t>20-03-2024</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endParaRPr lang="en-IN" dirty="0"/>
          </a:p>
        </p:txBody>
      </p:sp>
      <p:pic>
        <p:nvPicPr>
          <p:cNvPr id="10" name="Picture 9">
            <a:extLst>
              <a:ext uri="{FF2B5EF4-FFF2-40B4-BE49-F238E27FC236}">
                <a16:creationId xmlns:a16="http://schemas.microsoft.com/office/drawing/2014/main" id="{D3261038-0B5B-4134-806C-5BF2BDD140E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extLst>
      <p:ext uri="{BB962C8B-B14F-4D97-AF65-F5344CB8AC3E}">
        <p14:creationId xmlns:p14="http://schemas.microsoft.com/office/powerpoint/2010/main" val="23889907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846659"/>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lvl="0" algn="ctr" eaLnBrk="1" latinLnBrk="1" hangingPunct="1"/>
            <a:r>
              <a:rPr lang="en-US" altLang="en-US" sz="1600" b="1" dirty="0">
                <a:latin typeface="Times New Roman" pitchFamily="18" charset="0"/>
                <a:ea typeface="Verdana" pitchFamily="34" charset="0"/>
              </a:rPr>
              <a:t>1156CS701- MAJOR PROJECT </a:t>
            </a:r>
          </a:p>
          <a:p>
            <a:pPr lvl="0" algn="ctr" eaLnBrk="1" latinLnBrk="1" hangingPunct="1"/>
            <a:r>
              <a:rPr lang="en-US" sz="1600" b="1" dirty="0">
                <a:latin typeface="Times New Roman" pitchFamily="18" charset="0"/>
                <a:ea typeface="Verdana" pitchFamily="34" charset="0"/>
                <a:cs typeface="Times New Roman" pitchFamily="18" charset="0"/>
              </a:rPr>
              <a:t>IN-HOUSE</a:t>
            </a:r>
          </a:p>
          <a:p>
            <a:pPr lvl="0" algn="ctr" eaLnBrk="1" latinLnBrk="1" hangingPunct="1"/>
            <a:r>
              <a:rPr lang="en-US" sz="1600" b="1" dirty="0">
                <a:latin typeface="Times New Roman" pitchFamily="18" charset="0"/>
                <a:ea typeface="Verdana" pitchFamily="34" charset="0"/>
                <a:cs typeface="Times New Roman" pitchFamily="18" charset="0"/>
              </a:rPr>
              <a:t>WINTER SEMESTER(2023-2024) </a:t>
            </a:r>
          </a:p>
          <a:p>
            <a:pPr algn="ctr"/>
            <a:r>
              <a:rPr lang="en-US" sz="1600" b="1" dirty="0">
                <a:latin typeface="Times New Roman" pitchFamily="18" charset="0"/>
                <a:ea typeface="Verdana" pitchFamily="34" charset="0"/>
                <a:cs typeface="Times New Roman" pitchFamily="18" charset="0"/>
              </a:rPr>
              <a:t>REVIEW - 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707886"/>
          </a:xfrm>
          <a:prstGeom prst="rect">
            <a:avLst/>
          </a:prstGeom>
        </p:spPr>
        <p:txBody>
          <a:bodyPr wrap="square">
            <a:spAutoFit/>
          </a:bodyPr>
          <a:lstStyle/>
          <a:p>
            <a:pPr algn="ctr"/>
            <a:r>
              <a:rPr lang="en-IN" sz="2000" b="1" dirty="0">
                <a:latin typeface="Times New Roman" pitchFamily="18" charset="0"/>
                <a:cs typeface="Times New Roman" pitchFamily="18" charset="0"/>
              </a:rPr>
              <a:t>“</a:t>
            </a:r>
            <a:r>
              <a:rPr lang="en-US" sz="2000" b="1" dirty="0">
                <a:latin typeface="Times New Roman" pitchFamily="18" charset="0"/>
                <a:cs typeface="Times New Roman" pitchFamily="18" charset="0"/>
              </a:rPr>
              <a:t>Block chain Land And Flat Registry Platform-Reducing Frauds and Delays</a:t>
            </a:r>
            <a:r>
              <a:rPr lang="en-IN" sz="2000" b="1" dirty="0">
                <a:latin typeface="Times New Roman" pitchFamily="18" charset="0"/>
                <a:cs typeface="Times New Roman" pitchFamily="18" charset="0"/>
              </a:rPr>
              <a:t>”</a:t>
            </a:r>
            <a:endParaRPr lang="en-IN" sz="2000" dirty="0"/>
          </a:p>
        </p:txBody>
      </p:sp>
      <p:sp>
        <p:nvSpPr>
          <p:cNvPr id="8" name="Rectangle 7"/>
          <p:cNvSpPr/>
          <p:nvPr/>
        </p:nvSpPr>
        <p:spPr>
          <a:xfrm>
            <a:off x="3946520" y="4717767"/>
            <a:ext cx="5220072" cy="1513235"/>
          </a:xfrm>
          <a:prstGeom prst="rect">
            <a:avLst/>
          </a:prstGeom>
        </p:spPr>
        <p:txBody>
          <a:bodyPr wrap="square">
            <a:spAutoFit/>
          </a:bodyPr>
          <a:lstStyle/>
          <a:p>
            <a:pPr algn="just"/>
            <a:r>
              <a:rPr lang="en-IN" sz="1400" b="1" dirty="0">
                <a:latin typeface="Times New Roman" pitchFamily="18" charset="0"/>
                <a:cs typeface="Times New Roman" pitchFamily="18" charset="0"/>
              </a:rPr>
              <a:t>PRESENTED BY</a:t>
            </a:r>
          </a:p>
          <a:p>
            <a:pPr algn="just"/>
            <a:endParaRPr lang="en-IN" sz="1400" b="1" dirty="0">
              <a:latin typeface="Times New Roman" pitchFamily="18" charset="0"/>
              <a:cs typeface="Times New Roman" pitchFamily="18" charset="0"/>
            </a:endParaRPr>
          </a:p>
          <a:p>
            <a:pPr marL="190500" indent="-177800">
              <a:lnSpc>
                <a:spcPct val="100000"/>
              </a:lnSpc>
              <a:spcBef>
                <a:spcPts val="370"/>
              </a:spcBef>
              <a:buAutoNum type="arabicPeriod"/>
              <a:tabLst>
                <a:tab pos="190500" algn="l"/>
              </a:tabLst>
            </a:pPr>
            <a:r>
              <a:rPr lang="en-US" sz="1400" b="1" dirty="0">
                <a:latin typeface="Times New Roman"/>
                <a:cs typeface="Times New Roman"/>
              </a:rPr>
              <a:t>DAYASAGAN K(12056)(20UECS0395)</a:t>
            </a:r>
          </a:p>
          <a:p>
            <a:pPr marL="190500" indent="-177800">
              <a:lnSpc>
                <a:spcPct val="100000"/>
              </a:lnSpc>
              <a:spcBef>
                <a:spcPts val="270"/>
              </a:spcBef>
              <a:buAutoNum type="arabicPeriod"/>
              <a:tabLst>
                <a:tab pos="190500" algn="l"/>
              </a:tabLst>
            </a:pPr>
            <a:r>
              <a:rPr lang="en-US" sz="1400" b="1" spc="-5" dirty="0">
                <a:latin typeface="Times New Roman"/>
                <a:cs typeface="Times New Roman"/>
              </a:rPr>
              <a:t>ARUL SIVA P(17237)(20UECS0674)</a:t>
            </a:r>
            <a:endParaRPr lang="en-US" sz="1400" b="1" dirty="0">
              <a:latin typeface="Times New Roman"/>
              <a:cs typeface="Times New Roman"/>
            </a:endParaRPr>
          </a:p>
          <a:p>
            <a:pPr marL="190500" indent="-177800">
              <a:lnSpc>
                <a:spcPct val="100000"/>
              </a:lnSpc>
              <a:spcBef>
                <a:spcPts val="270"/>
              </a:spcBef>
              <a:buAutoNum type="arabicPeriod"/>
              <a:tabLst>
                <a:tab pos="190500" algn="l"/>
              </a:tabLst>
            </a:pPr>
            <a:r>
              <a:rPr lang="en-US" sz="1400" b="1" spc="-5" dirty="0">
                <a:latin typeface="Times New Roman"/>
                <a:cs typeface="Times New Roman"/>
              </a:rPr>
              <a:t>RUDHRA KUMAR M(12071)(20UECS0546)</a:t>
            </a:r>
            <a:endParaRPr lang="en-US" sz="1400" dirty="0">
              <a:latin typeface="Times New Roman"/>
              <a:cs typeface="Times New Roman"/>
            </a:endParaRPr>
          </a:p>
          <a:p>
            <a:pPr algn="just"/>
            <a:endParaRPr lang="en-IN" sz="1400" b="1" dirty="0">
              <a:latin typeface="Times New Roman" pitchFamily="18" charset="0"/>
              <a:cs typeface="Times New Roman" pitchFamily="18" charset="0"/>
            </a:endParaRPr>
          </a:p>
        </p:txBody>
      </p:sp>
      <p:sp>
        <p:nvSpPr>
          <p:cNvPr id="9" name="Rectangle 8"/>
          <p:cNvSpPr/>
          <p:nvPr/>
        </p:nvSpPr>
        <p:spPr>
          <a:xfrm>
            <a:off x="216024" y="4831998"/>
            <a:ext cx="3185592" cy="954107"/>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US" sz="1400" b="1" spc="-25" dirty="0">
                <a:latin typeface="Times New Roman"/>
                <a:cs typeface="Times New Roman"/>
              </a:rPr>
              <a:t>Dr. ARUNA</a:t>
            </a:r>
            <a:endParaRPr lang="en-US" sz="1400" dirty="0">
              <a:latin typeface="Times New Roman"/>
              <a:cs typeface="Times New Roman"/>
            </a:endParaRPr>
          </a:p>
          <a:p>
            <a:endParaRPr lang="en-IN" sz="1400" b="1" dirty="0">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0AAA78FB-F602-4DCA-A36C-E9E40BCA6B79}"/>
              </a:ext>
            </a:extLst>
          </p:cNvPr>
          <p:cNvSpPr>
            <a:spLocks noGrp="1"/>
          </p:cNvSpPr>
          <p:nvPr>
            <p:ph type="dt" sz="half" idx="10"/>
          </p:nvPr>
        </p:nvSpPr>
        <p:spPr/>
        <p:txBody>
          <a:bodyPr/>
          <a:lstStyle/>
          <a:p>
            <a:fld id="{BDE25BC2-97E0-42D5-B1EE-307C8651BB35}" type="datetime1">
              <a:rPr lang="en-IN" smtClean="0"/>
              <a:t>20-03-2024</a:t>
            </a:fld>
            <a:endParaRPr lang="en-IN"/>
          </a:p>
        </p:txBody>
      </p:sp>
      <p:sp>
        <p:nvSpPr>
          <p:cNvPr id="3"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p:txBody>
          <a:bodyPr/>
          <a:lstStyle/>
          <a:p>
            <a:r>
              <a:rPr lang="en-IN"/>
              <a:t>BATCH NO:        DEPARTMENT OF COMPUTER SCIENCE &amp; ENGINEERING</a:t>
            </a:r>
          </a:p>
        </p:txBody>
      </p:sp>
      <p:sp>
        <p:nvSpPr>
          <p:cNvPr id="10" name="Slide Number Placeholder 9"/>
          <p:cNvSpPr>
            <a:spLocks noGrp="1"/>
          </p:cNvSpPr>
          <p:nvPr>
            <p:ph type="sldNum" sz="quarter" idx="12"/>
          </p:nvPr>
        </p:nvSpPr>
        <p:spPr>
          <a:xfrm>
            <a:off x="349111" y="6356351"/>
            <a:ext cx="8166239" cy="365125"/>
          </a:xfrm>
        </p:spPr>
        <p:txBody>
          <a:bodyPr/>
          <a:lstStyle/>
          <a:p>
            <a:fld id="{FA00FD27-8DB0-4CB2-BD37-BEA95C6A1008}" type="slidenum">
              <a:rPr lang="en-IN" smtClean="0"/>
              <a:t>1</a:t>
            </a:fld>
            <a:endParaRPr lang="en-IN" dirty="0"/>
          </a:p>
        </p:txBody>
      </p:sp>
    </p:spTree>
    <p:extLst>
      <p:ext uri="{BB962C8B-B14F-4D97-AF65-F5344CB8AC3E}">
        <p14:creationId xmlns:p14="http://schemas.microsoft.com/office/powerpoint/2010/main"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MODULE:1</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08B63-3BD2-43D1-A321-9B0FE727B192}"/>
              </a:ext>
            </a:extLst>
          </p:cNvPr>
          <p:cNvSpPr>
            <a:spLocks noGrp="1"/>
          </p:cNvSpPr>
          <p:nvPr>
            <p:ph idx="1"/>
          </p:nvPr>
        </p:nvSpPr>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Module 1 Title</a:t>
            </a:r>
          </a:p>
          <a:p>
            <a:pPr marL="0" indent="0">
              <a:buNone/>
            </a:pPr>
            <a:r>
              <a:rPr lang="en-US" sz="2400" dirty="0">
                <a:latin typeface="Times New Roman" panose="02020603050405020304" pitchFamily="18" charset="0"/>
                <a:cs typeface="Times New Roman" panose="02020603050405020304" pitchFamily="18" charset="0"/>
              </a:rPr>
              <a:t>Step:1 Step 1 Title</a:t>
            </a:r>
          </a:p>
          <a:p>
            <a:pPr marL="0" indent="0">
              <a:buNone/>
            </a:pPr>
            <a:r>
              <a:rPr lang="en-US" sz="2400" dirty="0">
                <a:latin typeface="Times New Roman" panose="02020603050405020304" pitchFamily="18" charset="0"/>
                <a:cs typeface="Times New Roman" panose="02020603050405020304" pitchFamily="18" charset="0"/>
              </a:rPr>
              <a:t>*Include execution screenshots with Timestamp</a:t>
            </a:r>
          </a:p>
          <a:p>
            <a:pPr marL="0" indent="0">
              <a:buNone/>
            </a:pPr>
            <a:r>
              <a:rPr lang="en-US" sz="2400" dirty="0">
                <a:latin typeface="Times New Roman" panose="02020603050405020304" pitchFamily="18" charset="0"/>
                <a:cs typeface="Times New Roman" panose="02020603050405020304" pitchFamily="18" charset="0"/>
              </a:rPr>
              <a:t>*Include flow of execution</a:t>
            </a:r>
          </a:p>
          <a:p>
            <a:pPr marL="0" indent="0">
              <a:buNone/>
            </a:pPr>
            <a:r>
              <a:rPr lang="en-US" sz="2400" dirty="0">
                <a:latin typeface="Times New Roman" panose="02020603050405020304" pitchFamily="18" charset="0"/>
                <a:cs typeface="Times New Roman" panose="02020603050405020304" pitchFamily="18" charset="0"/>
              </a:rPr>
              <a:t>*Include algorithms</a:t>
            </a:r>
          </a:p>
          <a:p>
            <a:pPr marL="0" indent="0">
              <a:buNone/>
            </a:pPr>
            <a:endParaRPr lang="en-US" sz="2400" dirty="0">
              <a:latin typeface="Times New Roman" panose="02020603050405020304" pitchFamily="18" charset="0"/>
              <a:cs typeface="Times New Roman" panose="02020603050405020304" pitchFamily="18" charset="0"/>
            </a:endParaRPr>
          </a:p>
          <a:p>
            <a:endParaRPr lang="en-IN" sz="2400" dirty="0"/>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20-03-2024</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10</a:t>
            </a:fld>
            <a:endParaRPr lang="en-IN"/>
          </a:p>
        </p:txBody>
      </p:sp>
    </p:spTree>
    <p:extLst>
      <p:ext uri="{BB962C8B-B14F-4D97-AF65-F5344CB8AC3E}">
        <p14:creationId xmlns:p14="http://schemas.microsoft.com/office/powerpoint/2010/main" val="243672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1F510-F272-4061-819F-52754DBDC412}"/>
              </a:ext>
            </a:extLst>
          </p:cNvPr>
          <p:cNvSpPr>
            <a:spLocks noGrp="1"/>
          </p:cNvSpPr>
          <p:nvPr>
            <p:ph idx="1"/>
          </p:nvPr>
        </p:nvSpPr>
        <p:spPr>
          <a:xfrm>
            <a:off x="457200" y="136526"/>
            <a:ext cx="8229600" cy="5989638"/>
          </a:xfrm>
        </p:spPr>
        <p:txBody>
          <a:bodyPr/>
          <a:lstStyle/>
          <a:p>
            <a:pPr marL="0" indent="0">
              <a:buNone/>
            </a:pPr>
            <a:r>
              <a:rPr lang="en-US" sz="2800" dirty="0">
                <a:latin typeface="Times New Roman" panose="02020603050405020304" pitchFamily="18" charset="0"/>
                <a:cs typeface="Times New Roman" panose="02020603050405020304" pitchFamily="18" charset="0"/>
              </a:rPr>
              <a:t>Step 2:</a:t>
            </a:r>
            <a:r>
              <a:rPr lang="en-IN" sz="2800" dirty="0">
                <a:latin typeface="Times New Roman" panose="02020603050405020304" pitchFamily="18" charset="0"/>
                <a:cs typeface="Times New Roman" panose="02020603050405020304" pitchFamily="18" charset="0"/>
              </a:rPr>
              <a:t> Processing of data</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Step 3: Apply Machine Learning Algorithms</a:t>
            </a:r>
          </a:p>
        </p:txBody>
      </p:sp>
      <p:sp>
        <p:nvSpPr>
          <p:cNvPr id="2" name="Date Placeholder 1">
            <a:extLst>
              <a:ext uri="{FF2B5EF4-FFF2-40B4-BE49-F238E27FC236}">
                <a16:creationId xmlns:a16="http://schemas.microsoft.com/office/drawing/2014/main" id="{ADCB0B35-108D-4F13-9C3A-510A68682A8F}"/>
              </a:ext>
            </a:extLst>
          </p:cNvPr>
          <p:cNvSpPr>
            <a:spLocks noGrp="1"/>
          </p:cNvSpPr>
          <p:nvPr>
            <p:ph type="dt" sz="half" idx="10"/>
          </p:nvPr>
        </p:nvSpPr>
        <p:spPr/>
        <p:txBody>
          <a:bodyPr/>
          <a:lstStyle/>
          <a:p>
            <a:fld id="{45458280-6FAB-4376-A7F5-CAFB4D5938C4}" type="datetime1">
              <a:rPr lang="en-IN" smtClean="0"/>
              <a:t>20-03-2024</a:t>
            </a:fld>
            <a:endParaRPr lang="en-IN"/>
          </a:p>
        </p:txBody>
      </p:sp>
      <p:sp>
        <p:nvSpPr>
          <p:cNvPr id="4" name="Footer Placeholder 3">
            <a:extLst>
              <a:ext uri="{FF2B5EF4-FFF2-40B4-BE49-F238E27FC236}">
                <a16:creationId xmlns:a16="http://schemas.microsoft.com/office/drawing/2014/main" id="{56F01316-0206-44DC-8470-626A668EC5FC}"/>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AC6BEFAC-EA36-4F6D-B917-8E7AEDED04F0}"/>
              </a:ext>
            </a:extLst>
          </p:cNvPr>
          <p:cNvSpPr>
            <a:spLocks noGrp="1"/>
          </p:cNvSpPr>
          <p:nvPr>
            <p:ph type="sldNum" sz="quarter" idx="12"/>
          </p:nvPr>
        </p:nvSpPr>
        <p:spPr/>
        <p:txBody>
          <a:bodyPr/>
          <a:lstStyle/>
          <a:p>
            <a:fld id="{FA00FD27-8DB0-4CB2-BD37-BEA95C6A1008}" type="slidenum">
              <a:rPr lang="en-IN" smtClean="0"/>
              <a:t>11</a:t>
            </a:fld>
            <a:endParaRPr lang="en-IN"/>
          </a:p>
        </p:txBody>
      </p:sp>
      <p:pic>
        <p:nvPicPr>
          <p:cNvPr id="7" name="Picture 6">
            <a:extLst>
              <a:ext uri="{FF2B5EF4-FFF2-40B4-BE49-F238E27FC236}">
                <a16:creationId xmlns:a16="http://schemas.microsoft.com/office/drawing/2014/main" id="{84E97F24-6F17-44F8-AF34-53E4F01D38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752" y="716563"/>
            <a:ext cx="3816424" cy="1512168"/>
          </a:xfrm>
          <a:prstGeom prst="rect">
            <a:avLst/>
          </a:prstGeom>
        </p:spPr>
      </p:pic>
      <p:pic>
        <p:nvPicPr>
          <p:cNvPr id="11" name="Picture 10">
            <a:extLst>
              <a:ext uri="{FF2B5EF4-FFF2-40B4-BE49-F238E27FC236}">
                <a16:creationId xmlns:a16="http://schemas.microsoft.com/office/drawing/2014/main" id="{B7EF95CA-D39A-48F2-AC09-A5B9982064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3768" y="3131345"/>
            <a:ext cx="3816424" cy="2427734"/>
          </a:xfrm>
          <a:prstGeom prst="rect">
            <a:avLst/>
          </a:prstGeom>
        </p:spPr>
      </p:pic>
    </p:spTree>
    <p:extLst>
      <p:ext uri="{BB962C8B-B14F-4D97-AF65-F5344CB8AC3E}">
        <p14:creationId xmlns:p14="http://schemas.microsoft.com/office/powerpoint/2010/main" val="388704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11134-2515-499B-873D-6BC0EDEAAF6C}"/>
              </a:ext>
            </a:extLst>
          </p:cNvPr>
          <p:cNvSpPr>
            <a:spLocks noGrp="1"/>
          </p:cNvSpPr>
          <p:nvPr>
            <p:ph idx="1"/>
          </p:nvPr>
        </p:nvSpPr>
        <p:spPr>
          <a:xfrm>
            <a:off x="457200" y="299789"/>
            <a:ext cx="8229600" cy="5865515"/>
          </a:xfrm>
        </p:spPr>
        <p:txBody>
          <a:bodyPr/>
          <a:lstStyle/>
          <a:p>
            <a:pPr marL="0" indent="0">
              <a:buNone/>
            </a:pPr>
            <a:r>
              <a:rPr lang="en-US" dirty="0">
                <a:latin typeface="Times New Roman" pitchFamily="18" charset="0"/>
                <a:ea typeface="MingLiU-ExtB" pitchFamily="18" charset="-120"/>
                <a:cs typeface="Times New Roman" pitchFamily="18" charset="0"/>
              </a:rPr>
              <a:t>Step 4: Get the Output</a:t>
            </a:r>
          </a:p>
        </p:txBody>
      </p:sp>
      <p:sp>
        <p:nvSpPr>
          <p:cNvPr id="2" name="Date Placeholder 1">
            <a:extLst>
              <a:ext uri="{FF2B5EF4-FFF2-40B4-BE49-F238E27FC236}">
                <a16:creationId xmlns:a16="http://schemas.microsoft.com/office/drawing/2014/main" id="{8C6BC54F-3869-4B77-902C-4C2D5E701600}"/>
              </a:ext>
            </a:extLst>
          </p:cNvPr>
          <p:cNvSpPr>
            <a:spLocks noGrp="1"/>
          </p:cNvSpPr>
          <p:nvPr>
            <p:ph type="dt" sz="half" idx="10"/>
          </p:nvPr>
        </p:nvSpPr>
        <p:spPr/>
        <p:txBody>
          <a:bodyPr/>
          <a:lstStyle/>
          <a:p>
            <a:fld id="{3DFA64C2-3100-4457-8742-75526715C368}" type="datetime1">
              <a:rPr lang="en-IN" smtClean="0"/>
              <a:t>20-03-2024</a:t>
            </a:fld>
            <a:endParaRPr lang="en-IN"/>
          </a:p>
        </p:txBody>
      </p:sp>
      <p:sp>
        <p:nvSpPr>
          <p:cNvPr id="4" name="Footer Placeholder 3">
            <a:extLst>
              <a:ext uri="{FF2B5EF4-FFF2-40B4-BE49-F238E27FC236}">
                <a16:creationId xmlns:a16="http://schemas.microsoft.com/office/drawing/2014/main" id="{9105CEBB-02AE-4B3E-A001-EBCF0C5882C6}"/>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4D8DA456-78F6-49A2-AC27-1DBEA622CEB4}"/>
              </a:ext>
            </a:extLst>
          </p:cNvPr>
          <p:cNvSpPr>
            <a:spLocks noGrp="1"/>
          </p:cNvSpPr>
          <p:nvPr>
            <p:ph type="sldNum" sz="quarter" idx="12"/>
          </p:nvPr>
        </p:nvSpPr>
        <p:spPr/>
        <p:txBody>
          <a:bodyPr/>
          <a:lstStyle/>
          <a:p>
            <a:fld id="{FA00FD27-8DB0-4CB2-BD37-BEA95C6A1008}" type="slidenum">
              <a:rPr lang="en-IN" smtClean="0"/>
              <a:t>12</a:t>
            </a:fld>
            <a:endParaRPr lang="en-IN"/>
          </a:p>
        </p:txBody>
      </p:sp>
      <p:pic>
        <p:nvPicPr>
          <p:cNvPr id="7" name="Picture 6">
            <a:extLst>
              <a:ext uri="{FF2B5EF4-FFF2-40B4-BE49-F238E27FC236}">
                <a16:creationId xmlns:a16="http://schemas.microsoft.com/office/drawing/2014/main" id="{64589BBA-E935-4449-8E1E-CDD8729CBB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1484784"/>
            <a:ext cx="5616624" cy="3888432"/>
          </a:xfrm>
          <a:prstGeom prst="rect">
            <a:avLst/>
          </a:prstGeom>
        </p:spPr>
      </p:pic>
    </p:spTree>
    <p:extLst>
      <p:ext uri="{BB962C8B-B14F-4D97-AF65-F5344CB8AC3E}">
        <p14:creationId xmlns:p14="http://schemas.microsoft.com/office/powerpoint/2010/main" val="127533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F64F-2E8D-4E6A-8592-E6582C961C0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A75F57-9D58-4AD7-8DCA-CB2C52B835E4}"/>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Activitiy</a:t>
            </a:r>
            <a:r>
              <a:rPr lang="en-US" sz="2400" dirty="0">
                <a:latin typeface="Times New Roman" panose="02020603050405020304" pitchFamily="18" charset="0"/>
                <a:cs typeface="Times New Roman" panose="02020603050405020304" pitchFamily="18" charset="0"/>
              </a:rPr>
              <a:t>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Colloboration</a:t>
            </a:r>
            <a:r>
              <a:rPr lang="en-US" sz="2400" dirty="0">
                <a:latin typeface="Times New Roman" panose="02020603050405020304" pitchFamily="18" charset="0"/>
                <a:cs typeface="Times New Roman" panose="02020603050405020304" pitchFamily="18" charset="0"/>
              </a:rPr>
              <a:t> Diagram(If applicable)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E-R Diagram</a:t>
            </a:r>
          </a:p>
        </p:txBody>
      </p:sp>
      <p:sp>
        <p:nvSpPr>
          <p:cNvPr id="6" name="Date Placeholder 5">
            <a:extLst>
              <a:ext uri="{FF2B5EF4-FFF2-40B4-BE49-F238E27FC236}">
                <a16:creationId xmlns:a16="http://schemas.microsoft.com/office/drawing/2014/main" id="{13CDAD5A-2B06-4229-A740-45855A0E0B9C}"/>
              </a:ext>
            </a:extLst>
          </p:cNvPr>
          <p:cNvSpPr>
            <a:spLocks noGrp="1"/>
          </p:cNvSpPr>
          <p:nvPr>
            <p:ph type="dt" sz="half" idx="10"/>
          </p:nvPr>
        </p:nvSpPr>
        <p:spPr/>
        <p:txBody>
          <a:bodyPr/>
          <a:lstStyle/>
          <a:p>
            <a:fld id="{6C6BF4AC-4E26-4D1F-9003-921A18503A76}" type="datetime1">
              <a:rPr lang="en-IN" smtClean="0"/>
              <a:t>20-03-2024</a:t>
            </a:fld>
            <a:endParaRPr lang="en-IN"/>
          </a:p>
        </p:txBody>
      </p:sp>
      <p:sp>
        <p:nvSpPr>
          <p:cNvPr id="4" name="Footer Placeholder 3">
            <a:extLst>
              <a:ext uri="{FF2B5EF4-FFF2-40B4-BE49-F238E27FC236}">
                <a16:creationId xmlns:a16="http://schemas.microsoft.com/office/drawing/2014/main" id="{D120694B-0C88-4B29-9982-BD3ADE4146FE}"/>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F2DC6CFD-DE82-410A-89B4-1567949ABFA7}"/>
              </a:ext>
            </a:extLst>
          </p:cNvPr>
          <p:cNvSpPr>
            <a:spLocks noGrp="1"/>
          </p:cNvSpPr>
          <p:nvPr>
            <p:ph type="sldNum" sz="quarter" idx="12"/>
          </p:nvPr>
        </p:nvSpPr>
        <p:spPr/>
        <p:txBody>
          <a:bodyPr/>
          <a:lstStyle/>
          <a:p>
            <a:fld id="{FA00FD27-8DB0-4CB2-BD37-BEA95C6A1008}" type="slidenum">
              <a:rPr lang="en-IN" smtClean="0"/>
              <a:t>13</a:t>
            </a:fld>
            <a:endParaRPr lang="en-IN"/>
          </a:p>
        </p:txBody>
      </p:sp>
    </p:spTree>
    <p:extLst>
      <p:ext uri="{BB962C8B-B14F-4D97-AF65-F5344CB8AC3E}">
        <p14:creationId xmlns:p14="http://schemas.microsoft.com/office/powerpoint/2010/main" val="268868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ARCHITECTURE DIAGRAM</a:t>
            </a:r>
          </a:p>
        </p:txBody>
      </p:sp>
      <p:sp>
        <p:nvSpPr>
          <p:cNvPr id="3" name="Date Placeholder 2">
            <a:extLst>
              <a:ext uri="{FF2B5EF4-FFF2-40B4-BE49-F238E27FC236}">
                <a16:creationId xmlns:a16="http://schemas.microsoft.com/office/drawing/2014/main" id="{A57ABA06-5F25-4FE3-8520-633088AFFF2C}"/>
              </a:ext>
            </a:extLst>
          </p:cNvPr>
          <p:cNvSpPr>
            <a:spLocks noGrp="1"/>
          </p:cNvSpPr>
          <p:nvPr>
            <p:ph type="dt" sz="half" idx="10"/>
          </p:nvPr>
        </p:nvSpPr>
        <p:spPr/>
        <p:txBody>
          <a:bodyPr/>
          <a:lstStyle/>
          <a:p>
            <a:fld id="{B8D055EC-92E0-4521-8D38-203B5CE64B47}" type="datetime1">
              <a:rPr lang="en-IN" smtClean="0"/>
              <a:t>20-03-2024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a:xfrm>
            <a:off x="6524886" y="6505515"/>
            <a:ext cx="2133600" cy="365125"/>
          </a:xfrm>
        </p:spPr>
        <p:txBody>
          <a:bodyPr/>
          <a:lstStyle/>
          <a:p>
            <a:fld id="{FA00FD27-8DB0-4CB2-BD37-BEA95C6A1008}" type="slidenum">
              <a:rPr lang="en-IN" smtClean="0"/>
              <a:t>14</a:t>
            </a:fld>
            <a:endParaRPr lang="en-IN"/>
          </a:p>
        </p:txBody>
      </p:sp>
      <p:pic>
        <p:nvPicPr>
          <p:cNvPr id="7" name="Picture 6">
            <a:extLst>
              <a:ext uri="{FF2B5EF4-FFF2-40B4-BE49-F238E27FC236}">
                <a16:creationId xmlns:a16="http://schemas.microsoft.com/office/drawing/2014/main" id="{52AC9490-BA0A-E9F6-2000-019467D17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685" y="1700808"/>
            <a:ext cx="5468493" cy="4085286"/>
          </a:xfrm>
          <a:prstGeom prst="rect">
            <a:avLst/>
          </a:prstGeom>
        </p:spPr>
      </p:pic>
    </p:spTree>
    <p:extLst>
      <p:ext uri="{BB962C8B-B14F-4D97-AF65-F5344CB8AC3E}">
        <p14:creationId xmlns:p14="http://schemas.microsoft.com/office/powerpoint/2010/main" val="2868193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p>
        </p:txBody>
      </p:sp>
      <p:sp>
        <p:nvSpPr>
          <p:cNvPr id="3" name="Date Placeholder 2">
            <a:extLst>
              <a:ext uri="{FF2B5EF4-FFF2-40B4-BE49-F238E27FC236}">
                <a16:creationId xmlns:a16="http://schemas.microsoft.com/office/drawing/2014/main" id="{9FEEB7FD-5113-429E-97E7-39F55D41A12C}"/>
              </a:ext>
            </a:extLst>
          </p:cNvPr>
          <p:cNvSpPr>
            <a:spLocks noGrp="1"/>
          </p:cNvSpPr>
          <p:nvPr>
            <p:ph type="dt" sz="half" idx="10"/>
          </p:nvPr>
        </p:nvSpPr>
        <p:spPr/>
        <p:txBody>
          <a:bodyPr/>
          <a:lstStyle/>
          <a:p>
            <a:fld id="{55E3AA76-41E4-444A-A1EB-FF3D494392FE}" type="datetime1">
              <a:rPr lang="en-IN" smtClean="0"/>
              <a:t>20-03-2024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15</a:t>
            </a:fld>
            <a:endParaRPr lang="en-IN"/>
          </a:p>
        </p:txBody>
      </p:sp>
      <p:pic>
        <p:nvPicPr>
          <p:cNvPr id="8" name="Content Placeholder 7">
            <a:extLst>
              <a:ext uri="{FF2B5EF4-FFF2-40B4-BE49-F238E27FC236}">
                <a16:creationId xmlns:a16="http://schemas.microsoft.com/office/drawing/2014/main" id="{FD71DC05-60AE-4C07-46A2-51FD31F790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452" y="1978831"/>
            <a:ext cx="6922425" cy="2785194"/>
          </a:xfrm>
        </p:spPr>
      </p:pic>
    </p:spTree>
    <p:extLst>
      <p:ext uri="{BB962C8B-B14F-4D97-AF65-F5344CB8AC3E}">
        <p14:creationId xmlns:p14="http://schemas.microsoft.com/office/powerpoint/2010/main" val="1506820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36711"/>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Case Diagram</a:t>
            </a:r>
          </a:p>
        </p:txBody>
      </p:sp>
      <p:sp>
        <p:nvSpPr>
          <p:cNvPr id="3" name="Date Placeholder 2">
            <a:extLst>
              <a:ext uri="{FF2B5EF4-FFF2-40B4-BE49-F238E27FC236}">
                <a16:creationId xmlns:a16="http://schemas.microsoft.com/office/drawing/2014/main" id="{467A8B2E-239D-462A-AEC3-5618E96017FA}"/>
              </a:ext>
            </a:extLst>
          </p:cNvPr>
          <p:cNvSpPr>
            <a:spLocks noGrp="1"/>
          </p:cNvSpPr>
          <p:nvPr>
            <p:ph type="dt" sz="half" idx="10"/>
          </p:nvPr>
        </p:nvSpPr>
        <p:spPr/>
        <p:txBody>
          <a:bodyPr/>
          <a:lstStyle/>
          <a:p>
            <a:fld id="{80BA5178-A27B-409B-9787-8D37FAD366B6}" type="datetime1">
              <a:rPr lang="en-IN" smtClean="0"/>
              <a:t>20-03-2024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16</a:t>
            </a:fld>
            <a:endParaRPr lang="en-IN"/>
          </a:p>
        </p:txBody>
      </p:sp>
    </p:spTree>
    <p:extLst>
      <p:ext uri="{BB962C8B-B14F-4D97-AF65-F5344CB8AC3E}">
        <p14:creationId xmlns:p14="http://schemas.microsoft.com/office/powerpoint/2010/main" val="380770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17FB-0DA0-F993-4DA4-DDB004A6C39A}"/>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Class Diagram</a:t>
            </a:r>
            <a:br>
              <a:rPr lang="en-US" sz="4400" dirty="0">
                <a:latin typeface="Times New Roman" panose="02020603050405020304" pitchFamily="18" charset="0"/>
                <a:cs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id="{40FC0827-B04D-0FE8-F308-7DEF00B043EA}"/>
              </a:ext>
            </a:extLst>
          </p:cNvPr>
          <p:cNvSpPr>
            <a:spLocks noGrp="1"/>
          </p:cNvSpPr>
          <p:nvPr>
            <p:ph type="dt" sz="half" idx="10"/>
          </p:nvPr>
        </p:nvSpPr>
        <p:spPr/>
        <p:txBody>
          <a:bodyPr/>
          <a:lstStyle/>
          <a:p>
            <a:fld id="{29B7F2CF-3883-4F4C-B632-6E38E4E094B5}" type="datetime1">
              <a:rPr lang="en-IN" smtClean="0"/>
              <a:t>20-03-2024</a:t>
            </a:fld>
            <a:endParaRPr lang="en-IN"/>
          </a:p>
        </p:txBody>
      </p:sp>
      <p:sp>
        <p:nvSpPr>
          <p:cNvPr id="5" name="Footer Placeholder 4">
            <a:extLst>
              <a:ext uri="{FF2B5EF4-FFF2-40B4-BE49-F238E27FC236}">
                <a16:creationId xmlns:a16="http://schemas.microsoft.com/office/drawing/2014/main" id="{4B83E4A0-AB76-BB04-5285-1346E0262EAE}"/>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02EC6527-3501-F6FA-8F7F-2069EEEBAAFF}"/>
              </a:ext>
            </a:extLst>
          </p:cNvPr>
          <p:cNvSpPr>
            <a:spLocks noGrp="1"/>
          </p:cNvSpPr>
          <p:nvPr>
            <p:ph type="sldNum" sz="quarter" idx="12"/>
          </p:nvPr>
        </p:nvSpPr>
        <p:spPr/>
        <p:txBody>
          <a:bodyPr/>
          <a:lstStyle/>
          <a:p>
            <a:fld id="{FA00FD27-8DB0-4CB2-BD37-BEA95C6A1008}" type="slidenum">
              <a:rPr lang="en-IN" smtClean="0"/>
              <a:t>17</a:t>
            </a:fld>
            <a:endParaRPr lang="en-IN"/>
          </a:p>
        </p:txBody>
      </p:sp>
      <p:sp>
        <p:nvSpPr>
          <p:cNvPr id="7" name="AutoShape 2">
            <a:extLst>
              <a:ext uri="{FF2B5EF4-FFF2-40B4-BE49-F238E27FC236}">
                <a16:creationId xmlns:a16="http://schemas.microsoft.com/office/drawing/2014/main" id="{1BD4441F-A3DB-DDB0-3755-E364066EFC4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76AFBA0E-5A06-0D43-9719-7E0FD265FB12}"/>
              </a:ext>
            </a:extLst>
          </p:cNvPr>
          <p:cNvSpPr>
            <a:spLocks noChangeAspect="1" noChangeArrowheads="1"/>
          </p:cNvSpPr>
          <p:nvPr/>
        </p:nvSpPr>
        <p:spPr bwMode="auto">
          <a:xfrm>
            <a:off x="4572000" y="3429000"/>
            <a:ext cx="2664296" cy="26642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6019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3F9E3-1D99-C031-1906-9699D2B0352C}"/>
              </a:ext>
            </a:extLst>
          </p:cNvPr>
          <p:cNvSpPr>
            <a:spLocks noGrp="1"/>
          </p:cNvSpPr>
          <p:nvPr>
            <p:ph type="title"/>
          </p:nvPr>
        </p:nvSpPr>
        <p:spPr>
          <a:xfrm>
            <a:off x="0" y="899263"/>
            <a:ext cx="6215602" cy="144016"/>
          </a:xfrm>
        </p:spPr>
        <p:txBody>
          <a:bodyPr>
            <a:normAutofit fontScale="90000"/>
          </a:bodyPr>
          <a:lstStyle/>
          <a:p>
            <a:r>
              <a:rPr lang="en-US" sz="2700" dirty="0" err="1">
                <a:latin typeface="Times New Roman" panose="02020603050405020304" pitchFamily="18" charset="0"/>
                <a:cs typeface="Times New Roman" panose="02020603050405020304" pitchFamily="18" charset="0"/>
              </a:rPr>
              <a:t>Activitiy</a:t>
            </a:r>
            <a:r>
              <a:rPr lang="en-US" sz="2700" dirty="0">
                <a:latin typeface="Times New Roman" panose="02020603050405020304" pitchFamily="18" charset="0"/>
                <a:cs typeface="Times New Roman" panose="02020603050405020304" pitchFamily="18" charset="0"/>
              </a:rPr>
              <a:t> Diagram</a:t>
            </a:r>
            <a:br>
              <a:rPr lang="en-US" sz="4400" dirty="0">
                <a:latin typeface="Times New Roman" panose="02020603050405020304" pitchFamily="18" charset="0"/>
                <a:cs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id="{BEA9913F-D34C-8074-5897-5F1267D4C89E}"/>
              </a:ext>
            </a:extLst>
          </p:cNvPr>
          <p:cNvSpPr>
            <a:spLocks noGrp="1"/>
          </p:cNvSpPr>
          <p:nvPr>
            <p:ph type="dt" sz="half" idx="10"/>
          </p:nvPr>
        </p:nvSpPr>
        <p:spPr/>
        <p:txBody>
          <a:bodyPr/>
          <a:lstStyle/>
          <a:p>
            <a:fld id="{29B7F2CF-3883-4F4C-B632-6E38E4E094B5}" type="datetime1">
              <a:rPr lang="en-IN" smtClean="0"/>
              <a:t>20-03-2024</a:t>
            </a:fld>
            <a:endParaRPr lang="en-IN"/>
          </a:p>
        </p:txBody>
      </p:sp>
      <p:sp>
        <p:nvSpPr>
          <p:cNvPr id="5" name="Footer Placeholder 4">
            <a:extLst>
              <a:ext uri="{FF2B5EF4-FFF2-40B4-BE49-F238E27FC236}">
                <a16:creationId xmlns:a16="http://schemas.microsoft.com/office/drawing/2014/main" id="{DB41E071-AE81-B382-F355-1FCCD9DD2F2A}"/>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466EACC1-9B1C-E96E-72CF-723E7587DFDF}"/>
              </a:ext>
            </a:extLst>
          </p:cNvPr>
          <p:cNvSpPr>
            <a:spLocks noGrp="1"/>
          </p:cNvSpPr>
          <p:nvPr>
            <p:ph type="sldNum" sz="quarter" idx="12"/>
          </p:nvPr>
        </p:nvSpPr>
        <p:spPr/>
        <p:txBody>
          <a:bodyPr/>
          <a:lstStyle/>
          <a:p>
            <a:fld id="{FA00FD27-8DB0-4CB2-BD37-BEA95C6A1008}" type="slidenum">
              <a:rPr lang="en-IN" smtClean="0"/>
              <a:t>18</a:t>
            </a:fld>
            <a:endParaRPr lang="en-IN"/>
          </a:p>
        </p:txBody>
      </p:sp>
      <p:sp>
        <p:nvSpPr>
          <p:cNvPr id="8" name="Rectangle: Rounded Corners 7">
            <a:extLst>
              <a:ext uri="{FF2B5EF4-FFF2-40B4-BE49-F238E27FC236}">
                <a16:creationId xmlns:a16="http://schemas.microsoft.com/office/drawing/2014/main" id="{811F2E5E-3D61-6494-C13C-28EE6DCD4DEB}"/>
              </a:ext>
            </a:extLst>
          </p:cNvPr>
          <p:cNvSpPr/>
          <p:nvPr/>
        </p:nvSpPr>
        <p:spPr>
          <a:xfrm>
            <a:off x="3098171" y="1269707"/>
            <a:ext cx="1440160" cy="288032"/>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tx1"/>
                </a:solidFill>
                <a:effectLst/>
                <a:latin typeface="Söhne Mono"/>
              </a:rPr>
              <a:t>Start </a:t>
            </a:r>
            <a:endParaRPr lang="en-IN" dirty="0">
              <a:solidFill>
                <a:schemeClr val="tx1"/>
              </a:solidFill>
            </a:endParaRPr>
          </a:p>
        </p:txBody>
      </p:sp>
      <p:sp>
        <p:nvSpPr>
          <p:cNvPr id="15" name="Rectangle: Rounded Corners 14">
            <a:extLst>
              <a:ext uri="{FF2B5EF4-FFF2-40B4-BE49-F238E27FC236}">
                <a16:creationId xmlns:a16="http://schemas.microsoft.com/office/drawing/2014/main" id="{A7AE9BAA-9812-8F8F-698C-182D29C80504}"/>
              </a:ext>
            </a:extLst>
          </p:cNvPr>
          <p:cNvSpPr/>
          <p:nvPr/>
        </p:nvSpPr>
        <p:spPr>
          <a:xfrm>
            <a:off x="2502550" y="1736900"/>
            <a:ext cx="2928986" cy="49385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Mono"/>
              </a:rPr>
              <a:t>Land and Flat Registry Platform</a:t>
            </a:r>
            <a:endParaRPr lang="en-IN" dirty="0">
              <a:solidFill>
                <a:schemeClr val="tx1"/>
              </a:solidFill>
            </a:endParaRPr>
          </a:p>
        </p:txBody>
      </p:sp>
      <p:sp>
        <p:nvSpPr>
          <p:cNvPr id="16" name="Rectangle: Rounded Corners 15">
            <a:extLst>
              <a:ext uri="{FF2B5EF4-FFF2-40B4-BE49-F238E27FC236}">
                <a16:creationId xmlns:a16="http://schemas.microsoft.com/office/drawing/2014/main" id="{8AF2F7C5-D04E-E944-3825-BFEBA3918520}"/>
              </a:ext>
            </a:extLst>
          </p:cNvPr>
          <p:cNvSpPr/>
          <p:nvPr/>
        </p:nvSpPr>
        <p:spPr>
          <a:xfrm>
            <a:off x="2821810" y="2460015"/>
            <a:ext cx="1992882" cy="49385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tx1"/>
                </a:solidFill>
                <a:effectLst/>
                <a:latin typeface="Söhne Mono"/>
              </a:rPr>
              <a:t>User Interaction </a:t>
            </a:r>
            <a:endParaRPr lang="en-IN" dirty="0">
              <a:solidFill>
                <a:schemeClr val="tx1"/>
              </a:solidFill>
            </a:endParaRPr>
          </a:p>
        </p:txBody>
      </p:sp>
      <p:sp>
        <p:nvSpPr>
          <p:cNvPr id="17" name="Rectangle: Rounded Corners 16">
            <a:extLst>
              <a:ext uri="{FF2B5EF4-FFF2-40B4-BE49-F238E27FC236}">
                <a16:creationId xmlns:a16="http://schemas.microsoft.com/office/drawing/2014/main" id="{109FD356-DA61-1185-94AB-B2A705AC8C23}"/>
              </a:ext>
            </a:extLst>
          </p:cNvPr>
          <p:cNvSpPr/>
          <p:nvPr/>
        </p:nvSpPr>
        <p:spPr>
          <a:xfrm>
            <a:off x="2263184" y="3150711"/>
            <a:ext cx="3168352" cy="788123"/>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0" i="0" dirty="0">
                <a:solidFill>
                  <a:schemeClr val="tx1"/>
                </a:solidFill>
                <a:effectLst/>
                <a:latin typeface="Söhne Mono"/>
              </a:rPr>
              <a:t>Select Action: Register Property, Update Ownership, Record Transfer</a:t>
            </a:r>
            <a:endParaRPr lang="en-IN" sz="1400" dirty="0">
              <a:solidFill>
                <a:schemeClr val="tx1"/>
              </a:solidFill>
            </a:endParaRPr>
          </a:p>
        </p:txBody>
      </p:sp>
      <p:sp>
        <p:nvSpPr>
          <p:cNvPr id="18" name="Rectangle: Rounded Corners 17">
            <a:extLst>
              <a:ext uri="{FF2B5EF4-FFF2-40B4-BE49-F238E27FC236}">
                <a16:creationId xmlns:a16="http://schemas.microsoft.com/office/drawing/2014/main" id="{F467FFAE-76D6-E9DD-AACA-FD5E60167ABD}"/>
              </a:ext>
            </a:extLst>
          </p:cNvPr>
          <p:cNvSpPr/>
          <p:nvPr/>
        </p:nvSpPr>
        <p:spPr>
          <a:xfrm>
            <a:off x="2522107" y="4105948"/>
            <a:ext cx="2592288" cy="430858"/>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tx1"/>
                </a:solidFill>
                <a:effectLst/>
                <a:latin typeface="Söhne Mono"/>
              </a:rPr>
              <a:t>Transaction Processing </a:t>
            </a:r>
            <a:endParaRPr lang="en-IN" dirty="0">
              <a:solidFill>
                <a:schemeClr val="tx1"/>
              </a:solidFill>
            </a:endParaRPr>
          </a:p>
        </p:txBody>
      </p:sp>
      <p:sp>
        <p:nvSpPr>
          <p:cNvPr id="22" name="Rectangle: Rounded Corners 21">
            <a:extLst>
              <a:ext uri="{FF2B5EF4-FFF2-40B4-BE49-F238E27FC236}">
                <a16:creationId xmlns:a16="http://schemas.microsoft.com/office/drawing/2014/main" id="{FF3F19D4-4D0C-2CB1-4A29-C4AA2CC4E47B}"/>
              </a:ext>
            </a:extLst>
          </p:cNvPr>
          <p:cNvSpPr/>
          <p:nvPr/>
        </p:nvSpPr>
        <p:spPr>
          <a:xfrm>
            <a:off x="1849334" y="4750342"/>
            <a:ext cx="3996052" cy="788123"/>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b="0" i="0" dirty="0">
                <a:solidFill>
                  <a:schemeClr val="tx1"/>
                </a:solidFill>
                <a:effectLst/>
                <a:latin typeface="Söhne Mono"/>
              </a:rPr>
              <a:t>Mine Transactions into a Block Validate Block Add Block to Blockchain Broadcast Updated Blockchain </a:t>
            </a:r>
            <a:endParaRPr lang="en-IN" dirty="0">
              <a:solidFill>
                <a:schemeClr val="tx1"/>
              </a:solidFill>
            </a:endParaRPr>
          </a:p>
        </p:txBody>
      </p:sp>
      <p:sp>
        <p:nvSpPr>
          <p:cNvPr id="24" name="Rectangle: Rounded Corners 23">
            <a:extLst>
              <a:ext uri="{FF2B5EF4-FFF2-40B4-BE49-F238E27FC236}">
                <a16:creationId xmlns:a16="http://schemas.microsoft.com/office/drawing/2014/main" id="{FD317A50-0BA3-81EB-C38F-B8DB7DAC0566}"/>
              </a:ext>
            </a:extLst>
          </p:cNvPr>
          <p:cNvSpPr/>
          <p:nvPr/>
        </p:nvSpPr>
        <p:spPr>
          <a:xfrm>
            <a:off x="3179147" y="5722863"/>
            <a:ext cx="1336426" cy="27231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Söhne Mono"/>
              </a:rPr>
              <a:t>End</a:t>
            </a:r>
            <a:endParaRPr lang="en-IN" dirty="0">
              <a:solidFill>
                <a:schemeClr val="tx1"/>
              </a:solidFill>
            </a:endParaRPr>
          </a:p>
        </p:txBody>
      </p:sp>
      <p:cxnSp>
        <p:nvCxnSpPr>
          <p:cNvPr id="26" name="Straight Arrow Connector 25">
            <a:extLst>
              <a:ext uri="{FF2B5EF4-FFF2-40B4-BE49-F238E27FC236}">
                <a16:creationId xmlns:a16="http://schemas.microsoft.com/office/drawing/2014/main" id="{95F78432-0DEA-D0FF-86B4-4A588CF0B608}"/>
              </a:ext>
            </a:extLst>
          </p:cNvPr>
          <p:cNvCxnSpPr>
            <a:cxnSpLocks/>
          </p:cNvCxnSpPr>
          <p:nvPr/>
        </p:nvCxnSpPr>
        <p:spPr>
          <a:xfrm>
            <a:off x="3707904" y="1565649"/>
            <a:ext cx="0" cy="143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D44F9E6-28BD-B6A6-4B9B-71ED8746F6F1}"/>
              </a:ext>
            </a:extLst>
          </p:cNvPr>
          <p:cNvCxnSpPr>
            <a:cxnSpLocks/>
          </p:cNvCxnSpPr>
          <p:nvPr/>
        </p:nvCxnSpPr>
        <p:spPr>
          <a:xfrm>
            <a:off x="3721095" y="2230757"/>
            <a:ext cx="0" cy="190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5A33497-D45B-4C9A-C96E-76A2620162ED}"/>
              </a:ext>
            </a:extLst>
          </p:cNvPr>
          <p:cNvCxnSpPr>
            <a:cxnSpLocks/>
          </p:cNvCxnSpPr>
          <p:nvPr/>
        </p:nvCxnSpPr>
        <p:spPr>
          <a:xfrm>
            <a:off x="3725600" y="2953872"/>
            <a:ext cx="0" cy="143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DD434CE-2A52-769E-C9EA-E3EC8C7F5BFE}"/>
              </a:ext>
            </a:extLst>
          </p:cNvPr>
          <p:cNvCxnSpPr>
            <a:cxnSpLocks/>
          </p:cNvCxnSpPr>
          <p:nvPr/>
        </p:nvCxnSpPr>
        <p:spPr>
          <a:xfrm>
            <a:off x="3722761" y="4536806"/>
            <a:ext cx="0" cy="188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BD56B85-C54B-1EF9-4F67-8DB405700B36}"/>
              </a:ext>
            </a:extLst>
          </p:cNvPr>
          <p:cNvCxnSpPr>
            <a:cxnSpLocks/>
          </p:cNvCxnSpPr>
          <p:nvPr/>
        </p:nvCxnSpPr>
        <p:spPr>
          <a:xfrm>
            <a:off x="3721095" y="3938834"/>
            <a:ext cx="0" cy="143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09F621A-3D67-3EFD-0CFD-4AB2673B5F55}"/>
              </a:ext>
            </a:extLst>
          </p:cNvPr>
          <p:cNvCxnSpPr>
            <a:cxnSpLocks/>
          </p:cNvCxnSpPr>
          <p:nvPr/>
        </p:nvCxnSpPr>
        <p:spPr>
          <a:xfrm>
            <a:off x="3724961" y="5538465"/>
            <a:ext cx="0" cy="143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048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F5FC-0CF3-EDE6-26B0-7BB3FCF3EF0A}"/>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Sequence Diagram</a:t>
            </a:r>
            <a:br>
              <a:rPr lang="en-US" sz="4400" dirty="0">
                <a:latin typeface="Times New Roman" panose="02020603050405020304" pitchFamily="18" charset="0"/>
                <a:cs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id="{A13AE81D-87ED-C62D-0F69-5465AC2D8B31}"/>
              </a:ext>
            </a:extLst>
          </p:cNvPr>
          <p:cNvSpPr>
            <a:spLocks noGrp="1"/>
          </p:cNvSpPr>
          <p:nvPr>
            <p:ph type="dt" sz="half" idx="10"/>
          </p:nvPr>
        </p:nvSpPr>
        <p:spPr/>
        <p:txBody>
          <a:bodyPr/>
          <a:lstStyle/>
          <a:p>
            <a:fld id="{29B7F2CF-3883-4F4C-B632-6E38E4E094B5}" type="datetime1">
              <a:rPr lang="en-IN" smtClean="0"/>
              <a:t>20-03-2024</a:t>
            </a:fld>
            <a:endParaRPr lang="en-IN"/>
          </a:p>
        </p:txBody>
      </p:sp>
      <p:sp>
        <p:nvSpPr>
          <p:cNvPr id="5" name="Footer Placeholder 4">
            <a:extLst>
              <a:ext uri="{FF2B5EF4-FFF2-40B4-BE49-F238E27FC236}">
                <a16:creationId xmlns:a16="http://schemas.microsoft.com/office/drawing/2014/main" id="{623FCEC8-8FE5-1672-5B72-E8231AAEFBB3}"/>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2DCDA09C-5F81-573B-AA53-7C42278390D0}"/>
              </a:ext>
            </a:extLst>
          </p:cNvPr>
          <p:cNvSpPr>
            <a:spLocks noGrp="1"/>
          </p:cNvSpPr>
          <p:nvPr>
            <p:ph type="sldNum" sz="quarter" idx="12"/>
          </p:nvPr>
        </p:nvSpPr>
        <p:spPr/>
        <p:txBody>
          <a:bodyPr/>
          <a:lstStyle/>
          <a:p>
            <a:fld id="{FA00FD27-8DB0-4CB2-BD37-BEA95C6A1008}" type="slidenum">
              <a:rPr lang="en-IN" smtClean="0"/>
              <a:t>19</a:t>
            </a:fld>
            <a:endParaRPr lang="en-IN"/>
          </a:p>
        </p:txBody>
      </p:sp>
      <p:pic>
        <p:nvPicPr>
          <p:cNvPr id="5122" name="Picture 2">
            <a:extLst>
              <a:ext uri="{FF2B5EF4-FFF2-40B4-BE49-F238E27FC236}">
                <a16:creationId xmlns:a16="http://schemas.microsoft.com/office/drawing/2014/main" id="{EBC7D68B-0CD3-6A9A-F942-9E6A51D23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7037774" cy="3958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43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5C4D8-68F8-4D82-9E62-6665A4DB83DA}"/>
              </a:ext>
            </a:extLst>
          </p:cNvPr>
          <p:cNvSpPr>
            <a:spLocks noGrp="1"/>
          </p:cNvSpPr>
          <p:nvPr>
            <p:ph type="dt" sz="half" idx="10"/>
          </p:nvPr>
        </p:nvSpPr>
        <p:spPr/>
        <p:txBody>
          <a:bodyPr/>
          <a:lstStyle/>
          <a:p>
            <a:fld id="{43ED5206-148C-4A5A-B90D-45CD799BDAFA}" type="datetime1">
              <a:rPr lang="en-IN" smtClean="0"/>
              <a:t>20-03-2024</a:t>
            </a:fld>
            <a:endParaRPr lang="en-IN"/>
          </a:p>
        </p:txBody>
      </p:sp>
      <p:sp>
        <p:nvSpPr>
          <p:cNvPr id="5" name="Footer Placeholder 4">
            <a:extLst>
              <a:ext uri="{FF2B5EF4-FFF2-40B4-BE49-F238E27FC236}">
                <a16:creationId xmlns:a16="http://schemas.microsoft.com/office/drawing/2014/main" id="{828CADD8-07D7-4A6B-AE9E-5C68AA87CDA6}"/>
              </a:ext>
            </a:extLst>
          </p:cNvPr>
          <p:cNvSpPr>
            <a:spLocks noGrp="1"/>
          </p:cNvSpPr>
          <p:nvPr>
            <p:ph type="ftr" sz="quarter" idx="11"/>
          </p:nvPr>
        </p:nvSpPr>
        <p:spPr/>
        <p:txBody>
          <a:bodyPr/>
          <a:lstStyle/>
          <a:p>
            <a:r>
              <a:rPr lang="en-IN"/>
              <a:t>BATCH NO: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2</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290249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childTnLst>
              </p:cTn>
              <p:nextCondLst>
                <p:cond evt="onClick" delay="0">
                  <p:tgtEl>
                    <p:spTgt spid="3"/>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CCAA-0049-A2C7-AF29-B6035B387D8A}"/>
              </a:ext>
            </a:extLst>
          </p:cNvPr>
          <p:cNvSpPr>
            <a:spLocks noGrp="1"/>
          </p:cNvSpPr>
          <p:nvPr>
            <p:ph type="title"/>
          </p:nvPr>
        </p:nvSpPr>
        <p:spPr/>
        <p:txBody>
          <a:bodyPr/>
          <a:lstStyle/>
          <a:p>
            <a:r>
              <a:rPr lang="en-US" dirty="0"/>
              <a:t>E-r </a:t>
            </a:r>
            <a:r>
              <a:rPr lang="en-US" dirty="0" err="1"/>
              <a:t>dIAGRAM</a:t>
            </a:r>
            <a:endParaRPr lang="en-IN" dirty="0"/>
          </a:p>
        </p:txBody>
      </p:sp>
      <p:sp>
        <p:nvSpPr>
          <p:cNvPr id="4" name="Date Placeholder 3">
            <a:extLst>
              <a:ext uri="{FF2B5EF4-FFF2-40B4-BE49-F238E27FC236}">
                <a16:creationId xmlns:a16="http://schemas.microsoft.com/office/drawing/2014/main" id="{33D730A0-FB1F-2759-FB99-5D436B117760}"/>
              </a:ext>
            </a:extLst>
          </p:cNvPr>
          <p:cNvSpPr>
            <a:spLocks noGrp="1"/>
          </p:cNvSpPr>
          <p:nvPr>
            <p:ph type="dt" sz="half" idx="10"/>
          </p:nvPr>
        </p:nvSpPr>
        <p:spPr/>
        <p:txBody>
          <a:bodyPr/>
          <a:lstStyle/>
          <a:p>
            <a:fld id="{29B7F2CF-3883-4F4C-B632-6E38E4E094B5}" type="datetime1">
              <a:rPr lang="en-IN" smtClean="0"/>
              <a:t>20-03-2024</a:t>
            </a:fld>
            <a:endParaRPr lang="en-IN"/>
          </a:p>
        </p:txBody>
      </p:sp>
      <p:sp>
        <p:nvSpPr>
          <p:cNvPr id="5" name="Footer Placeholder 4">
            <a:extLst>
              <a:ext uri="{FF2B5EF4-FFF2-40B4-BE49-F238E27FC236}">
                <a16:creationId xmlns:a16="http://schemas.microsoft.com/office/drawing/2014/main" id="{0B5233D9-896A-393F-2B18-8F0B452CAF3D}"/>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4C3DD23C-8C3B-4E6C-0532-60365E012862}"/>
              </a:ext>
            </a:extLst>
          </p:cNvPr>
          <p:cNvSpPr>
            <a:spLocks noGrp="1"/>
          </p:cNvSpPr>
          <p:nvPr>
            <p:ph type="sldNum" sz="quarter" idx="12"/>
          </p:nvPr>
        </p:nvSpPr>
        <p:spPr/>
        <p:txBody>
          <a:bodyPr/>
          <a:lstStyle/>
          <a:p>
            <a:fld id="{FA00FD27-8DB0-4CB2-BD37-BEA95C6A1008}" type="slidenum">
              <a:rPr lang="en-IN" smtClean="0"/>
              <a:t>20</a:t>
            </a:fld>
            <a:endParaRPr lang="en-IN"/>
          </a:p>
        </p:txBody>
      </p:sp>
      <p:pic>
        <p:nvPicPr>
          <p:cNvPr id="6146" name="Picture 2" descr="Module 1: Register Users and Put Land for Sale">
            <a:extLst>
              <a:ext uri="{FF2B5EF4-FFF2-40B4-BE49-F238E27FC236}">
                <a16:creationId xmlns:a16="http://schemas.microsoft.com/office/drawing/2014/main" id="{34903F6A-334A-2339-9C4E-AE997D4B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061319"/>
            <a:ext cx="6117877" cy="376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931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53A9-2DDB-4EF4-AED3-550271A3A061}"/>
              </a:ext>
            </a:extLst>
          </p:cNvPr>
          <p:cNvSpPr>
            <a:spLocks noGrp="1"/>
          </p:cNvSpPr>
          <p:nvPr>
            <p:ph type="title"/>
          </p:nvPr>
        </p:nvSpPr>
        <p:spPr/>
        <p:txBody>
          <a:bodyPr>
            <a:normAutofit/>
          </a:bodyPr>
          <a:lstStyle/>
          <a:p>
            <a:r>
              <a:rPr lang="en-IN" sz="2400" b="1" dirty="0">
                <a:latin typeface="Times New Roman" pitchFamily="18" charset="0"/>
                <a:cs typeface="Times New Roman" pitchFamily="18" charset="0"/>
              </a:rPr>
              <a:t>REFERENCES</a:t>
            </a:r>
            <a:endParaRPr lang="en-IN" sz="2400" dirty="0"/>
          </a:p>
        </p:txBody>
      </p:sp>
      <p:sp>
        <p:nvSpPr>
          <p:cNvPr id="6" name="Date Placeholder 5">
            <a:extLst>
              <a:ext uri="{FF2B5EF4-FFF2-40B4-BE49-F238E27FC236}">
                <a16:creationId xmlns:a16="http://schemas.microsoft.com/office/drawing/2014/main" id="{B8BD94B3-A24F-4607-AC75-A2E30847E9F0}"/>
              </a:ext>
            </a:extLst>
          </p:cNvPr>
          <p:cNvSpPr>
            <a:spLocks noGrp="1"/>
          </p:cNvSpPr>
          <p:nvPr>
            <p:ph type="dt" sz="half" idx="10"/>
          </p:nvPr>
        </p:nvSpPr>
        <p:spPr/>
        <p:txBody>
          <a:bodyPr/>
          <a:lstStyle/>
          <a:p>
            <a:fld id="{55BBB77E-706F-4434-957B-D8355BF4ED0A}" type="datetime1">
              <a:rPr lang="en-IN" smtClean="0"/>
              <a:t>20-03-2024</a:t>
            </a:fld>
            <a:endParaRPr lang="en-IN"/>
          </a:p>
        </p:txBody>
      </p:sp>
      <p:sp>
        <p:nvSpPr>
          <p:cNvPr id="4" name="Footer Placeholder 3">
            <a:extLst>
              <a:ext uri="{FF2B5EF4-FFF2-40B4-BE49-F238E27FC236}">
                <a16:creationId xmlns:a16="http://schemas.microsoft.com/office/drawing/2014/main" id="{8C23EAC7-8825-4F46-B008-2C90C4B3E52D}"/>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33F06477-20F1-454F-8B2E-5F96AD13CEA5}"/>
              </a:ext>
            </a:extLst>
          </p:cNvPr>
          <p:cNvSpPr>
            <a:spLocks noGrp="1"/>
          </p:cNvSpPr>
          <p:nvPr>
            <p:ph type="sldNum" sz="quarter" idx="12"/>
          </p:nvPr>
        </p:nvSpPr>
        <p:spPr/>
        <p:txBody>
          <a:bodyPr/>
          <a:lstStyle/>
          <a:p>
            <a:fld id="{FA00FD27-8DB0-4CB2-BD37-BEA95C6A1008}" type="slidenum">
              <a:rPr lang="en-IN" smtClean="0"/>
              <a:t>21</a:t>
            </a:fld>
            <a:endParaRPr lang="en-IN"/>
          </a:p>
        </p:txBody>
      </p:sp>
      <p:sp>
        <p:nvSpPr>
          <p:cNvPr id="8" name="TextBox 7">
            <a:extLst>
              <a:ext uri="{FF2B5EF4-FFF2-40B4-BE49-F238E27FC236}">
                <a16:creationId xmlns:a16="http://schemas.microsoft.com/office/drawing/2014/main" id="{1B220F21-ABC6-CBAE-9F2D-C4012DD04E9D}"/>
              </a:ext>
            </a:extLst>
          </p:cNvPr>
          <p:cNvSpPr txBox="1"/>
          <p:nvPr/>
        </p:nvSpPr>
        <p:spPr>
          <a:xfrm>
            <a:off x="611560" y="1700808"/>
            <a:ext cx="7344816" cy="3785652"/>
          </a:xfrm>
          <a:prstGeom prst="rect">
            <a:avLst/>
          </a:prstGeom>
          <a:noFill/>
        </p:spPr>
        <p:txBody>
          <a:bodyPr wrap="square">
            <a:spAutoFit/>
          </a:bodyPr>
          <a:lstStyle/>
          <a:p>
            <a:pPr marL="0" indent="0" algn="just">
              <a:buNone/>
            </a:pPr>
            <a:r>
              <a:rPr lang="en-US" sz="2400" dirty="0">
                <a:latin typeface="Times New Roman" pitchFamily="18" charset="0"/>
                <a:cs typeface="Times New Roman" pitchFamily="18" charset="0"/>
              </a:rPr>
              <a:t>[1] </a:t>
            </a:r>
            <a:r>
              <a:rPr lang="en-US" sz="2400" dirty="0" err="1">
                <a:latin typeface="Times New Roman" pitchFamily="18" charset="0"/>
                <a:cs typeface="Times New Roman" pitchFamily="18" charset="0"/>
              </a:rPr>
              <a:t>N.S.Tinu</a:t>
            </a:r>
            <a:r>
              <a:rPr lang="en-US" sz="2400" dirty="0">
                <a:latin typeface="Times New Roman" pitchFamily="18" charset="0"/>
                <a:cs typeface="Times New Roman" pitchFamily="18" charset="0"/>
              </a:rPr>
              <a:t>(2018), A Survey on Innovative Resistance Technology Taxonomy, Consensus Algorithms and Applications. </a:t>
            </a:r>
            <a:endParaRPr lang="en-IN"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[2] J. Michael </a:t>
            </a:r>
            <a:r>
              <a:rPr lang="en-US" sz="2400" dirty="0" err="1">
                <a:latin typeface="Times New Roman" pitchFamily="18" charset="0"/>
                <a:cs typeface="Times New Roman" pitchFamily="18" charset="0"/>
              </a:rPr>
              <a:t>Graglia</a:t>
            </a:r>
            <a:r>
              <a:rPr lang="en-US" sz="2400" dirty="0">
                <a:latin typeface="Times New Roman" pitchFamily="18" charset="0"/>
                <a:cs typeface="Times New Roman" pitchFamily="18" charset="0"/>
              </a:rPr>
              <a:t>, Christopher Mellon, Innovative Resistance and Property in 2018 : At end of the Beginning. </a:t>
            </a:r>
            <a:endParaRPr lang="en-IN"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[3] Raquel Benbunan-Fich, Arturo Castellanos(2018) Digitalization of Land Records: From Paper to Innovative Resistance.</a:t>
            </a:r>
            <a:endParaRPr lang="en-IN"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03178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2B8072D-C18E-4378-9357-4AF87058C4E0}"/>
              </a:ext>
            </a:extLst>
          </p:cNvPr>
          <p:cNvSpPr>
            <a:spLocks noGrp="1"/>
          </p:cNvSpPr>
          <p:nvPr>
            <p:ph type="dt" sz="half" idx="10"/>
          </p:nvPr>
        </p:nvSpPr>
        <p:spPr/>
        <p:txBody>
          <a:bodyPr/>
          <a:lstStyle/>
          <a:p>
            <a:fld id="{747948F5-3D04-4C41-85E6-B1A4E0F730CC}" type="datetime1">
              <a:rPr lang="en-IN" smtClean="0"/>
              <a:t>20-03-2024</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22</a:t>
            </a:fld>
            <a:endParaRPr lang="en-IN"/>
          </a:p>
        </p:txBody>
      </p:sp>
      <p:sp>
        <p:nvSpPr>
          <p:cNvPr id="7" name="TextBox 6">
            <a:extLst>
              <a:ext uri="{FF2B5EF4-FFF2-40B4-BE49-F238E27FC236}">
                <a16:creationId xmlns:a16="http://schemas.microsoft.com/office/drawing/2014/main" id="{3E227D39-0038-AD5A-BC0B-65394CB5AA31}"/>
              </a:ext>
            </a:extLst>
          </p:cNvPr>
          <p:cNvSpPr txBox="1"/>
          <p:nvPr/>
        </p:nvSpPr>
        <p:spPr>
          <a:xfrm>
            <a:off x="685800" y="1700808"/>
            <a:ext cx="7272808" cy="2308324"/>
          </a:xfrm>
          <a:prstGeom prst="rect">
            <a:avLst/>
          </a:prstGeom>
          <a:noFill/>
        </p:spPr>
        <p:txBody>
          <a:bodyPr wrap="square">
            <a:spAutoFit/>
          </a:bodyPr>
          <a:lstStyle/>
          <a:p>
            <a:pPr marL="0" indent="0" algn="just">
              <a:buNone/>
            </a:pPr>
            <a:r>
              <a:rPr lang="en-US" sz="2400" dirty="0">
                <a:latin typeface="Times New Roman" pitchFamily="18" charset="0"/>
                <a:cs typeface="Times New Roman" pitchFamily="18" charset="0"/>
              </a:rPr>
              <a:t>[4] IBM, State Street Corp. Hyper ledger Fabric: A Distributed Operating System for Permissioned Innovative Resistance.</a:t>
            </a:r>
            <a:endParaRPr lang="en-IN"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[5] Miroslav Stefanovic, </a:t>
            </a:r>
            <a:r>
              <a:rPr lang="en-US" sz="2400" dirty="0" err="1">
                <a:latin typeface="Times New Roman" pitchFamily="18" charset="0"/>
                <a:cs typeface="Times New Roman" pitchFamily="18" charset="0"/>
              </a:rPr>
              <a:t>Dorde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Przulj</a:t>
            </a:r>
            <a:r>
              <a:rPr lang="en-US" sz="2400" dirty="0">
                <a:latin typeface="Times New Roman" pitchFamily="18" charset="0"/>
                <a:cs typeface="Times New Roman" pitchFamily="18" charset="0"/>
              </a:rPr>
              <a:t>, Darko Stefanovic(2018) Blockchain and Land Administration : Possible applications and limitation.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841620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C9D47-FBE2-4144-A5BA-50251D7D95AC}"/>
              </a:ext>
            </a:extLst>
          </p:cNvPr>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
        <p:nvSpPr>
          <p:cNvPr id="6" name="Date Placeholder 5">
            <a:extLst>
              <a:ext uri="{FF2B5EF4-FFF2-40B4-BE49-F238E27FC236}">
                <a16:creationId xmlns:a16="http://schemas.microsoft.com/office/drawing/2014/main" id="{302DFB27-7EC0-4745-973C-44A9C582AD03}"/>
              </a:ext>
            </a:extLst>
          </p:cNvPr>
          <p:cNvSpPr>
            <a:spLocks noGrp="1"/>
          </p:cNvSpPr>
          <p:nvPr>
            <p:ph type="dt" sz="half" idx="10"/>
          </p:nvPr>
        </p:nvSpPr>
        <p:spPr/>
        <p:txBody>
          <a:bodyPr/>
          <a:lstStyle/>
          <a:p>
            <a:fld id="{9AA6929D-FBF1-49B9-B7EB-CAFAE318BF09}" type="datetime1">
              <a:rPr lang="en-IN" smtClean="0"/>
              <a:t>20-03-2024</a:t>
            </a:fld>
            <a:endParaRPr lang="en-IN"/>
          </a:p>
        </p:txBody>
      </p:sp>
      <p:sp>
        <p:nvSpPr>
          <p:cNvPr id="4" name="Footer Placeholder 3">
            <a:extLst>
              <a:ext uri="{FF2B5EF4-FFF2-40B4-BE49-F238E27FC236}">
                <a16:creationId xmlns:a16="http://schemas.microsoft.com/office/drawing/2014/main" id="{D7225A90-8D86-4B8E-9553-6DE38BE15427}"/>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6D7E6ECF-1BC3-4381-AC30-A5687D802628}"/>
              </a:ext>
            </a:extLst>
          </p:cNvPr>
          <p:cNvSpPr>
            <a:spLocks noGrp="1"/>
          </p:cNvSpPr>
          <p:nvPr>
            <p:ph type="sldNum" sz="quarter" idx="12"/>
          </p:nvPr>
        </p:nvSpPr>
        <p:spPr/>
        <p:txBody>
          <a:bodyPr/>
          <a:lstStyle/>
          <a:p>
            <a:fld id="{FA00FD27-8DB0-4CB2-BD37-BEA95C6A1008}" type="slidenum">
              <a:rPr lang="en-IN" smtClean="0"/>
              <a:t>23</a:t>
            </a:fld>
            <a:endParaRPr lang="en-IN"/>
          </a:p>
        </p:txBody>
      </p:sp>
    </p:spTree>
    <p:extLst>
      <p:ext uri="{BB962C8B-B14F-4D97-AF65-F5344CB8AC3E}">
        <p14:creationId xmlns:p14="http://schemas.microsoft.com/office/powerpoint/2010/main" val="131513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76672"/>
            <a:ext cx="8229600" cy="1039091"/>
          </a:xfrm>
        </p:spPr>
        <p:txBody>
          <a:bodyPr>
            <a:normAutofit/>
          </a:bodyPr>
          <a:lstStyle/>
          <a:p>
            <a:r>
              <a:rPr lang="en-IN" sz="24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539552" y="1340768"/>
            <a:ext cx="6923112" cy="5616624"/>
          </a:xfrm>
        </p:spPr>
        <p:txBody>
          <a:bodyPr>
            <a:noAutofit/>
          </a:bodyPr>
          <a:lstStyle/>
          <a:p>
            <a:pPr algn="just"/>
            <a:r>
              <a:rPr lang="en-US" sz="1800" dirty="0">
                <a:latin typeface="Times New Roman" panose="02020603050405020304" pitchFamily="18" charset="0"/>
                <a:cs typeface="Times New Roman" panose="02020603050405020304" pitchFamily="18" charset="0"/>
              </a:rPr>
              <a:t>In the traditional Land and House  Registration system practiced in India, there exists a middle man (broker) who establishes a contact between the buyer and seller, for instance if an individual wants to buy or sell a property ,the broker will create and assemble all the obligatory physical documents with regards to an agreement as a proof of property.</a:t>
            </a:r>
          </a:p>
          <a:p>
            <a:pPr algn="just"/>
            <a:r>
              <a:rPr lang="en-US" sz="1800" dirty="0">
                <a:latin typeface="Times New Roman" panose="02020603050405020304" pitchFamily="18" charset="0"/>
                <a:cs typeface="Times New Roman" panose="02020603050405020304" pitchFamily="18" charset="0"/>
              </a:rPr>
              <a:t>Brokers will ensure that the land &amp; house property would be registered by an authorized government office where all the attributes are noted down in a ledger and thereafter the whole transaction and purchase Ent between the two parties takes place.</a:t>
            </a:r>
          </a:p>
          <a:p>
            <a:pPr algn="just"/>
            <a:r>
              <a:rPr lang="en-US" sz="1800" dirty="0">
                <a:latin typeface="Times New Roman" pitchFamily="18" charset="0"/>
                <a:cs typeface="Times New Roman" pitchFamily="18" charset="0"/>
              </a:rPr>
              <a:t>In this scenario ,there are chances of losing or tampering of the documents as anyone with certain powers can access or alter the papers easily which in turn threatens this concrete proof of land &amp; house. </a:t>
            </a:r>
          </a:p>
          <a:p>
            <a:pPr algn="just"/>
            <a:r>
              <a:rPr lang="en-US" sz="1800" dirty="0">
                <a:latin typeface="Times New Roman" pitchFamily="18" charset="0"/>
                <a:cs typeface="Times New Roman" pitchFamily="18" charset="0"/>
              </a:rPr>
              <a:t>Thus, this type of system as compared to our proposed system in which we make use of a smart contract to deal with the assets and transactions among the participants, is relatively time consuming, less secure and unsynchronized where activities including corruption and fraudulence might be associated during the execution of the required process.</a:t>
            </a: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t>20-03-2024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3</a:t>
            </a:fld>
            <a:endParaRPr lang="en-IN" dirty="0"/>
          </a:p>
        </p:txBody>
      </p:sp>
    </p:spTree>
    <p:extLst>
      <p:ext uri="{BB962C8B-B14F-4D97-AF65-F5344CB8AC3E}">
        <p14:creationId xmlns:p14="http://schemas.microsoft.com/office/powerpoint/2010/main" val="300854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FA89-1E7D-6619-B490-6D88AB4B1844}"/>
              </a:ext>
            </a:extLst>
          </p:cNvPr>
          <p:cNvSpPr>
            <a:spLocks noGrp="1"/>
          </p:cNvSpPr>
          <p:nvPr>
            <p:ph type="title"/>
          </p:nvPr>
        </p:nvSpPr>
        <p:spPr/>
        <p:txBody>
          <a:bodyPr>
            <a:normAutofit/>
          </a:bodyPr>
          <a:lstStyle/>
          <a:p>
            <a:r>
              <a:rPr lang="en-IN" sz="2400" b="1" dirty="0">
                <a:latin typeface="Times New Roman" pitchFamily="18" charset="0"/>
                <a:cs typeface="Times New Roman" pitchFamily="18" charset="0"/>
              </a:rPr>
              <a:t>ABSTRACT:</a:t>
            </a:r>
            <a:endParaRPr lang="en-IN" sz="2400" dirty="0"/>
          </a:p>
        </p:txBody>
      </p:sp>
      <p:sp>
        <p:nvSpPr>
          <p:cNvPr id="3" name="Content Placeholder 2">
            <a:extLst>
              <a:ext uri="{FF2B5EF4-FFF2-40B4-BE49-F238E27FC236}">
                <a16:creationId xmlns:a16="http://schemas.microsoft.com/office/drawing/2014/main" id="{77D8D83C-1F75-8B90-6092-8F39CADDB47C}"/>
              </a:ext>
            </a:extLst>
          </p:cNvPr>
          <p:cNvSpPr>
            <a:spLocks noGrp="1"/>
          </p:cNvSpPr>
          <p:nvPr>
            <p:ph idx="1"/>
          </p:nvPr>
        </p:nvSpPr>
        <p:spPr>
          <a:xfrm>
            <a:off x="539552" y="1628800"/>
            <a:ext cx="7772400" cy="4050792"/>
          </a:xfrm>
        </p:spPr>
        <p:txBody>
          <a:bodyPr/>
          <a:lstStyle/>
          <a:p>
            <a:pPr algn="just"/>
            <a:r>
              <a:rPr lang="en-US" sz="2000" dirty="0">
                <a:latin typeface="Times New Roman" pitchFamily="18" charset="0"/>
                <a:cs typeface="Times New Roman" pitchFamily="18" charset="0"/>
              </a:rPr>
              <a:t>With an amalgam of inspection and analysis regarding the old accustomed way and considering that Innovative Resistance has an increased transparency and integrity maintenance along with the portability factor, we put forward a  Innovative Resistance  based land &amp; house registration system which provides a transparent, secured and decentralized method for execution of transactions between the participants by employing the concept of hyper ledger.</a:t>
            </a:r>
          </a:p>
          <a:p>
            <a:pPr algn="just"/>
            <a:r>
              <a:rPr lang="en-US" sz="2000" dirty="0">
                <a:latin typeface="Times New Roman" pitchFamily="18" charset="0"/>
                <a:cs typeface="Times New Roman" pitchFamily="18" charset="0"/>
              </a:rPr>
              <a:t>Index Terms Innovative Resistance Land &amp; House, Hyper ledger, land &amp; house registration</a:t>
            </a:r>
            <a:r>
              <a:rPr lang="en-US" sz="1800" dirty="0">
                <a:latin typeface="Times New Roman" pitchFamily="18" charset="0"/>
                <a:cs typeface="Times New Roman" pitchFamily="18" charset="0"/>
              </a:rPr>
              <a:t>.</a:t>
            </a:r>
            <a:endParaRPr lang="en-US" sz="16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66931005-E783-FB91-3D85-C56A1D984673}"/>
              </a:ext>
            </a:extLst>
          </p:cNvPr>
          <p:cNvSpPr>
            <a:spLocks noGrp="1"/>
          </p:cNvSpPr>
          <p:nvPr>
            <p:ph type="dt" sz="half" idx="10"/>
          </p:nvPr>
        </p:nvSpPr>
        <p:spPr/>
        <p:txBody>
          <a:bodyPr/>
          <a:lstStyle/>
          <a:p>
            <a:fld id="{29B7F2CF-3883-4F4C-B632-6E38E4E094B5}" type="datetime1">
              <a:rPr lang="en-IN" smtClean="0"/>
              <a:t>20-03-2024</a:t>
            </a:fld>
            <a:endParaRPr lang="en-IN"/>
          </a:p>
        </p:txBody>
      </p:sp>
      <p:sp>
        <p:nvSpPr>
          <p:cNvPr id="5" name="Footer Placeholder 4">
            <a:extLst>
              <a:ext uri="{FF2B5EF4-FFF2-40B4-BE49-F238E27FC236}">
                <a16:creationId xmlns:a16="http://schemas.microsoft.com/office/drawing/2014/main" id="{0C687443-2129-183F-C2D6-3F2821928298}"/>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F7040DF8-5BCC-E42C-52C4-CBBBD98CC6C2}"/>
              </a:ext>
            </a:extLst>
          </p:cNvPr>
          <p:cNvSpPr>
            <a:spLocks noGrp="1"/>
          </p:cNvSpPr>
          <p:nvPr>
            <p:ph type="sldNum" sz="quarter" idx="12"/>
          </p:nvPr>
        </p:nvSpPr>
        <p:spPr/>
        <p:txBody>
          <a:bodyPr/>
          <a:lstStyle/>
          <a:p>
            <a:fld id="{FA00FD27-8DB0-4CB2-BD37-BEA95C6A1008}" type="slidenum">
              <a:rPr lang="en-IN" smtClean="0"/>
              <a:t>4</a:t>
            </a:fld>
            <a:endParaRPr lang="en-IN"/>
          </a:p>
        </p:txBody>
      </p:sp>
    </p:spTree>
    <p:extLst>
      <p:ext uri="{BB962C8B-B14F-4D97-AF65-F5344CB8AC3E}">
        <p14:creationId xmlns:p14="http://schemas.microsoft.com/office/powerpoint/2010/main" val="43410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a:xfrm>
            <a:off x="645292" y="1772816"/>
            <a:ext cx="7772400" cy="4050792"/>
          </a:xfrm>
        </p:spPr>
        <p:txBody>
          <a:bodyPr>
            <a:normAutofit/>
          </a:bodyPr>
          <a:lstStyle/>
          <a:p>
            <a:pPr marL="0" indent="0" algn="just">
              <a:buNone/>
            </a:pPr>
            <a:r>
              <a:rPr lang="en-IN" sz="2400" b="1" dirty="0">
                <a:latin typeface="Times New Roman" panose="02020603050405020304" pitchFamily="18" charset="0"/>
                <a:cs typeface="Times New Roman" pitchFamily="18" charset="0"/>
              </a:rPr>
              <a:t>Aim of the Project:</a:t>
            </a:r>
          </a:p>
          <a:p>
            <a:pPr marL="0" indent="0" algn="just">
              <a:buNone/>
            </a:pPr>
            <a:r>
              <a:rPr lang="en-US" sz="1800" dirty="0">
                <a:latin typeface="Times New Roman" pitchFamily="18" charset="0"/>
                <a:cs typeface="Times New Roman" pitchFamily="18" charset="0"/>
              </a:rPr>
              <a:t>Utilize blockchain technology to create a secure and transparent registry platform. Minimize fraudulent activities through immutable record-keeping. Streamline transaction processes using smart contracts to reduce delays. Enhance trust and accountability among stakeholders by providing real-time access to registry data. Improve efficiency and lower transaction costs by automating registry operations.</a:t>
            </a:r>
            <a:endParaRPr lang="en-US" sz="2400" b="1" dirty="0">
              <a:latin typeface="Times New Roman" pitchFamily="18" charset="0"/>
              <a:cs typeface="Times New Roman" pitchFamily="18" charset="0"/>
            </a:endParaRPr>
          </a:p>
          <a:p>
            <a:pPr marL="0" indent="0" algn="just">
              <a:buNone/>
            </a:pPr>
            <a:br>
              <a:rPr lang="en-IN" sz="2400" b="1" dirty="0"/>
            </a:br>
            <a:endParaRPr lang="en-IN" sz="2400"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96522BB6-4601-43EF-9E8D-B663D9A2CC9B}"/>
              </a:ext>
            </a:extLst>
          </p:cNvPr>
          <p:cNvSpPr>
            <a:spLocks noGrp="1"/>
          </p:cNvSpPr>
          <p:nvPr>
            <p:ph type="dt" sz="half" idx="10"/>
          </p:nvPr>
        </p:nvSpPr>
        <p:spPr/>
        <p:txBody>
          <a:bodyPr/>
          <a:lstStyle/>
          <a:p>
            <a:fld id="{1CBBD127-996A-4642-9EFF-AA98AF31AED5}" type="datetime1">
              <a:rPr lang="en-IN" smtClean="0"/>
              <a:t>20-03-2024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Tree>
    <p:extLst>
      <p:ext uri="{BB962C8B-B14F-4D97-AF65-F5344CB8AC3E}">
        <p14:creationId xmlns:p14="http://schemas.microsoft.com/office/powerpoint/2010/main" val="194557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F00C-FB81-D4BF-604A-D696A9287B7B}"/>
              </a:ext>
            </a:extLst>
          </p:cNvPr>
          <p:cNvSpPr>
            <a:spLocks noGrp="1"/>
          </p:cNvSpPr>
          <p:nvPr>
            <p:ph type="title"/>
          </p:nvPr>
        </p:nvSpPr>
        <p:spPr>
          <a:xfrm>
            <a:off x="645895" y="8398"/>
            <a:ext cx="7772400" cy="1609344"/>
          </a:xfrm>
        </p:spPr>
        <p:txBody>
          <a:bodyPr>
            <a:normAutofit/>
          </a:bodyPr>
          <a:lstStyle/>
          <a:p>
            <a:pPr marL="0" indent="0"/>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SCOPE OF PROJECT:</a:t>
            </a:r>
            <a:endParaRPr lang="en-IN" sz="2400" b="1" dirty="0"/>
          </a:p>
        </p:txBody>
      </p:sp>
      <p:sp>
        <p:nvSpPr>
          <p:cNvPr id="3" name="Content Placeholder 2">
            <a:extLst>
              <a:ext uri="{FF2B5EF4-FFF2-40B4-BE49-F238E27FC236}">
                <a16:creationId xmlns:a16="http://schemas.microsoft.com/office/drawing/2014/main" id="{C1EC3A31-3601-5DB4-7B6C-0DD42C7EEB60}"/>
              </a:ext>
            </a:extLst>
          </p:cNvPr>
          <p:cNvSpPr>
            <a:spLocks noGrp="1"/>
          </p:cNvSpPr>
          <p:nvPr>
            <p:ph idx="1"/>
          </p:nvPr>
        </p:nvSpPr>
        <p:spPr>
          <a:xfrm>
            <a:off x="467544" y="1604163"/>
            <a:ext cx="7772400" cy="4050792"/>
          </a:xfrm>
        </p:spPr>
        <p:txBody>
          <a:bodyPr>
            <a:normAutofit/>
          </a:bodyPr>
          <a:lstStyle/>
          <a:p>
            <a:pPr algn="just"/>
            <a:r>
              <a:rPr lang="en-US" sz="1800" dirty="0">
                <a:latin typeface="Times New Roman" pitchFamily="18" charset="0"/>
                <a:cs typeface="Times New Roman" pitchFamily="18" charset="0"/>
              </a:rPr>
              <a:t>The Land&amp;House registration system incorporating  Innovative Resistance using Innovative Resistance provides features like registration of owner and land &amp; House by uploading mandatory verified documents.</a:t>
            </a:r>
          </a:p>
          <a:p>
            <a:pPr algn="just"/>
            <a:r>
              <a:rPr lang="en-US" sz="1800" dirty="0">
                <a:latin typeface="Times New Roman" pitchFamily="18" charset="0"/>
                <a:cs typeface="Times New Roman" pitchFamily="18" charset="0"/>
              </a:rPr>
              <a:t>After verification of the owner/land using smart contract using smart contract and consensus protocols implemented in the model , land can be put up for the sale and then assets will be visible to all the potential buyers.</a:t>
            </a:r>
          </a:p>
          <a:p>
            <a:pPr algn="just"/>
            <a:r>
              <a:rPr lang="en-US" sz="1800" dirty="0">
                <a:latin typeface="Times New Roman" pitchFamily="18" charset="0"/>
                <a:cs typeface="Times New Roman" pitchFamily="18" charset="0"/>
              </a:rPr>
              <a:t>Simultaneously the sale revenue of the land including stamp duty, cost of the land as per the official criteria and registration fees is calculated automatically and the final selling cost of land is generated.</a:t>
            </a:r>
          </a:p>
          <a:p>
            <a:pPr algn="just"/>
            <a:r>
              <a:rPr lang="en-US" sz="1800" dirty="0">
                <a:latin typeface="Times New Roman" pitchFamily="18" charset="0"/>
                <a:cs typeface="Times New Roman" pitchFamily="18" charset="0"/>
              </a:rPr>
              <a:t>After agreement between both the parties, purchase Ent of land &amp; House gets completed and transactions are recorded and added to the Innovative Resistance Thus, this system stores the history of transactions and backup data in blocks which is immutable.</a:t>
            </a:r>
            <a:endParaRPr lang="en-IN" sz="1800" dirty="0"/>
          </a:p>
        </p:txBody>
      </p:sp>
      <p:sp>
        <p:nvSpPr>
          <p:cNvPr id="4" name="Date Placeholder 3">
            <a:extLst>
              <a:ext uri="{FF2B5EF4-FFF2-40B4-BE49-F238E27FC236}">
                <a16:creationId xmlns:a16="http://schemas.microsoft.com/office/drawing/2014/main" id="{BA1F39B1-BEE4-0ABC-DA33-D322E9AE673F}"/>
              </a:ext>
            </a:extLst>
          </p:cNvPr>
          <p:cNvSpPr>
            <a:spLocks noGrp="1"/>
          </p:cNvSpPr>
          <p:nvPr>
            <p:ph type="dt" sz="half" idx="10"/>
          </p:nvPr>
        </p:nvSpPr>
        <p:spPr/>
        <p:txBody>
          <a:bodyPr/>
          <a:lstStyle/>
          <a:p>
            <a:fld id="{29B7F2CF-3883-4F4C-B632-6E38E4E094B5}" type="datetime1">
              <a:rPr lang="en-IN" smtClean="0"/>
              <a:t>20-03-2024</a:t>
            </a:fld>
            <a:endParaRPr lang="en-IN"/>
          </a:p>
        </p:txBody>
      </p:sp>
      <p:sp>
        <p:nvSpPr>
          <p:cNvPr id="5" name="Footer Placeholder 4">
            <a:extLst>
              <a:ext uri="{FF2B5EF4-FFF2-40B4-BE49-F238E27FC236}">
                <a16:creationId xmlns:a16="http://schemas.microsoft.com/office/drawing/2014/main" id="{B1CBE7D7-CD9C-7137-E04B-ADEDD378DB27}"/>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8F51AEC6-A466-AE1B-EED9-C7E853395B09}"/>
              </a:ext>
            </a:extLst>
          </p:cNvPr>
          <p:cNvSpPr>
            <a:spLocks noGrp="1"/>
          </p:cNvSpPr>
          <p:nvPr>
            <p:ph type="sldNum" sz="quarter" idx="12"/>
          </p:nvPr>
        </p:nvSpPr>
        <p:spPr/>
        <p:txBody>
          <a:bodyPr/>
          <a:lstStyle/>
          <a:p>
            <a:fld id="{FA00FD27-8DB0-4CB2-BD37-BEA95C6A1008}" type="slidenum">
              <a:rPr lang="en-IN" smtClean="0"/>
              <a:t>6</a:t>
            </a:fld>
            <a:endParaRPr lang="en-IN"/>
          </a:p>
        </p:txBody>
      </p:sp>
    </p:spTree>
    <p:extLst>
      <p:ext uri="{BB962C8B-B14F-4D97-AF65-F5344CB8AC3E}">
        <p14:creationId xmlns:p14="http://schemas.microsoft.com/office/powerpoint/2010/main" val="235048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80120"/>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395536" y="1628800"/>
            <a:ext cx="7772400" cy="4050792"/>
          </a:xfrm>
        </p:spPr>
        <p:txBody>
          <a:bodyPr>
            <a:normAutofit lnSpcReduction="10000"/>
          </a:bodyPr>
          <a:lstStyle/>
          <a:p>
            <a:pPr algn="just">
              <a:buFont typeface="Arial" panose="020B0604020202020204" pitchFamily="34" charset="0"/>
              <a:buChar char="•"/>
            </a:pPr>
            <a:r>
              <a:rPr lang="en-US" sz="1900" dirty="0">
                <a:latin typeface="Times New Roman" pitchFamily="18" charset="0"/>
                <a:cs typeface="Times New Roman" pitchFamily="18" charset="0"/>
              </a:rPr>
              <a:t>In recent times, a lot of problems are faced by commercial real estate industries and land registration systems where even though the data is in digital form , they are stored on disparate systems and thereby lack transparency, trust and efficiency. </a:t>
            </a:r>
          </a:p>
          <a:p>
            <a:pPr algn="just">
              <a:buFont typeface="Arial" panose="020B0604020202020204" pitchFamily="34" charset="0"/>
              <a:buChar char="•"/>
            </a:pPr>
            <a:r>
              <a:rPr lang="en-US" sz="1900" dirty="0">
                <a:latin typeface="Times New Roman" pitchFamily="18" charset="0"/>
                <a:cs typeface="Times New Roman" pitchFamily="18" charset="0"/>
              </a:rPr>
              <a:t>The intention is to implement a small module of the land registration process with regards to the state of Maharashtra.</a:t>
            </a:r>
          </a:p>
          <a:p>
            <a:pPr algn="just">
              <a:buFont typeface="Arial" panose="020B0604020202020204" pitchFamily="34" charset="0"/>
              <a:buChar char="•"/>
            </a:pPr>
            <a:r>
              <a:rPr lang="en-US" sz="1900" dirty="0">
                <a:latin typeface="Times New Roman" pitchFamily="18" charset="0"/>
                <a:cs typeface="Times New Roman" pitchFamily="18" charset="0"/>
              </a:rPr>
              <a:t> We propose a private and permissioned Innovative Resistance system that restricts the participants who can contribute to the consensus process ,to overcome the obstacles faced earlier as mentioned Our Innovative Resistance system makes use of Asymmetric cryptography for security of users and distributed consensus algorithms for ledger consistency.</a:t>
            </a:r>
          </a:p>
          <a:p>
            <a:pPr algn="just">
              <a:buFont typeface="Arial" panose="020B0604020202020204" pitchFamily="34" charset="0"/>
              <a:buChar char="•"/>
            </a:pPr>
            <a:r>
              <a:rPr lang="en-US" sz="1900" dirty="0">
                <a:latin typeface="Times New Roman" pitchFamily="18" charset="0"/>
                <a:cs typeface="Times New Roman" pitchFamily="18" charset="0"/>
              </a:rPr>
              <a:t> The main features of Innovative Resistance technology are </a:t>
            </a:r>
            <a:r>
              <a:rPr lang="en-US" sz="1900" dirty="0" err="1">
                <a:latin typeface="Times New Roman" pitchFamily="18" charset="0"/>
                <a:cs typeface="Times New Roman" pitchFamily="18" charset="0"/>
              </a:rPr>
              <a:t>decentralisation</a:t>
            </a:r>
            <a:r>
              <a:rPr lang="en-US" sz="1900" dirty="0">
                <a:latin typeface="Times New Roman" pitchFamily="18" charset="0"/>
                <a:cs typeface="Times New Roman" pitchFamily="18" charset="0"/>
              </a:rPr>
              <a:t>, persistence, anonymity and auditability and an amalgam of these results in reduced cost and improved efficiency, reliability.</a:t>
            </a:r>
            <a:endParaRPr lang="en-IN" sz="19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C89D4A2A-D8B5-4840-82DC-A6758BFB8496}"/>
              </a:ext>
            </a:extLst>
          </p:cNvPr>
          <p:cNvSpPr>
            <a:spLocks noGrp="1"/>
          </p:cNvSpPr>
          <p:nvPr>
            <p:ph type="dt" sz="half" idx="10"/>
          </p:nvPr>
        </p:nvSpPr>
        <p:spPr/>
        <p:txBody>
          <a:bodyPr/>
          <a:lstStyle/>
          <a:p>
            <a:fld id="{9D9CC52F-1A39-45FF-BF4F-DC6B8923C628}" type="datetime1">
              <a:rPr lang="en-IN" smtClean="0"/>
              <a:t>20-03-2024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Tree>
    <p:extLst>
      <p:ext uri="{BB962C8B-B14F-4D97-AF65-F5344CB8AC3E}">
        <p14:creationId xmlns:p14="http://schemas.microsoft.com/office/powerpoint/2010/main" val="140571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2" name="Content Placeholder 1"/>
          <p:cNvSpPr>
            <a:spLocks noGrp="1"/>
          </p:cNvSpPr>
          <p:nvPr>
            <p:ph idx="1"/>
          </p:nvPr>
        </p:nvSpPr>
        <p:spPr>
          <a:xfrm>
            <a:off x="457200" y="1844824"/>
            <a:ext cx="8229600" cy="4162467"/>
          </a:xfrm>
        </p:spPr>
        <p:txBody>
          <a:bodyPr>
            <a:normAutofit/>
          </a:bodyPr>
          <a:lstStyle/>
          <a:p>
            <a:r>
              <a:rPr lang="en-US" sz="1800" dirty="0"/>
              <a:t>In the last few years, there have been some papers published on the topic of BC and BCT using bibliometric analysis .Later in this chapter, the research focus will be on papers that were published concerning the combination of BC and land issues (LA, LR, LC,LM and land registration). A very important term on which everything else concerning land (in the context of this paper) relies on is good governance. </a:t>
            </a:r>
          </a:p>
          <a:p>
            <a:r>
              <a:rPr lang="en-US" sz="1800" dirty="0"/>
              <a:t>By analyzing its eight major points (rule of law, responsiveness, equity and inclusiveness, accountability, participation, transparency, consensus orientation and effectiveness and efficiency) , it can be concluded that it is the basis to which a BCT can very easily fit in. </a:t>
            </a:r>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6895D223-330B-46C2-80AA-364D74E53CFC}" type="datetime1">
              <a:rPr lang="en-IN" smtClean="0"/>
              <a:t>20-03-2024</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8</a:t>
            </a:fld>
            <a:endParaRPr lang="en-IN"/>
          </a:p>
        </p:txBody>
      </p:sp>
    </p:spTree>
    <p:extLst>
      <p:ext uri="{BB962C8B-B14F-4D97-AF65-F5344CB8AC3E}">
        <p14:creationId xmlns:p14="http://schemas.microsoft.com/office/powerpoint/2010/main" val="1725045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09E5-2A46-4197-84BE-FB6DF8F71D2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DESIGN AND METHOLOGIES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A3EF3F-6DBB-46F9-9395-C8AED19F621F}"/>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1:</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2:</a:t>
            </a: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45628593-0FB0-4A31-8DA2-ACA06B125012}"/>
              </a:ext>
            </a:extLst>
          </p:cNvPr>
          <p:cNvSpPr>
            <a:spLocks noGrp="1"/>
          </p:cNvSpPr>
          <p:nvPr>
            <p:ph type="dt" sz="half" idx="10"/>
          </p:nvPr>
        </p:nvSpPr>
        <p:spPr/>
        <p:txBody>
          <a:bodyPr/>
          <a:lstStyle/>
          <a:p>
            <a:fld id="{1C97E6A9-E6AF-4136-81B9-D9D4593781CD}" type="datetime1">
              <a:rPr lang="en-IN" smtClean="0"/>
              <a:t>20-03-2024</a:t>
            </a:fld>
            <a:endParaRPr lang="en-IN"/>
          </a:p>
        </p:txBody>
      </p:sp>
      <p:sp>
        <p:nvSpPr>
          <p:cNvPr id="4" name="Footer Placeholder 3">
            <a:extLst>
              <a:ext uri="{FF2B5EF4-FFF2-40B4-BE49-F238E27FC236}">
                <a16:creationId xmlns:a16="http://schemas.microsoft.com/office/drawing/2014/main" id="{01393D96-F1D2-4C88-9C71-581B277B8A95}"/>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9BC76D7B-468F-46A2-BBDC-8FF801C7287D}"/>
              </a:ext>
            </a:extLst>
          </p:cNvPr>
          <p:cNvSpPr>
            <a:spLocks noGrp="1"/>
          </p:cNvSpPr>
          <p:nvPr>
            <p:ph type="sldNum" sz="quarter" idx="12"/>
          </p:nvPr>
        </p:nvSpPr>
        <p:spPr/>
        <p:txBody>
          <a:bodyPr/>
          <a:lstStyle/>
          <a:p>
            <a:fld id="{FA00FD27-8DB0-4CB2-BD37-BEA95C6A1008}" type="slidenum">
              <a:rPr lang="en-IN" smtClean="0"/>
              <a:t>9</a:t>
            </a:fld>
            <a:endParaRPr lang="en-IN"/>
          </a:p>
        </p:txBody>
      </p:sp>
    </p:spTree>
    <p:extLst>
      <p:ext uri="{BB962C8B-B14F-4D97-AF65-F5344CB8AC3E}">
        <p14:creationId xmlns:p14="http://schemas.microsoft.com/office/powerpoint/2010/main" val="3051244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942</TotalTime>
  <Words>1375</Words>
  <Application>Microsoft Office PowerPoint</Application>
  <PresentationFormat>On-screen Show (4:3)</PresentationFormat>
  <Paragraphs>170</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Rockwell</vt:lpstr>
      <vt:lpstr>Rockwell Condensed</vt:lpstr>
      <vt:lpstr>Söhne Mono</vt:lpstr>
      <vt:lpstr>Times New Roman</vt:lpstr>
      <vt:lpstr>Wingdings</vt:lpstr>
      <vt:lpstr>Wood Type</vt:lpstr>
      <vt:lpstr>PowerPoint Presentation</vt:lpstr>
      <vt:lpstr>PowerPoint Presentation</vt:lpstr>
      <vt:lpstr>ABSTRACT</vt:lpstr>
      <vt:lpstr>ABSTRACT:</vt:lpstr>
      <vt:lpstr>OBJECTIVES </vt:lpstr>
      <vt:lpstr> SCOPE OF PROJECT:</vt:lpstr>
      <vt:lpstr>INTRODUCTION</vt:lpstr>
      <vt:lpstr>LITERATURE REVIEW</vt:lpstr>
      <vt:lpstr>DESIGN AND METHOLOGIES</vt:lpstr>
      <vt:lpstr>MODULE:1</vt:lpstr>
      <vt:lpstr>PowerPoint Presentation</vt:lpstr>
      <vt:lpstr>PowerPoint Presentation</vt:lpstr>
      <vt:lpstr>IMPLEMENTATION</vt:lpstr>
      <vt:lpstr>ARCHITECTURE DIAGRAM</vt:lpstr>
      <vt:lpstr>DATA FLOW DIAGRAM</vt:lpstr>
      <vt:lpstr>Use Case Diagram</vt:lpstr>
      <vt:lpstr>Class Diagram </vt:lpstr>
      <vt:lpstr>Activitiy Diagram </vt:lpstr>
      <vt:lpstr>Sequence Diagram </vt:lpstr>
      <vt:lpstr>E-r dIAGRAM</vt:lpstr>
      <vt:lpstr>REFERENCES</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K DAYASAGARAN</cp:lastModifiedBy>
  <cp:revision>80</cp:revision>
  <dcterms:created xsi:type="dcterms:W3CDTF">2019-08-05T06:49:57Z</dcterms:created>
  <dcterms:modified xsi:type="dcterms:W3CDTF">2024-03-20T18:31:02Z</dcterms:modified>
</cp:coreProperties>
</file>