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58" r:id="rId3"/>
    <p:sldId id="259" r:id="rId4"/>
    <p:sldId id="260" r:id="rId5"/>
    <p:sldId id="270" r:id="rId6"/>
    <p:sldId id="262" r:id="rId7"/>
    <p:sldId id="263" r:id="rId8"/>
    <p:sldId id="282" r:id="rId9"/>
    <p:sldId id="283" r:id="rId10"/>
    <p:sldId id="284" r:id="rId11"/>
    <p:sldId id="285" r:id="rId12"/>
    <p:sldId id="264" r:id="rId13"/>
    <p:sldId id="272" r:id="rId14"/>
    <p:sldId id="273" r:id="rId15"/>
    <p:sldId id="271" r:id="rId16"/>
    <p:sldId id="274" r:id="rId17"/>
    <p:sldId id="275" r:id="rId18"/>
    <p:sldId id="268" r:id="rId19"/>
    <p:sldId id="277" r:id="rId20"/>
    <p:sldId id="278" r:id="rId21"/>
    <p:sldId id="279" r:id="rId22"/>
    <p:sldId id="280" r:id="rId23"/>
    <p:sldId id="281" r:id="rId24"/>
    <p:sldId id="267" r:id="rId25"/>
    <p:sldId id="287" r:id="rId26"/>
    <p:sldId id="286" r:id="rId27"/>
    <p:sldId id="288" r:id="rId28"/>
    <p:sldId id="265" r:id="rId29"/>
    <p:sldId id="266" r:id="rId30"/>
    <p:sldId id="276"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330"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92F483-9F1F-45B4-A689-30918532A6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505EB72-8410-4B88-A580-CEBBE8B1F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06749-F403-4812-9916-B679DA453081}" type="datetimeFigureOut">
              <a:rPr lang="en-IN" smtClean="0"/>
              <a:t>17-04-2024</a:t>
            </a:fld>
            <a:endParaRPr lang="en-IN"/>
          </a:p>
        </p:txBody>
      </p:sp>
      <p:sp>
        <p:nvSpPr>
          <p:cNvPr id="4" name="Footer Placeholder 3">
            <a:extLst>
              <a:ext uri="{FF2B5EF4-FFF2-40B4-BE49-F238E27FC236}">
                <a16:creationId xmlns:a16="http://schemas.microsoft.com/office/drawing/2014/main" id="{8011FC22-0854-4D11-9812-397AFEF6F9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601E928-255A-4688-AEB9-56B6E9B42A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2F7CDB-C1B7-4897-93D4-8A516D874FE6}" type="slidenum">
              <a:rPr lang="en-IN" smtClean="0"/>
              <a:t>‹#›</a:t>
            </a:fld>
            <a:endParaRPr lang="en-IN"/>
          </a:p>
        </p:txBody>
      </p:sp>
    </p:spTree>
    <p:extLst>
      <p:ext uri="{BB962C8B-B14F-4D97-AF65-F5344CB8AC3E}">
        <p14:creationId xmlns:p14="http://schemas.microsoft.com/office/powerpoint/2010/main" val="1640877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17-04-2024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8EC669-F287-4605-A111-D80E7CD68A3C}" type="datetime1">
              <a:rPr lang="en-IN" smtClean="0"/>
              <a:t>17-04-2024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F08F3C-8990-45EC-A09B-099E83B30694}" type="datetime1">
              <a:rPr lang="en-IN" smtClean="0"/>
              <a:t>17-04-2024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A074D3-8852-4758-B058-1AD517DB5347}" type="datetime1">
              <a:rPr lang="en-IN" smtClean="0"/>
              <a:t>17-04-2024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FB209-1C0D-4996-8EDC-479C4AD609FE}" type="datetime1">
              <a:rPr lang="en-IN" smtClean="0"/>
              <a:t>17-04-2024</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BDDCE3-B183-4366-A15D-D4B4CC4EC5DE}" type="datetime1">
              <a:rPr lang="en-IN" smtClean="0"/>
              <a:t>17-04-2024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F9C61D9-9CEC-4A28-BF86-9A7C810F45C2}" type="datetime1">
              <a:rPr lang="en-IN" smtClean="0"/>
              <a:t>17-04-2024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60C9E5-F48D-4A80-B622-3379A9EE0CBB}" type="datetime1">
              <a:rPr lang="en-IN" smtClean="0"/>
              <a:t>17-04-2024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64BA-3FA0-4446-8EC9-56CEFF197DD0}" type="datetime1">
              <a:rPr lang="en-IN" smtClean="0"/>
              <a:t>17-04-2024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6DE1F5-DDBA-44B7-89A5-AEE9A728A422}" type="datetime1">
              <a:rPr lang="en-IN" smtClean="0"/>
              <a:t>17-04-2024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62672B-B881-4139-90E3-4CD101168ED5}" type="datetime1">
              <a:rPr lang="en-IN" smtClean="0"/>
              <a:t>17-04-2024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94B0-4CFC-423D-9800-BA2F5C502A03}" type="datetime1">
              <a:rPr lang="en-IN" smtClean="0"/>
              <a:t>17-04-2024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8C796D16-B512-451B-91D6-F336438D6E2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43800" y="274638"/>
            <a:ext cx="1143000" cy="1143000"/>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1600438"/>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1156CS701- MAJOR PROJECT(INHOUSE)</a:t>
            </a:r>
          </a:p>
          <a:p>
            <a:pPr algn="ctr"/>
            <a:r>
              <a:rPr lang="en-US" sz="1600" b="1" dirty="0">
                <a:latin typeface="Times New Roman" pitchFamily="18" charset="0"/>
                <a:ea typeface="Verdana" pitchFamily="34" charset="0"/>
                <a:cs typeface="Times New Roman" pitchFamily="18" charset="0"/>
              </a:rPr>
              <a:t>WINTER SEMESTER 2023-2024</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Block chain Land And Flat Registry Platform-Reducing Frauds and Delays</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5004048" y="4869160"/>
            <a:ext cx="3923928" cy="116955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1. K DAYASAGARAN (12056) (20UECS0395)</a:t>
            </a:r>
          </a:p>
          <a:p>
            <a:r>
              <a:rPr lang="en-IN" sz="1400" b="1" dirty="0">
                <a:latin typeface="Times New Roman" pitchFamily="18" charset="0"/>
                <a:cs typeface="Times New Roman" pitchFamily="18" charset="0"/>
              </a:rPr>
              <a:t>2. P ARULSIVA (17237) (20UECS0674)</a:t>
            </a:r>
          </a:p>
          <a:p>
            <a:r>
              <a:rPr lang="en-IN" sz="1400" b="1" dirty="0">
                <a:latin typeface="Times New Roman" pitchFamily="18" charset="0"/>
                <a:cs typeface="Times New Roman" pitchFamily="18" charset="0"/>
              </a:rPr>
              <a:t>3. M RUDHRA KUMAR (12071) (20UECS0546)</a:t>
            </a:r>
          </a:p>
        </p:txBody>
      </p:sp>
      <p:sp>
        <p:nvSpPr>
          <p:cNvPr id="9" name="Rectangle 8"/>
          <p:cNvSpPr/>
          <p:nvPr/>
        </p:nvSpPr>
        <p:spPr>
          <a:xfrm>
            <a:off x="557808" y="4831998"/>
            <a:ext cx="2843808" cy="738664"/>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Dr.</a:t>
            </a:r>
            <a:r>
              <a:rPr lang="en-IN" sz="1400" b="1" dirty="0">
                <a:latin typeface="Times New Roman" pitchFamily="18" charset="0"/>
                <a:cs typeface="Times New Roman" pitchFamily="18" charset="0"/>
              </a:rPr>
              <a:t> ARUNA</a:t>
            </a:r>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51956" y="6341570"/>
            <a:ext cx="4900364" cy="365125"/>
          </a:xfrm>
        </p:spPr>
        <p:txBody>
          <a:bodyPr/>
          <a:lstStyle/>
          <a:p>
            <a:r>
              <a:rPr lang="en-IN" dirty="0"/>
              <a:t>BATCH NO:164        DEPARTMENT OF COMPUTER SCIENCE &amp; ENGINEERING</a:t>
            </a:r>
          </a:p>
        </p:txBody>
      </p:sp>
      <p:sp>
        <p:nvSpPr>
          <p:cNvPr id="2" name="Date Placeholder 1">
            <a:extLst>
              <a:ext uri="{FF2B5EF4-FFF2-40B4-BE49-F238E27FC236}">
                <a16:creationId xmlns:a16="http://schemas.microsoft.com/office/drawing/2014/main" id="{B04B6E2B-D18D-4E02-AC24-5A326546D733}"/>
              </a:ext>
            </a:extLst>
          </p:cNvPr>
          <p:cNvSpPr>
            <a:spLocks noGrp="1"/>
          </p:cNvSpPr>
          <p:nvPr>
            <p:ph type="dt" sz="half" idx="10"/>
          </p:nvPr>
        </p:nvSpPr>
        <p:spPr/>
        <p:txBody>
          <a:bodyPr/>
          <a:lstStyle/>
          <a:p>
            <a:fld id="{BF477D9D-1523-43A5-AE6E-58669A5E89C6}" type="datetime1">
              <a:rPr lang="en-IN" smtClean="0"/>
              <a:t>17-04-2024</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F7D0-7D04-5D6D-C27B-9F30BB173EA5}"/>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MODULE 3</a:t>
            </a:r>
            <a:br>
              <a:rPr lang="en-IN" sz="24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F27EC791-A313-4989-1761-618F913F88ED}"/>
              </a:ext>
            </a:extLst>
          </p:cNvPr>
          <p:cNvSpPr>
            <a:spLocks noGrp="1"/>
          </p:cNvSpPr>
          <p:nvPr>
            <p:ph idx="1"/>
          </p:nvPr>
        </p:nvSpPr>
        <p:spPr>
          <a:xfrm>
            <a:off x="432936" y="1624012"/>
            <a:ext cx="8229600" cy="4525963"/>
          </a:xfrm>
        </p:spPr>
        <p:txBody>
          <a:bodyPr>
            <a:normAutofit fontScale="32500" lnSpcReduction="20000"/>
          </a:bodyPr>
          <a:lstStyle/>
          <a:p>
            <a:pPr marL="0" indent="0">
              <a:buNone/>
            </a:pPr>
            <a:r>
              <a:rPr lang="en-US" sz="7400" b="1" dirty="0">
                <a:latin typeface="Times New Roman" pitchFamily="18" charset="0"/>
                <a:cs typeface="Times New Roman" pitchFamily="18" charset="0"/>
              </a:rPr>
              <a:t>Real Estate Regulatory Authority (RERA) </a:t>
            </a:r>
          </a:p>
          <a:p>
            <a:pPr marL="0" indent="0" algn="just">
              <a:buNone/>
            </a:pPr>
            <a:r>
              <a:rPr lang="en-US" sz="6200" dirty="0">
                <a:latin typeface="Times New Roman" pitchFamily="18" charset="0"/>
                <a:cs typeface="Times New Roman" pitchFamily="18" charset="0"/>
              </a:rPr>
              <a:t>To safeguard homebuyers and investors in the real state segment, the parliament of India passed the principles and procedures of RERA in March 2016. This Act is obligatory for all residential and commercial projects where the land area exceeds more than 500 sq. meters or 8 apartments. Builders have to register on-going projects within three months of commencement of the Act in order to provide transparencies in a project (18). Registration applications can be declined or approved within the thirty day period from the date of application to the real estate regulatory authority. A penalty of 10 % on project cost or three years custody can be imposed on those builders who fail to </a:t>
            </a:r>
            <a:r>
              <a:rPr lang="en-US" sz="6200" dirty="0" err="1">
                <a:latin typeface="Times New Roman" pitchFamily="18" charset="0"/>
                <a:cs typeface="Times New Roman" pitchFamily="18" charset="0"/>
              </a:rPr>
              <a:t>enrol</a:t>
            </a:r>
            <a:r>
              <a:rPr lang="en-US" sz="6200" dirty="0">
                <a:latin typeface="Times New Roman" pitchFamily="18" charset="0"/>
                <a:cs typeface="Times New Roman" pitchFamily="18" charset="0"/>
              </a:rPr>
              <a:t> with real estate regulatory authority. The major benefit included in the Act is that builders have to quote rates based on carpet area (including toilets and kitchen) and not super built-up area. This will ban unaccounted money to be pumped from buyers into real estate sector as 70 % of the amount has to be deposited in the builder's bank account. All union territories and two states</a:t>
            </a:r>
            <a:endParaRPr lang="en-IN" dirty="0"/>
          </a:p>
        </p:txBody>
      </p:sp>
      <p:sp>
        <p:nvSpPr>
          <p:cNvPr id="4" name="Date Placeholder 3">
            <a:extLst>
              <a:ext uri="{FF2B5EF4-FFF2-40B4-BE49-F238E27FC236}">
                <a16:creationId xmlns:a16="http://schemas.microsoft.com/office/drawing/2014/main" id="{46FC101A-6630-5DE6-4F76-636311BE10B7}"/>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BDF262A3-A22C-3E88-DAA0-93F87A146628}"/>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8080A87F-52D2-E7BF-15F4-9BAB29FD5537}"/>
              </a:ext>
            </a:extLst>
          </p:cNvPr>
          <p:cNvSpPr>
            <a:spLocks noGrp="1"/>
          </p:cNvSpPr>
          <p:nvPr>
            <p:ph type="sldNum" sz="quarter" idx="12"/>
          </p:nvPr>
        </p:nvSpPr>
        <p:spPr/>
        <p:txBody>
          <a:bodyPr/>
          <a:lstStyle/>
          <a:p>
            <a:fld id="{669AD40C-E5A7-4132-A31D-54A4D1BB6E89}" type="slidenum">
              <a:rPr lang="en-IN" smtClean="0"/>
              <a:t>10</a:t>
            </a:fld>
            <a:endParaRPr lang="en-IN"/>
          </a:p>
        </p:txBody>
      </p:sp>
    </p:spTree>
    <p:extLst>
      <p:ext uri="{BB962C8B-B14F-4D97-AF65-F5344CB8AC3E}">
        <p14:creationId xmlns:p14="http://schemas.microsoft.com/office/powerpoint/2010/main" val="101950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F7D0-7D04-5D6D-C27B-9F30BB173EA5}"/>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MODULE 4</a:t>
            </a:r>
            <a:br>
              <a:rPr lang="en-IN" sz="24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F27EC791-A313-4989-1761-618F913F88ED}"/>
              </a:ext>
            </a:extLst>
          </p:cNvPr>
          <p:cNvSpPr>
            <a:spLocks noGrp="1"/>
          </p:cNvSpPr>
          <p:nvPr>
            <p:ph idx="1"/>
          </p:nvPr>
        </p:nvSpPr>
        <p:spPr/>
        <p:txBody>
          <a:bodyPr>
            <a:normAutofit/>
          </a:bodyPr>
          <a:lstStyle/>
          <a:p>
            <a:pPr marL="0" indent="0">
              <a:buNone/>
            </a:pPr>
            <a:r>
              <a:rPr lang="en-US" sz="2400" b="1" dirty="0">
                <a:latin typeface="Times New Roman" pitchFamily="18" charset="0"/>
                <a:cs typeface="Times New Roman" pitchFamily="18" charset="0"/>
              </a:rPr>
              <a:t>Benami Transaction Act </a:t>
            </a:r>
          </a:p>
          <a:p>
            <a:pPr marL="0" indent="0" algn="just">
              <a:buNone/>
            </a:pPr>
            <a:r>
              <a:rPr lang="en-US" sz="2000" dirty="0">
                <a:latin typeface="Times New Roman" pitchFamily="18" charset="0"/>
                <a:cs typeface="Times New Roman" pitchFamily="18" charset="0"/>
              </a:rPr>
              <a:t>The Benami Transaction Act will restrict black money flow in the housing sector. The benami transaction act defines that a property is held by or transferred to a person, but has been paid by third person. Property transaction includes: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the transaction did with fake names (ii) unawareness about ownership of property by the owner and (iii) unable to trace person providing the consideration for the property. Instead of possessing black money in cash, the tax evader invests their gathered illegal money in buying benami properties. The whole process reduces the income generation of government adversely affecting growth and development of the country. As the taxpayer's percentage in the country is miserable, the government has failed to successfully implement its policies and schemes due to lack of resources. A strong law against benami properties is needed to have a check on corruption</a:t>
            </a:r>
            <a:endParaRPr lang="en-IN" sz="20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6FC101A-6630-5DE6-4F76-636311BE10B7}"/>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BDF262A3-A22C-3E88-DAA0-93F87A146628}"/>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8080A87F-52D2-E7BF-15F4-9BAB29FD5537}"/>
              </a:ext>
            </a:extLst>
          </p:cNvPr>
          <p:cNvSpPr>
            <a:spLocks noGrp="1"/>
          </p:cNvSpPr>
          <p:nvPr>
            <p:ph type="sldNum" sz="quarter" idx="12"/>
          </p:nvPr>
        </p:nvSpPr>
        <p:spPr/>
        <p:txBody>
          <a:bodyPr/>
          <a:lstStyle/>
          <a:p>
            <a:fld id="{669AD40C-E5A7-4132-A31D-54A4D1BB6E89}" type="slidenum">
              <a:rPr lang="en-IN" smtClean="0"/>
              <a:t>11</a:t>
            </a:fld>
            <a:endParaRPr lang="en-IN"/>
          </a:p>
        </p:txBody>
      </p:sp>
    </p:spTree>
    <p:extLst>
      <p:ext uri="{BB962C8B-B14F-4D97-AF65-F5344CB8AC3E}">
        <p14:creationId xmlns:p14="http://schemas.microsoft.com/office/powerpoint/2010/main" val="280984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30C9C193-DE1C-4B1C-962A-272B333C245D}"/>
              </a:ext>
            </a:extLst>
          </p:cNvPr>
          <p:cNvSpPr>
            <a:spLocks noGrp="1"/>
          </p:cNvSpPr>
          <p:nvPr>
            <p:ph type="dt" sz="half" idx="10"/>
          </p:nvPr>
        </p:nvSpPr>
        <p:spPr/>
        <p:txBody>
          <a:bodyPr/>
          <a:lstStyle/>
          <a:p>
            <a:fld id="{064D25E9-3AD2-4EF1-AACA-6F900DF4C815}" type="datetime1">
              <a:rPr lang="en-IN" smtClean="0"/>
              <a:t>17-04-2024</a:t>
            </a:fld>
            <a:endParaRPr lang="en-IN"/>
          </a:p>
        </p:txBody>
      </p:sp>
    </p:spTree>
    <p:extLst>
      <p:ext uri="{BB962C8B-B14F-4D97-AF65-F5344CB8AC3E}">
        <p14:creationId xmlns:p14="http://schemas.microsoft.com/office/powerpoint/2010/main" val="68387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83F8-B8EF-76D2-1A9F-03A7BDAB1961}"/>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ARCHITECTURE DIAGRAM</a:t>
            </a:r>
            <a:br>
              <a:rPr lang="en-IN" sz="2400" dirty="0">
                <a:latin typeface="Times New Roman" pitchFamily="18" charset="0"/>
                <a:cs typeface="Times New Roman" pitchFamily="18" charset="0"/>
              </a:rPr>
            </a:br>
            <a:endParaRPr lang="en-IN" sz="2400" dirty="0"/>
          </a:p>
        </p:txBody>
      </p:sp>
      <p:sp>
        <p:nvSpPr>
          <p:cNvPr id="4" name="Date Placeholder 3">
            <a:extLst>
              <a:ext uri="{FF2B5EF4-FFF2-40B4-BE49-F238E27FC236}">
                <a16:creationId xmlns:a16="http://schemas.microsoft.com/office/drawing/2014/main" id="{DADAD9F0-5F34-ED56-D291-88E03EC8EDA9}"/>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06A01DC5-AA24-2472-353C-BB2299A47569}"/>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66F22EF1-750C-CB43-17E3-6CAB989BFB6F}"/>
              </a:ext>
            </a:extLst>
          </p:cNvPr>
          <p:cNvSpPr>
            <a:spLocks noGrp="1"/>
          </p:cNvSpPr>
          <p:nvPr>
            <p:ph type="sldNum" sz="quarter" idx="12"/>
          </p:nvPr>
        </p:nvSpPr>
        <p:spPr/>
        <p:txBody>
          <a:bodyPr/>
          <a:lstStyle/>
          <a:p>
            <a:fld id="{669AD40C-E5A7-4132-A31D-54A4D1BB6E89}" type="slidenum">
              <a:rPr lang="en-IN" smtClean="0"/>
              <a:t>13</a:t>
            </a:fld>
            <a:endParaRPr lang="en-IN"/>
          </a:p>
        </p:txBody>
      </p:sp>
      <p:pic>
        <p:nvPicPr>
          <p:cNvPr id="8" name="Content Placeholder 7">
            <a:extLst>
              <a:ext uri="{FF2B5EF4-FFF2-40B4-BE49-F238E27FC236}">
                <a16:creationId xmlns:a16="http://schemas.microsoft.com/office/drawing/2014/main" id="{154FDFEA-AD1D-4670-A3DF-81EBD63C04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94030" y="1478418"/>
            <a:ext cx="6955940" cy="3901163"/>
          </a:xfrm>
          <a:prstGeom prst="rect">
            <a:avLst/>
          </a:prstGeom>
          <a:noFill/>
          <a:ln>
            <a:noFill/>
          </a:ln>
        </p:spPr>
      </p:pic>
    </p:spTree>
    <p:extLst>
      <p:ext uri="{BB962C8B-B14F-4D97-AF65-F5344CB8AC3E}">
        <p14:creationId xmlns:p14="http://schemas.microsoft.com/office/powerpoint/2010/main" val="140523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54ED-C9F9-FC99-FE49-690B2A37C1B3}"/>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DATA FLOW DIAGRAM</a:t>
            </a:r>
            <a:br>
              <a:rPr lang="en-IN" sz="2400" dirty="0">
                <a:latin typeface="Times New Roman" pitchFamily="18" charset="0"/>
                <a:cs typeface="Times New Roman" pitchFamily="18" charset="0"/>
              </a:rPr>
            </a:br>
            <a:endParaRPr lang="en-IN" sz="2400" dirty="0"/>
          </a:p>
        </p:txBody>
      </p:sp>
      <p:sp>
        <p:nvSpPr>
          <p:cNvPr id="4" name="Date Placeholder 3">
            <a:extLst>
              <a:ext uri="{FF2B5EF4-FFF2-40B4-BE49-F238E27FC236}">
                <a16:creationId xmlns:a16="http://schemas.microsoft.com/office/drawing/2014/main" id="{76994BA6-9309-1794-9AB8-193A5A00CD6E}"/>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DE1E56C8-16F5-F313-B045-8F4AE2803C41}"/>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8624DE1A-2F07-857B-5250-98CD18C79601}"/>
              </a:ext>
            </a:extLst>
          </p:cNvPr>
          <p:cNvSpPr>
            <a:spLocks noGrp="1"/>
          </p:cNvSpPr>
          <p:nvPr>
            <p:ph type="sldNum" sz="quarter" idx="12"/>
          </p:nvPr>
        </p:nvSpPr>
        <p:spPr/>
        <p:txBody>
          <a:bodyPr/>
          <a:lstStyle/>
          <a:p>
            <a:fld id="{669AD40C-E5A7-4132-A31D-54A4D1BB6E89}" type="slidenum">
              <a:rPr lang="en-IN" smtClean="0"/>
              <a:t>14</a:t>
            </a:fld>
            <a:endParaRPr lang="en-IN"/>
          </a:p>
        </p:txBody>
      </p:sp>
      <p:pic>
        <p:nvPicPr>
          <p:cNvPr id="7" name="Content Placeholder 3" descr="\\DESKTOP-23BLHL7\Users\Public\DB\Blank diagram (25).png">
            <a:extLst>
              <a:ext uri="{FF2B5EF4-FFF2-40B4-BE49-F238E27FC236}">
                <a16:creationId xmlns:a16="http://schemas.microsoft.com/office/drawing/2014/main" id="{695CD00E-44A1-937B-0C49-2FEAE0A75AA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22586" y="1556793"/>
            <a:ext cx="8229600" cy="3187422"/>
          </a:xfrm>
          <a:prstGeom prst="rect">
            <a:avLst/>
          </a:prstGeom>
          <a:noFill/>
          <a:ln>
            <a:noFill/>
          </a:ln>
        </p:spPr>
      </p:pic>
    </p:spTree>
    <p:extLst>
      <p:ext uri="{BB962C8B-B14F-4D97-AF65-F5344CB8AC3E}">
        <p14:creationId xmlns:p14="http://schemas.microsoft.com/office/powerpoint/2010/main" val="314739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0CF0-A692-C257-9D6D-0FA80C4AC56D}"/>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ER DIAGRAM</a:t>
            </a:r>
            <a:br>
              <a:rPr lang="en-IN" sz="2400" dirty="0">
                <a:latin typeface="Times New Roman" pitchFamily="18" charset="0"/>
                <a:cs typeface="Times New Roman" pitchFamily="18" charset="0"/>
              </a:rPr>
            </a:br>
            <a:endParaRPr lang="en-IN" sz="2400" dirty="0"/>
          </a:p>
        </p:txBody>
      </p:sp>
      <p:sp>
        <p:nvSpPr>
          <p:cNvPr id="4" name="Date Placeholder 3">
            <a:extLst>
              <a:ext uri="{FF2B5EF4-FFF2-40B4-BE49-F238E27FC236}">
                <a16:creationId xmlns:a16="http://schemas.microsoft.com/office/drawing/2014/main" id="{E4FDE6B5-31B6-E633-567E-2707255DE330}"/>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FE72AB3E-1919-227A-6F7D-A044FDF35A7C}"/>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FE513B4C-DFCB-42BA-461E-ED42B408EACA}"/>
              </a:ext>
            </a:extLst>
          </p:cNvPr>
          <p:cNvSpPr>
            <a:spLocks noGrp="1"/>
          </p:cNvSpPr>
          <p:nvPr>
            <p:ph type="sldNum" sz="quarter" idx="12"/>
          </p:nvPr>
        </p:nvSpPr>
        <p:spPr/>
        <p:txBody>
          <a:bodyPr/>
          <a:lstStyle/>
          <a:p>
            <a:fld id="{669AD40C-E5A7-4132-A31D-54A4D1BB6E89}" type="slidenum">
              <a:rPr lang="en-IN" smtClean="0"/>
              <a:t>15</a:t>
            </a:fld>
            <a:endParaRPr lang="en-IN"/>
          </a:p>
        </p:txBody>
      </p:sp>
      <p:pic>
        <p:nvPicPr>
          <p:cNvPr id="7" name="Content Placeholder 4">
            <a:extLst>
              <a:ext uri="{FF2B5EF4-FFF2-40B4-BE49-F238E27FC236}">
                <a16:creationId xmlns:a16="http://schemas.microsoft.com/office/drawing/2014/main" id="{1882FFC2-C0B2-61ED-0183-F595D520ED8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180318"/>
            <a:ext cx="6032183" cy="4497363"/>
          </a:xfrm>
          <a:prstGeom prst="rect">
            <a:avLst/>
          </a:prstGeom>
        </p:spPr>
      </p:pic>
    </p:spTree>
    <p:extLst>
      <p:ext uri="{BB962C8B-B14F-4D97-AF65-F5344CB8AC3E}">
        <p14:creationId xmlns:p14="http://schemas.microsoft.com/office/powerpoint/2010/main" val="229041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4024-2E6D-87E1-D321-8836F9B310A0}"/>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SEQUENCE DIAGRAM</a:t>
            </a:r>
            <a:br>
              <a:rPr lang="en-IN" sz="2400" dirty="0">
                <a:latin typeface="Times New Roman" pitchFamily="18" charset="0"/>
                <a:cs typeface="Times New Roman" pitchFamily="18" charset="0"/>
              </a:rPr>
            </a:br>
            <a:endParaRPr lang="en-IN" sz="2400" dirty="0"/>
          </a:p>
        </p:txBody>
      </p:sp>
      <p:sp>
        <p:nvSpPr>
          <p:cNvPr id="4" name="Date Placeholder 3">
            <a:extLst>
              <a:ext uri="{FF2B5EF4-FFF2-40B4-BE49-F238E27FC236}">
                <a16:creationId xmlns:a16="http://schemas.microsoft.com/office/drawing/2014/main" id="{CC9F23A7-B537-D08B-4DAA-F1E72EA6AC54}"/>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52AC5854-9A4A-6D23-7D70-DB44DBB98E34}"/>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158A541C-BC1D-E6C1-853C-EB0ECB4C51EC}"/>
              </a:ext>
            </a:extLst>
          </p:cNvPr>
          <p:cNvSpPr>
            <a:spLocks noGrp="1"/>
          </p:cNvSpPr>
          <p:nvPr>
            <p:ph type="sldNum" sz="quarter" idx="12"/>
          </p:nvPr>
        </p:nvSpPr>
        <p:spPr/>
        <p:txBody>
          <a:bodyPr/>
          <a:lstStyle/>
          <a:p>
            <a:fld id="{669AD40C-E5A7-4132-A31D-54A4D1BB6E89}" type="slidenum">
              <a:rPr lang="en-IN" smtClean="0"/>
              <a:t>16</a:t>
            </a:fld>
            <a:endParaRPr lang="en-IN"/>
          </a:p>
        </p:txBody>
      </p:sp>
      <p:pic>
        <p:nvPicPr>
          <p:cNvPr id="7" name="Content Placeholder 6">
            <a:extLst>
              <a:ext uri="{FF2B5EF4-FFF2-40B4-BE49-F238E27FC236}">
                <a16:creationId xmlns:a16="http://schemas.microsoft.com/office/drawing/2014/main" id="{35ACD556-DC88-9BE0-7854-C0C655F689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313" y="1595836"/>
            <a:ext cx="7233374" cy="3666328"/>
          </a:xfrm>
          <a:prstGeom prst="rect">
            <a:avLst/>
          </a:prstGeom>
          <a:noFill/>
          <a:ln>
            <a:noFill/>
          </a:ln>
        </p:spPr>
      </p:pic>
    </p:spTree>
    <p:extLst>
      <p:ext uri="{BB962C8B-B14F-4D97-AF65-F5344CB8AC3E}">
        <p14:creationId xmlns:p14="http://schemas.microsoft.com/office/powerpoint/2010/main" val="106713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4B51-F644-E3EF-33BB-47C5429DD5A7}"/>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COLLABORATION DIAGRAM</a:t>
            </a:r>
            <a:br>
              <a:rPr lang="en-IN" sz="2400" dirty="0">
                <a:latin typeface="Times New Roman" pitchFamily="18" charset="0"/>
                <a:cs typeface="Times New Roman" pitchFamily="18" charset="0"/>
              </a:rPr>
            </a:br>
            <a:endParaRPr lang="en-IN" sz="2400" dirty="0"/>
          </a:p>
        </p:txBody>
      </p:sp>
      <p:sp>
        <p:nvSpPr>
          <p:cNvPr id="4" name="Date Placeholder 3">
            <a:extLst>
              <a:ext uri="{FF2B5EF4-FFF2-40B4-BE49-F238E27FC236}">
                <a16:creationId xmlns:a16="http://schemas.microsoft.com/office/drawing/2014/main" id="{D0C5CE75-0AFC-8ED7-F551-C15480550E36}"/>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36DD061E-BFA1-CBE5-AFE1-56EB29FFCCE9}"/>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23A8D42C-5AD8-CFFA-E046-13147CD2F38A}"/>
              </a:ext>
            </a:extLst>
          </p:cNvPr>
          <p:cNvSpPr>
            <a:spLocks noGrp="1"/>
          </p:cNvSpPr>
          <p:nvPr>
            <p:ph type="sldNum" sz="quarter" idx="12"/>
          </p:nvPr>
        </p:nvSpPr>
        <p:spPr/>
        <p:txBody>
          <a:bodyPr/>
          <a:lstStyle/>
          <a:p>
            <a:fld id="{669AD40C-E5A7-4132-A31D-54A4D1BB6E89}" type="slidenum">
              <a:rPr lang="en-IN" smtClean="0"/>
              <a:t>17</a:t>
            </a:fld>
            <a:endParaRPr lang="en-IN"/>
          </a:p>
        </p:txBody>
      </p:sp>
      <p:pic>
        <p:nvPicPr>
          <p:cNvPr id="7" name="Content Placeholder 6">
            <a:extLst>
              <a:ext uri="{FF2B5EF4-FFF2-40B4-BE49-F238E27FC236}">
                <a16:creationId xmlns:a16="http://schemas.microsoft.com/office/drawing/2014/main" id="{C2B0FAFB-510D-76EC-F3D0-B37B4735D7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475" b="23269"/>
          <a:stretch/>
        </p:blipFill>
        <p:spPr bwMode="auto">
          <a:xfrm>
            <a:off x="3124200" y="1381830"/>
            <a:ext cx="2445597" cy="4435884"/>
          </a:xfrm>
          <a:prstGeom prst="rect">
            <a:avLst/>
          </a:prstGeom>
          <a:noFill/>
          <a:ln>
            <a:noFill/>
          </a:ln>
        </p:spPr>
      </p:pic>
    </p:spTree>
    <p:extLst>
      <p:ext uri="{BB962C8B-B14F-4D97-AF65-F5344CB8AC3E}">
        <p14:creationId xmlns:p14="http://schemas.microsoft.com/office/powerpoint/2010/main" val="381467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ACCEPTANCE TESTING</a:t>
            </a:r>
          </a:p>
          <a:p>
            <a:r>
              <a:rPr lang="en-US" sz="2000" dirty="0">
                <a:effectLst/>
                <a:latin typeface="Times New Roman" panose="02020603050405020304" pitchFamily="18" charset="0"/>
                <a:ea typeface="Calibri" panose="020F0502020204030204" pitchFamily="34" charset="0"/>
                <a:cs typeface="Latha" panose="020B0604020202020204" pitchFamily="34" charset="0"/>
              </a:rPr>
              <a:t>SYSTEM TESTING</a:t>
            </a:r>
            <a:br>
              <a:rPr lang="en-IN" sz="2000" dirty="0">
                <a:effectLst/>
                <a:latin typeface="Calibri" panose="020F0502020204030204" pitchFamily="34" charset="0"/>
                <a:ea typeface="Calibri" panose="020F0502020204030204" pitchFamily="34" charset="0"/>
                <a:cs typeface="Latha" panose="020B0604020202020204" pitchFamily="34" charset="0"/>
              </a:rPr>
            </a:b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55F7E947-6EBB-4466-B3E0-3D5786C91D3C}"/>
              </a:ext>
            </a:extLst>
          </p:cNvPr>
          <p:cNvSpPr>
            <a:spLocks noGrp="1"/>
          </p:cNvSpPr>
          <p:nvPr>
            <p:ph type="dt" sz="half" idx="10"/>
          </p:nvPr>
        </p:nvSpPr>
        <p:spPr/>
        <p:txBody>
          <a:bodyPr/>
          <a:lstStyle/>
          <a:p>
            <a:fld id="{F831E1D1-EA1C-4003-AE43-53F24840C406}" type="datetime1">
              <a:rPr lang="en-IN" smtClean="0"/>
              <a:t>17-04-2024</a:t>
            </a:fld>
            <a:endParaRPr lang="en-IN"/>
          </a:p>
        </p:txBody>
      </p:sp>
    </p:spTree>
    <p:extLst>
      <p:ext uri="{BB962C8B-B14F-4D97-AF65-F5344CB8AC3E}">
        <p14:creationId xmlns:p14="http://schemas.microsoft.com/office/powerpoint/2010/main" val="241978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4E11-BE7E-5BD1-50CF-4E376C64FC9E}"/>
              </a:ext>
            </a:extLst>
          </p:cNvPr>
          <p:cNvSpPr>
            <a:spLocks noGrp="1"/>
          </p:cNvSpPr>
          <p:nvPr>
            <p:ph type="title"/>
          </p:nvPr>
        </p:nvSpPr>
        <p:spPr/>
        <p:txBody>
          <a:bodyPr>
            <a:normAutofit/>
          </a:bodyPr>
          <a:lstStyle/>
          <a:p>
            <a:pPr algn="l"/>
            <a:r>
              <a:rPr lang="en-US" sz="2400" dirty="0">
                <a:latin typeface="Times New Roman" pitchFamily="18" charset="0"/>
                <a:cs typeface="Times New Roman" pitchFamily="18" charset="0"/>
              </a:rPr>
              <a:t>UNIT TESTING</a:t>
            </a:r>
            <a:br>
              <a:rPr lang="en-IN" sz="2400" i="1"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0426A10F-C7F1-4CD3-BA56-714455680E3A}"/>
              </a:ext>
            </a:extLst>
          </p:cNvPr>
          <p:cNvSpPr>
            <a:spLocks noGrp="1"/>
          </p:cNvSpPr>
          <p:nvPr>
            <p:ph idx="1"/>
          </p:nvPr>
        </p:nvSpPr>
        <p:spPr/>
        <p:txBody>
          <a:bodyPr/>
          <a:lstStyle/>
          <a:p>
            <a:pPr marL="0" indent="0" algn="just">
              <a:buNone/>
            </a:pPr>
            <a:r>
              <a:rPr lang="en-US" sz="1800" dirty="0">
                <a:effectLst/>
                <a:latin typeface="Times New Roman" panose="02020603050405020304" pitchFamily="18" charset="0"/>
                <a:ea typeface="Calibri" panose="020F0502020204030204" pitchFamily="34" charset="0"/>
                <a:cs typeface="Latha" panose="020B0604020202020204" pitchFamily="34" charset="0"/>
              </a:rPr>
              <a:t>Unit testing involves the design of test cases that validate that the internal program logic is functioning properly, and that program input produces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endParaRPr lang="en-IN" dirty="0"/>
          </a:p>
        </p:txBody>
      </p:sp>
      <p:sp>
        <p:nvSpPr>
          <p:cNvPr id="4" name="Date Placeholder 3">
            <a:extLst>
              <a:ext uri="{FF2B5EF4-FFF2-40B4-BE49-F238E27FC236}">
                <a16:creationId xmlns:a16="http://schemas.microsoft.com/office/drawing/2014/main" id="{C0AD6E0D-09E5-E9A1-D6B2-EA444F39A2A6}"/>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A3BDFC3E-5E42-6E76-185A-2645AAF95A44}"/>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5FDF78A8-2ECF-AA6B-76A4-5F5E0FBA4EF8}"/>
              </a:ext>
            </a:extLst>
          </p:cNvPr>
          <p:cNvSpPr>
            <a:spLocks noGrp="1"/>
          </p:cNvSpPr>
          <p:nvPr>
            <p:ph type="sldNum" sz="quarter" idx="12"/>
          </p:nvPr>
        </p:nvSpPr>
        <p:spPr/>
        <p:txBody>
          <a:bodyPr/>
          <a:lstStyle/>
          <a:p>
            <a:fld id="{669AD40C-E5A7-4132-A31D-54A4D1BB6E89}" type="slidenum">
              <a:rPr lang="en-IN" smtClean="0"/>
              <a:t>19</a:t>
            </a:fld>
            <a:endParaRPr lang="en-IN"/>
          </a:p>
        </p:txBody>
      </p:sp>
    </p:spTree>
    <p:extLst>
      <p:ext uri="{BB962C8B-B14F-4D97-AF65-F5344CB8AC3E}">
        <p14:creationId xmlns:p14="http://schemas.microsoft.com/office/powerpoint/2010/main" val="95759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67744" y="6348844"/>
            <a:ext cx="4824536" cy="365125"/>
          </a:xfrm>
        </p:spPr>
        <p:txBody>
          <a:bodyPr/>
          <a:lstStyle/>
          <a:p>
            <a:r>
              <a:rPr lang="en-IN" dirty="0"/>
              <a:t>BATCH NO:164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VIDEO-1 (Till REVEW-1)</a:t>
            </a:r>
          </a:p>
          <a:p>
            <a:pPr>
              <a:lnSpc>
                <a:spcPct val="150000"/>
              </a:lnSpc>
            </a:pPr>
            <a:r>
              <a:rPr lang="en-IN" sz="2400" dirty="0">
                <a:latin typeface="Times New Roman" pitchFamily="18" charset="0"/>
                <a:cs typeface="Times New Roman" pitchFamily="18" charset="0"/>
              </a:rPr>
              <a:t>INCLUDE DEMO VIDEO-2(Complete Implementation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WEB REFERENCES LINK (TILL REVIEW DATE ALL LINKS TO BE INCLUDED DAY WISE)</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3A34B77-5AC3-4083-AF75-FC3E929854C7}"/>
              </a:ext>
            </a:extLst>
          </p:cNvPr>
          <p:cNvSpPr>
            <a:spLocks noGrp="1"/>
          </p:cNvSpPr>
          <p:nvPr>
            <p:ph type="dt" sz="half" idx="10"/>
          </p:nvPr>
        </p:nvSpPr>
        <p:spPr/>
        <p:txBody>
          <a:bodyPr/>
          <a:lstStyle/>
          <a:p>
            <a:fld id="{549647C6-200A-4B29-BF8B-6936B552C475}" type="datetime1">
              <a:rPr lang="en-IN" smtClean="0"/>
              <a:t>17-04-2024</a:t>
            </a:fld>
            <a:endParaRPr lang="en-IN"/>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9C90-2946-D547-C1C0-1E89E222BDCE}"/>
              </a:ext>
            </a:extLst>
          </p:cNvPr>
          <p:cNvSpPr>
            <a:spLocks noGrp="1"/>
          </p:cNvSpPr>
          <p:nvPr>
            <p:ph type="title"/>
          </p:nvPr>
        </p:nvSpPr>
        <p:spPr/>
        <p:txBody>
          <a:bodyPr>
            <a:normAutofit/>
          </a:bodyPr>
          <a:lstStyle/>
          <a:p>
            <a:pPr algn="l"/>
            <a:r>
              <a:rPr lang="en-US" sz="2400" dirty="0">
                <a:latin typeface="Times New Roman" pitchFamily="18" charset="0"/>
                <a:cs typeface="Times New Roman" pitchFamily="18" charset="0"/>
              </a:rPr>
              <a:t>INTEGRATION TESTING</a:t>
            </a:r>
            <a:br>
              <a:rPr lang="en-US" sz="24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07FECEEE-B2DA-55EC-A256-0D38BD6C0861}"/>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Latha" panose="020B0604020202020204" pitchFamily="34" charset="0"/>
              </a:rPr>
              <a:t>Software integration testing is the incremental integration testing of two or more integrated software components on a single platform to produce failures caused by interface defects. </a:t>
            </a:r>
          </a:p>
          <a:p>
            <a:pPr algn="just"/>
            <a:r>
              <a:rPr lang="en-IN" sz="1800" dirty="0">
                <a:effectLst/>
                <a:latin typeface="Times New Roman" panose="02020603050405020304" pitchFamily="18" charset="0"/>
                <a:ea typeface="Calibri" panose="020F0502020204030204" pitchFamily="34" charset="0"/>
                <a:cs typeface="Latha" panose="020B0604020202020204" pitchFamily="34" charset="0"/>
              </a:rPr>
              <a:t>The task of the integration test is to check that components or software applications, e.g. components in a software system or – one step up – software applications at the company level – interact without error.</a:t>
            </a:r>
            <a:endParaRPr lang="en-US" sz="1800" dirty="0">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200000"/>
              </a:lnSpc>
              <a:spcAft>
                <a:spcPts val="1000"/>
              </a:spcAft>
            </a:pPr>
            <a:endParaRPr lang="en-IN" dirty="0"/>
          </a:p>
        </p:txBody>
      </p:sp>
      <p:sp>
        <p:nvSpPr>
          <p:cNvPr id="4" name="Date Placeholder 3">
            <a:extLst>
              <a:ext uri="{FF2B5EF4-FFF2-40B4-BE49-F238E27FC236}">
                <a16:creationId xmlns:a16="http://schemas.microsoft.com/office/drawing/2014/main" id="{C8537CBA-0AFA-9638-B043-5BF9159B8AB4}"/>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11940D2C-6434-692E-904D-C55547707686}"/>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62751557-05E7-8F8F-FD45-20B8296F76F7}"/>
              </a:ext>
            </a:extLst>
          </p:cNvPr>
          <p:cNvSpPr>
            <a:spLocks noGrp="1"/>
          </p:cNvSpPr>
          <p:nvPr>
            <p:ph type="sldNum" sz="quarter" idx="12"/>
          </p:nvPr>
        </p:nvSpPr>
        <p:spPr/>
        <p:txBody>
          <a:bodyPr/>
          <a:lstStyle/>
          <a:p>
            <a:fld id="{669AD40C-E5A7-4132-A31D-54A4D1BB6E89}" type="slidenum">
              <a:rPr lang="en-IN" smtClean="0"/>
              <a:t>20</a:t>
            </a:fld>
            <a:endParaRPr lang="en-IN"/>
          </a:p>
        </p:txBody>
      </p:sp>
    </p:spTree>
    <p:extLst>
      <p:ext uri="{BB962C8B-B14F-4D97-AF65-F5344CB8AC3E}">
        <p14:creationId xmlns:p14="http://schemas.microsoft.com/office/powerpoint/2010/main" val="312642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3C67-A9D1-F983-42DF-66F6E157DC3B}"/>
              </a:ext>
            </a:extLst>
          </p:cNvPr>
          <p:cNvSpPr>
            <a:spLocks noGrp="1"/>
          </p:cNvSpPr>
          <p:nvPr>
            <p:ph type="title"/>
          </p:nvPr>
        </p:nvSpPr>
        <p:spPr/>
        <p:txBody>
          <a:bodyPr>
            <a:normAutofit/>
          </a:bodyPr>
          <a:lstStyle/>
          <a:p>
            <a:pPr algn="l"/>
            <a:r>
              <a:rPr lang="en-US" sz="2400" dirty="0">
                <a:latin typeface="Times New Roman" pitchFamily="18" charset="0"/>
                <a:cs typeface="Times New Roman" pitchFamily="18" charset="0"/>
              </a:rPr>
              <a:t>FUNCTIONAL TESTING</a:t>
            </a:r>
            <a:br>
              <a:rPr lang="en-US" sz="24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1BEDF0C5-DD83-1C49-3F6A-4F35C780DB27}"/>
              </a:ext>
            </a:extLst>
          </p:cNvPr>
          <p:cNvSpPr>
            <a:spLocks noGrp="1"/>
          </p:cNvSpPr>
          <p:nvPr>
            <p:ph idx="1"/>
          </p:nvPr>
        </p:nvSpPr>
        <p:spPr>
          <a:xfrm>
            <a:off x="457200" y="1548516"/>
            <a:ext cx="8229600" cy="4525963"/>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p>
          <a:p>
            <a:pPr marL="0" indent="0">
              <a:buNone/>
            </a:pPr>
            <a:r>
              <a:rPr lang="en-IN" sz="1800" dirty="0">
                <a:latin typeface="Times New Roman" panose="02020603050405020304" pitchFamily="18" charset="0"/>
                <a:cs typeface="Times New Roman" panose="02020603050405020304" pitchFamily="18" charset="0"/>
              </a:rPr>
              <a:t>Functional testing is </a:t>
            </a:r>
            <a:r>
              <a:rPr lang="en-IN" sz="1800" dirty="0" err="1">
                <a:latin typeface="Times New Roman" panose="02020603050405020304" pitchFamily="18" charset="0"/>
                <a:cs typeface="Times New Roman" panose="02020603050405020304" pitchFamily="18" charset="0"/>
              </a:rPr>
              <a:t>centered</a:t>
            </a:r>
            <a:r>
              <a:rPr lang="en-IN" sz="1800" dirty="0">
                <a:latin typeface="Times New Roman" panose="02020603050405020304" pitchFamily="18" charset="0"/>
                <a:cs typeface="Times New Roman" panose="02020603050405020304" pitchFamily="18" charset="0"/>
              </a:rPr>
              <a:t> on the following items:</a:t>
            </a:r>
          </a:p>
          <a:p>
            <a:pPr marL="0" indent="0">
              <a:buNone/>
            </a:pPr>
            <a:r>
              <a:rPr lang="en-IN" sz="1800" dirty="0">
                <a:latin typeface="Times New Roman" panose="02020603050405020304" pitchFamily="18" charset="0"/>
                <a:cs typeface="Times New Roman" panose="02020603050405020304" pitchFamily="18" charset="0"/>
              </a:rPr>
              <a:t>Valid Input               :  identified classes of valid input must be accepted.</a:t>
            </a:r>
          </a:p>
          <a:p>
            <a:pPr marL="0" indent="0">
              <a:buNone/>
            </a:pPr>
            <a:r>
              <a:rPr lang="en-IN" sz="1800" dirty="0">
                <a:latin typeface="Times New Roman" panose="02020603050405020304" pitchFamily="18" charset="0"/>
                <a:cs typeface="Times New Roman" panose="02020603050405020304" pitchFamily="18" charset="0"/>
              </a:rPr>
              <a:t>Invalid Input             : identified classes of invalid input must be rejected.</a:t>
            </a:r>
          </a:p>
          <a:p>
            <a:pPr marL="0" indent="0">
              <a:buNone/>
            </a:pPr>
            <a:r>
              <a:rPr lang="en-IN" sz="1800" dirty="0">
                <a:latin typeface="Times New Roman" panose="02020603050405020304" pitchFamily="18" charset="0"/>
                <a:cs typeface="Times New Roman" panose="02020603050405020304" pitchFamily="18" charset="0"/>
              </a:rPr>
              <a:t>Functions                  : identified functions must be exercised.</a:t>
            </a:r>
          </a:p>
          <a:p>
            <a:pPr marL="0" indent="0">
              <a:buNone/>
            </a:pPr>
            <a:r>
              <a:rPr lang="en-IN" sz="1800" dirty="0">
                <a:latin typeface="Times New Roman" panose="02020603050405020304" pitchFamily="18" charset="0"/>
                <a:cs typeface="Times New Roman" panose="02020603050405020304" pitchFamily="18" charset="0"/>
              </a:rPr>
              <a:t>Output           	 : identified classes of application outputs must be exercised.</a:t>
            </a:r>
          </a:p>
          <a:p>
            <a:pPr marL="0" indent="0">
              <a:buNone/>
            </a:pPr>
            <a:r>
              <a:rPr lang="en-IN" sz="1800" dirty="0">
                <a:latin typeface="Times New Roman" panose="02020603050405020304" pitchFamily="18" charset="0"/>
                <a:cs typeface="Times New Roman" panose="02020603050405020304" pitchFamily="18" charset="0"/>
              </a:rPr>
              <a:t>Systems/Procedures: interfacing systems or procedures must be invoked.</a:t>
            </a:r>
          </a:p>
        </p:txBody>
      </p:sp>
      <p:sp>
        <p:nvSpPr>
          <p:cNvPr id="4" name="Date Placeholder 3">
            <a:extLst>
              <a:ext uri="{FF2B5EF4-FFF2-40B4-BE49-F238E27FC236}">
                <a16:creationId xmlns:a16="http://schemas.microsoft.com/office/drawing/2014/main" id="{43A85D2B-366E-EAB8-0845-30AE4AC212C1}"/>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D3EEEDC8-704D-1A1F-CD93-B2E3E30843C7}"/>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1E4D8ED6-50BA-D382-50DA-BC2D4BBFA087}"/>
              </a:ext>
            </a:extLst>
          </p:cNvPr>
          <p:cNvSpPr>
            <a:spLocks noGrp="1"/>
          </p:cNvSpPr>
          <p:nvPr>
            <p:ph type="sldNum" sz="quarter" idx="12"/>
          </p:nvPr>
        </p:nvSpPr>
        <p:spPr/>
        <p:txBody>
          <a:bodyPr/>
          <a:lstStyle/>
          <a:p>
            <a:fld id="{669AD40C-E5A7-4132-A31D-54A4D1BB6E89}" type="slidenum">
              <a:rPr lang="en-IN" smtClean="0"/>
              <a:t>21</a:t>
            </a:fld>
            <a:endParaRPr lang="en-IN"/>
          </a:p>
        </p:txBody>
      </p:sp>
    </p:spTree>
    <p:extLst>
      <p:ext uri="{BB962C8B-B14F-4D97-AF65-F5344CB8AC3E}">
        <p14:creationId xmlns:p14="http://schemas.microsoft.com/office/powerpoint/2010/main" val="323867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BD13-B3B1-D139-0A7E-FDDE932B3807}"/>
              </a:ext>
            </a:extLst>
          </p:cNvPr>
          <p:cNvSpPr>
            <a:spLocks noGrp="1"/>
          </p:cNvSpPr>
          <p:nvPr>
            <p:ph type="title"/>
          </p:nvPr>
        </p:nvSpPr>
        <p:spPr>
          <a:xfrm>
            <a:off x="611560" y="798513"/>
            <a:ext cx="8229600" cy="1143000"/>
          </a:xfrm>
        </p:spPr>
        <p:txBody>
          <a:bodyPr>
            <a:normAutofit/>
          </a:bodyPr>
          <a:lstStyle/>
          <a:p>
            <a:pPr algn="l"/>
            <a:br>
              <a:rPr lang="en-IN"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1A5D6F-692A-945E-B6BB-E32BFB5B87A3}"/>
              </a:ext>
            </a:extLst>
          </p:cNvPr>
          <p:cNvSpPr>
            <a:spLocks noGrp="1"/>
          </p:cNvSpPr>
          <p:nvPr>
            <p:ph idx="1"/>
          </p:nvPr>
        </p:nvSpPr>
        <p:spPr>
          <a:xfrm>
            <a:off x="457200" y="980728"/>
            <a:ext cx="8229600" cy="4525963"/>
          </a:xfrm>
        </p:spPr>
        <p:txBody>
          <a:bodyPr/>
          <a:lstStyle/>
          <a:p>
            <a:pPr marL="0" indent="0">
              <a:buNone/>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Acceptance Testing</a:t>
            </a:r>
          </a:p>
          <a:p>
            <a:pPr marL="0" indent="0">
              <a:buNone/>
            </a:pPr>
            <a:endParaRPr lang="en-US" sz="2400" dirty="0">
              <a:effectLst/>
              <a:latin typeface="Times New Roman" panose="02020603050405020304" pitchFamily="18" charset="0"/>
              <a:ea typeface="Calibri" panose="020F0502020204030204" pitchFamily="34" charset="0"/>
              <a:cs typeface="Latha" panose="020B0604020202020204" pitchFamily="34" charset="0"/>
            </a:endParaRPr>
          </a:p>
          <a:p>
            <a:r>
              <a:rPr lang="en-US" sz="1800" dirty="0">
                <a:effectLst/>
                <a:latin typeface="Times New Roman" panose="02020603050405020304" pitchFamily="18" charset="0"/>
                <a:ea typeface="Calibri" panose="020F0502020204030204" pitchFamily="34" charset="0"/>
                <a:cs typeface="Latha" panose="020B0604020202020204" pitchFamily="34" charset="0"/>
              </a:rPr>
              <a:t>User Acceptance Testing is a critical phase of any project and requires significant participation by the end user. It also ensures that the system meets the functional requirements.</a:t>
            </a:r>
          </a:p>
          <a:p>
            <a:pPr marL="0" indent="0">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Acceptance testing for Data Synchronization:</a:t>
            </a:r>
          </a:p>
          <a:p>
            <a:r>
              <a:rPr lang="en-US" sz="1800" dirty="0">
                <a:effectLst/>
                <a:latin typeface="Times New Roman" panose="02020603050405020304" pitchFamily="18" charset="0"/>
                <a:ea typeface="Calibri" panose="020F0502020204030204" pitchFamily="34" charset="0"/>
                <a:cs typeface="Latha" panose="020B0604020202020204" pitchFamily="34" charset="0"/>
              </a:rPr>
              <a:t>The Acknowledge will be received by the Sender Node after the Packets are received by the Destination Node</a:t>
            </a:r>
            <a:endParaRPr lang="en-IN" sz="1800" dirty="0">
              <a:effectLst/>
              <a:latin typeface="Wingdings" panose="05000000000000000000" pitchFamily="2" charset="2"/>
              <a:ea typeface="Calibri" panose="020F0502020204030204" pitchFamily="34" charset="0"/>
              <a:cs typeface="Latha" panose="020B0604020202020204" pitchFamily="34" charset="0"/>
            </a:endParaRPr>
          </a:p>
          <a:p>
            <a:r>
              <a:rPr lang="en-US" sz="1800" dirty="0">
                <a:effectLst/>
                <a:latin typeface="Times New Roman" panose="02020603050405020304" pitchFamily="18" charset="0"/>
                <a:ea typeface="Calibri" panose="020F0502020204030204" pitchFamily="34" charset="0"/>
                <a:cs typeface="Latha" panose="020B0604020202020204" pitchFamily="34" charset="0"/>
              </a:rPr>
              <a:t>The Route add operation is done only when there is a Route request in need</a:t>
            </a:r>
            <a:endParaRPr lang="en-IN" sz="1800" dirty="0">
              <a:effectLst/>
              <a:latin typeface="Wingdings" panose="05000000000000000000" pitchFamily="2" charset="2"/>
              <a:ea typeface="Calibri" panose="020F0502020204030204" pitchFamily="34" charset="0"/>
              <a:cs typeface="Latha" panose="020B0604020202020204" pitchFamily="34" charset="0"/>
            </a:endParaRPr>
          </a:p>
          <a:p>
            <a:r>
              <a:rPr lang="en-US" sz="1800" dirty="0">
                <a:effectLst/>
                <a:latin typeface="Times New Roman" panose="02020603050405020304" pitchFamily="18" charset="0"/>
                <a:ea typeface="Calibri" panose="020F0502020204030204" pitchFamily="34" charset="0"/>
                <a:cs typeface="Latha" panose="020B0604020202020204" pitchFamily="34" charset="0"/>
              </a:rPr>
              <a:t>The Status of Nodes information is done automatically in the Cache Updating process</a:t>
            </a:r>
            <a:endParaRPr lang="en-IN" sz="1800" dirty="0">
              <a:effectLst/>
              <a:latin typeface="Wingdings" panose="05000000000000000000" pitchFamily="2" charset="2"/>
              <a:ea typeface="Calibri" panose="020F0502020204030204" pitchFamily="34" charset="0"/>
              <a:cs typeface="Latha" panose="020B0604020202020204" pitchFamily="34" charset="0"/>
            </a:endParaRP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F59AF5DF-8383-EADB-DD24-22ED77CC3296}"/>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FBAF9A40-5E1F-F4DF-BD63-1E0842925D0D}"/>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94B05789-9378-72AE-B242-F79640A3CA05}"/>
              </a:ext>
            </a:extLst>
          </p:cNvPr>
          <p:cNvSpPr>
            <a:spLocks noGrp="1"/>
          </p:cNvSpPr>
          <p:nvPr>
            <p:ph type="sldNum" sz="quarter" idx="12"/>
          </p:nvPr>
        </p:nvSpPr>
        <p:spPr/>
        <p:txBody>
          <a:bodyPr/>
          <a:lstStyle/>
          <a:p>
            <a:fld id="{669AD40C-E5A7-4132-A31D-54A4D1BB6E89}" type="slidenum">
              <a:rPr lang="en-IN" smtClean="0"/>
              <a:t>22</a:t>
            </a:fld>
            <a:endParaRPr lang="en-IN"/>
          </a:p>
        </p:txBody>
      </p:sp>
    </p:spTree>
    <p:extLst>
      <p:ext uri="{BB962C8B-B14F-4D97-AF65-F5344CB8AC3E}">
        <p14:creationId xmlns:p14="http://schemas.microsoft.com/office/powerpoint/2010/main" val="1423688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FF58-4AA9-E34E-6A1D-982A43DF9410}"/>
              </a:ext>
            </a:extLst>
          </p:cNvPr>
          <p:cNvSpPr>
            <a:spLocks noGrp="1"/>
          </p:cNvSpPr>
          <p:nvPr>
            <p:ph type="title"/>
          </p:nvPr>
        </p:nvSpPr>
        <p:spPr/>
        <p:txBody>
          <a:bodyPr>
            <a:normAutofit/>
          </a:bodyPr>
          <a:lstStyle/>
          <a:p>
            <a:pPr algn="l"/>
            <a:r>
              <a:rPr lang="en-US" sz="2400" b="1" dirty="0">
                <a:effectLst/>
                <a:latin typeface="Times New Roman" panose="02020603050405020304" pitchFamily="18" charset="0"/>
                <a:ea typeface="Calibri" panose="020F0502020204030204" pitchFamily="34" charset="0"/>
                <a:cs typeface="Latha" panose="020B0604020202020204" pitchFamily="34" charset="0"/>
              </a:rPr>
              <a:t>SYSTEM TESTING</a:t>
            </a:r>
            <a:br>
              <a:rPr lang="en-IN" sz="2400" dirty="0">
                <a:effectLst/>
                <a:latin typeface="Calibri" panose="020F0502020204030204" pitchFamily="34" charset="0"/>
                <a:ea typeface="Calibri" panose="020F0502020204030204" pitchFamily="34" charset="0"/>
                <a:cs typeface="Latha" panose="020B0604020202020204" pitchFamily="34" charset="0"/>
              </a:rPr>
            </a:br>
            <a:endParaRPr lang="en-IN" sz="2400" dirty="0"/>
          </a:p>
        </p:txBody>
      </p:sp>
      <p:sp>
        <p:nvSpPr>
          <p:cNvPr id="3" name="Content Placeholder 2">
            <a:extLst>
              <a:ext uri="{FF2B5EF4-FFF2-40B4-BE49-F238E27FC236}">
                <a16:creationId xmlns:a16="http://schemas.microsoft.com/office/drawing/2014/main" id="{1C06EA74-0F16-D653-E7A8-8193EF86F6E3}"/>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rPr>
              <a:t>System testing ensures that the entire integrated software system meets requirements. It tests a configuration to ensure known and predictable results. An example of system testing is the configuration oriented system integration test.</a:t>
            </a:r>
          </a:p>
          <a:p>
            <a:pPr algn="just"/>
            <a:endParaRPr lang="en-US" sz="1800" dirty="0">
              <a:effectLst/>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System testing is based on process descriptions and flows, emphasizing pre-driven process links and integration points.</a:t>
            </a:r>
            <a:endParaRPr lang="en-IN" dirty="0"/>
          </a:p>
        </p:txBody>
      </p:sp>
      <p:sp>
        <p:nvSpPr>
          <p:cNvPr id="4" name="Date Placeholder 3">
            <a:extLst>
              <a:ext uri="{FF2B5EF4-FFF2-40B4-BE49-F238E27FC236}">
                <a16:creationId xmlns:a16="http://schemas.microsoft.com/office/drawing/2014/main" id="{52A6531F-7DC1-F2C0-7476-686F92BE3DCA}"/>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1BB76532-71DB-388A-672D-7CC964E32F55}"/>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33FD27B5-8AFE-B360-732B-15B0ABCDBBFD}"/>
              </a:ext>
            </a:extLst>
          </p:cNvPr>
          <p:cNvSpPr>
            <a:spLocks noGrp="1"/>
          </p:cNvSpPr>
          <p:nvPr>
            <p:ph type="sldNum" sz="quarter" idx="12"/>
          </p:nvPr>
        </p:nvSpPr>
        <p:spPr/>
        <p:txBody>
          <a:bodyPr/>
          <a:lstStyle/>
          <a:p>
            <a:fld id="{669AD40C-E5A7-4132-A31D-54A4D1BB6E89}" type="slidenum">
              <a:rPr lang="en-IN" smtClean="0"/>
              <a:t>23</a:t>
            </a:fld>
            <a:endParaRPr lang="en-IN"/>
          </a:p>
        </p:txBody>
      </p:sp>
    </p:spTree>
    <p:extLst>
      <p:ext uri="{BB962C8B-B14F-4D97-AF65-F5344CB8AC3E}">
        <p14:creationId xmlns:p14="http://schemas.microsoft.com/office/powerpoint/2010/main" val="3599629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899592" y="1123288"/>
            <a:ext cx="5544616" cy="369332"/>
          </a:xfrm>
          <a:prstGeom prst="rect">
            <a:avLst/>
          </a:prstGeom>
        </p:spPr>
        <p:txBody>
          <a:bodyPr wrap="square">
            <a:spAutoFit/>
          </a:bodyPr>
          <a:lstStyle/>
          <a:p>
            <a:r>
              <a:rPr lang="en-IN" b="1" dirty="0">
                <a:latin typeface="Times New Roman" pitchFamily="18" charset="0"/>
                <a:cs typeface="Times New Roman" pitchFamily="18" charset="0"/>
              </a:rPr>
              <a:t>SCREENSHOTS</a:t>
            </a:r>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D2A0C2AB-7557-46A6-A6A1-28DABF1AD593}"/>
              </a:ext>
            </a:extLst>
          </p:cNvPr>
          <p:cNvSpPr>
            <a:spLocks noGrp="1"/>
          </p:cNvSpPr>
          <p:nvPr>
            <p:ph type="dt" sz="half" idx="10"/>
          </p:nvPr>
        </p:nvSpPr>
        <p:spPr/>
        <p:txBody>
          <a:bodyPr/>
          <a:lstStyle/>
          <a:p>
            <a:fld id="{69A4E54E-743F-418C-95CA-9BB94F3F30C6}" type="datetime1">
              <a:rPr lang="en-IN" smtClean="0"/>
              <a:t>17-04-2024</a:t>
            </a:fld>
            <a:endParaRPr lang="en-IN"/>
          </a:p>
        </p:txBody>
      </p:sp>
      <p:sp>
        <p:nvSpPr>
          <p:cNvPr id="6" name="Footer Placeholder 5">
            <a:extLst>
              <a:ext uri="{FF2B5EF4-FFF2-40B4-BE49-F238E27FC236}">
                <a16:creationId xmlns:a16="http://schemas.microsoft.com/office/drawing/2014/main" id="{406ABC6C-9360-4E37-A257-79247624A710}"/>
              </a:ext>
            </a:extLst>
          </p:cNvPr>
          <p:cNvSpPr>
            <a:spLocks noGrp="1"/>
          </p:cNvSpPr>
          <p:nvPr>
            <p:ph type="ftr" sz="quarter" idx="11"/>
          </p:nvPr>
        </p:nvSpPr>
        <p:spPr/>
        <p:txBody>
          <a:bodyPr/>
          <a:lstStyle/>
          <a:p>
            <a:r>
              <a:rPr lang="en-IN" dirty="0"/>
              <a:t>BATCH NO:164        DEPARTMENT OF COMPUTER SCIENCE &amp; ENGINEERING</a:t>
            </a:r>
          </a:p>
        </p:txBody>
      </p:sp>
      <p:sp>
        <p:nvSpPr>
          <p:cNvPr id="7" name="Slide Number Placeholder 6">
            <a:extLst>
              <a:ext uri="{FF2B5EF4-FFF2-40B4-BE49-F238E27FC236}">
                <a16:creationId xmlns:a16="http://schemas.microsoft.com/office/drawing/2014/main" id="{0E8874BE-D6FC-4A35-927C-029BCDACB3FD}"/>
              </a:ext>
            </a:extLst>
          </p:cNvPr>
          <p:cNvSpPr>
            <a:spLocks noGrp="1"/>
          </p:cNvSpPr>
          <p:nvPr>
            <p:ph type="sldNum" sz="quarter" idx="12"/>
          </p:nvPr>
        </p:nvSpPr>
        <p:spPr/>
        <p:txBody>
          <a:bodyPr/>
          <a:lstStyle/>
          <a:p>
            <a:fld id="{669AD40C-E5A7-4132-A31D-54A4D1BB6E89}" type="slidenum">
              <a:rPr lang="en-IN" smtClean="0"/>
              <a:t>24</a:t>
            </a:fld>
            <a:endParaRPr lang="en-IN"/>
          </a:p>
        </p:txBody>
      </p:sp>
      <p:pic>
        <p:nvPicPr>
          <p:cNvPr id="25" name="Picture 24">
            <a:extLst>
              <a:ext uri="{FF2B5EF4-FFF2-40B4-BE49-F238E27FC236}">
                <a16:creationId xmlns:a16="http://schemas.microsoft.com/office/drawing/2014/main" id="{8BE9EEA8-00F7-614B-21AA-B729DD56EA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401"/>
          <a:stretch/>
        </p:blipFill>
        <p:spPr>
          <a:xfrm>
            <a:off x="1943708" y="2089565"/>
            <a:ext cx="5256584" cy="2678870"/>
          </a:xfrm>
          <a:prstGeom prst="rect">
            <a:avLst/>
          </a:prstGeom>
        </p:spPr>
      </p:pic>
    </p:spTree>
    <p:extLst>
      <p:ext uri="{BB962C8B-B14F-4D97-AF65-F5344CB8AC3E}">
        <p14:creationId xmlns:p14="http://schemas.microsoft.com/office/powerpoint/2010/main" val="207729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C6AA3-EAF6-A8FF-620F-C0A3DF0F8C1B}"/>
              </a:ext>
            </a:extLst>
          </p:cNvPr>
          <p:cNvSpPr>
            <a:spLocks noGrp="1"/>
          </p:cNvSpPr>
          <p:nvPr>
            <p:ph type="dt" sz="half" idx="10"/>
          </p:nvPr>
        </p:nvSpPr>
        <p:spPr/>
        <p:txBody>
          <a:bodyPr/>
          <a:lstStyle/>
          <a:p>
            <a:fld id="{87F564BA-3FA0-4446-8EC9-56CEFF197DD0}" type="datetime1">
              <a:rPr lang="en-IN" smtClean="0"/>
              <a:t>17-04-2024</a:t>
            </a:fld>
            <a:endParaRPr lang="en-IN"/>
          </a:p>
        </p:txBody>
      </p:sp>
      <p:sp>
        <p:nvSpPr>
          <p:cNvPr id="3" name="Footer Placeholder 2">
            <a:extLst>
              <a:ext uri="{FF2B5EF4-FFF2-40B4-BE49-F238E27FC236}">
                <a16:creationId xmlns:a16="http://schemas.microsoft.com/office/drawing/2014/main" id="{E6214D84-6E56-94D0-0F8C-871ECEFABEF4}"/>
              </a:ext>
            </a:extLst>
          </p:cNvPr>
          <p:cNvSpPr>
            <a:spLocks noGrp="1"/>
          </p:cNvSpPr>
          <p:nvPr>
            <p:ph type="ftr" sz="quarter" idx="11"/>
          </p:nvPr>
        </p:nvSpPr>
        <p:spPr/>
        <p:txBody>
          <a:bodyPr/>
          <a:lstStyle/>
          <a:p>
            <a:r>
              <a:rPr lang="en-IN" dirty="0"/>
              <a:t>BATCH NO:164        DEPARTMENT OF COMPUTER SCIENCE &amp; ENGINEERING</a:t>
            </a:r>
          </a:p>
        </p:txBody>
      </p:sp>
      <p:sp>
        <p:nvSpPr>
          <p:cNvPr id="4" name="Slide Number Placeholder 3">
            <a:extLst>
              <a:ext uri="{FF2B5EF4-FFF2-40B4-BE49-F238E27FC236}">
                <a16:creationId xmlns:a16="http://schemas.microsoft.com/office/drawing/2014/main" id="{08C9EA24-BD60-6E20-AA2D-4221B9915524}"/>
              </a:ext>
            </a:extLst>
          </p:cNvPr>
          <p:cNvSpPr>
            <a:spLocks noGrp="1"/>
          </p:cNvSpPr>
          <p:nvPr>
            <p:ph type="sldNum" sz="quarter" idx="12"/>
          </p:nvPr>
        </p:nvSpPr>
        <p:spPr/>
        <p:txBody>
          <a:bodyPr/>
          <a:lstStyle/>
          <a:p>
            <a:fld id="{669AD40C-E5A7-4132-A31D-54A4D1BB6E89}" type="slidenum">
              <a:rPr lang="en-IN" smtClean="0"/>
              <a:t>25</a:t>
            </a:fld>
            <a:endParaRPr lang="en-IN"/>
          </a:p>
        </p:txBody>
      </p:sp>
      <p:pic>
        <p:nvPicPr>
          <p:cNvPr id="6" name="Picture 5">
            <a:extLst>
              <a:ext uri="{FF2B5EF4-FFF2-40B4-BE49-F238E27FC236}">
                <a16:creationId xmlns:a16="http://schemas.microsoft.com/office/drawing/2014/main" id="{19E50732-2758-882E-4B3E-738745C64D6A}"/>
              </a:ext>
            </a:extLst>
          </p:cNvPr>
          <p:cNvPicPr>
            <a:picLocks noChangeAspect="1"/>
          </p:cNvPicPr>
          <p:nvPr/>
        </p:nvPicPr>
        <p:blipFill rotWithShape="1">
          <a:blip r:embed="rId2">
            <a:extLst>
              <a:ext uri="{28A0092B-C50C-407E-A947-70E740481C1C}">
                <a14:useLocalDpi xmlns:a14="http://schemas.microsoft.com/office/drawing/2010/main" val="0"/>
              </a:ext>
            </a:extLst>
          </a:blip>
          <a:srcRect b="8000"/>
          <a:stretch/>
        </p:blipFill>
        <p:spPr>
          <a:xfrm>
            <a:off x="827584" y="1412776"/>
            <a:ext cx="7225804" cy="3739330"/>
          </a:xfrm>
          <a:prstGeom prst="rect">
            <a:avLst/>
          </a:prstGeom>
        </p:spPr>
      </p:pic>
    </p:spTree>
    <p:extLst>
      <p:ext uri="{BB962C8B-B14F-4D97-AF65-F5344CB8AC3E}">
        <p14:creationId xmlns:p14="http://schemas.microsoft.com/office/powerpoint/2010/main" val="185427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085025-D224-9B78-3703-AD4B1410AE27}"/>
              </a:ext>
            </a:extLst>
          </p:cNvPr>
          <p:cNvSpPr>
            <a:spLocks noGrp="1"/>
          </p:cNvSpPr>
          <p:nvPr>
            <p:ph type="dt" sz="half" idx="10"/>
          </p:nvPr>
        </p:nvSpPr>
        <p:spPr/>
        <p:txBody>
          <a:bodyPr/>
          <a:lstStyle/>
          <a:p>
            <a:fld id="{87F564BA-3FA0-4446-8EC9-56CEFF197DD0}" type="datetime1">
              <a:rPr lang="en-IN" smtClean="0"/>
              <a:t>17-04-2024</a:t>
            </a:fld>
            <a:endParaRPr lang="en-IN"/>
          </a:p>
        </p:txBody>
      </p:sp>
      <p:sp>
        <p:nvSpPr>
          <p:cNvPr id="3" name="Footer Placeholder 2">
            <a:extLst>
              <a:ext uri="{FF2B5EF4-FFF2-40B4-BE49-F238E27FC236}">
                <a16:creationId xmlns:a16="http://schemas.microsoft.com/office/drawing/2014/main" id="{71EB2122-9C5B-1504-A74E-E0DBA4126ECA}"/>
              </a:ext>
            </a:extLst>
          </p:cNvPr>
          <p:cNvSpPr>
            <a:spLocks noGrp="1"/>
          </p:cNvSpPr>
          <p:nvPr>
            <p:ph type="ftr" sz="quarter" idx="11"/>
          </p:nvPr>
        </p:nvSpPr>
        <p:spPr/>
        <p:txBody>
          <a:bodyPr/>
          <a:lstStyle/>
          <a:p>
            <a:r>
              <a:rPr lang="en-IN" dirty="0"/>
              <a:t>BATCH NO:164        DEPARTMENT OF COMPUTER SCIENCE &amp; ENGINEERING</a:t>
            </a:r>
          </a:p>
        </p:txBody>
      </p:sp>
      <p:sp>
        <p:nvSpPr>
          <p:cNvPr id="4" name="Slide Number Placeholder 3">
            <a:extLst>
              <a:ext uri="{FF2B5EF4-FFF2-40B4-BE49-F238E27FC236}">
                <a16:creationId xmlns:a16="http://schemas.microsoft.com/office/drawing/2014/main" id="{7A720937-8FE9-15A5-8AFF-A1D4FD542811}"/>
              </a:ext>
            </a:extLst>
          </p:cNvPr>
          <p:cNvSpPr>
            <a:spLocks noGrp="1"/>
          </p:cNvSpPr>
          <p:nvPr>
            <p:ph type="sldNum" sz="quarter" idx="12"/>
          </p:nvPr>
        </p:nvSpPr>
        <p:spPr/>
        <p:txBody>
          <a:bodyPr/>
          <a:lstStyle/>
          <a:p>
            <a:fld id="{669AD40C-E5A7-4132-A31D-54A4D1BB6E89}" type="slidenum">
              <a:rPr lang="en-IN" smtClean="0"/>
              <a:t>26</a:t>
            </a:fld>
            <a:endParaRPr lang="en-IN"/>
          </a:p>
        </p:txBody>
      </p:sp>
      <p:pic>
        <p:nvPicPr>
          <p:cNvPr id="6" name="Picture 5">
            <a:extLst>
              <a:ext uri="{FF2B5EF4-FFF2-40B4-BE49-F238E27FC236}">
                <a16:creationId xmlns:a16="http://schemas.microsoft.com/office/drawing/2014/main" id="{E34CE317-5A72-7DE5-51BD-5EB1904FFC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50"/>
          <a:stretch/>
        </p:blipFill>
        <p:spPr>
          <a:xfrm>
            <a:off x="1475656" y="1484784"/>
            <a:ext cx="6429435" cy="3458063"/>
          </a:xfrm>
          <a:prstGeom prst="rect">
            <a:avLst/>
          </a:prstGeom>
        </p:spPr>
      </p:pic>
    </p:spTree>
    <p:extLst>
      <p:ext uri="{BB962C8B-B14F-4D97-AF65-F5344CB8AC3E}">
        <p14:creationId xmlns:p14="http://schemas.microsoft.com/office/powerpoint/2010/main" val="15313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14D72-94A9-D4CC-1719-B01D5CA12BD6}"/>
              </a:ext>
            </a:extLst>
          </p:cNvPr>
          <p:cNvSpPr>
            <a:spLocks noGrp="1"/>
          </p:cNvSpPr>
          <p:nvPr>
            <p:ph type="dt" sz="half" idx="10"/>
          </p:nvPr>
        </p:nvSpPr>
        <p:spPr/>
        <p:txBody>
          <a:bodyPr/>
          <a:lstStyle/>
          <a:p>
            <a:fld id="{87F564BA-3FA0-4446-8EC9-56CEFF197DD0}" type="datetime1">
              <a:rPr lang="en-IN" smtClean="0"/>
              <a:t>17-04-2024</a:t>
            </a:fld>
            <a:endParaRPr lang="en-IN"/>
          </a:p>
        </p:txBody>
      </p:sp>
      <p:sp>
        <p:nvSpPr>
          <p:cNvPr id="3" name="Footer Placeholder 2">
            <a:extLst>
              <a:ext uri="{FF2B5EF4-FFF2-40B4-BE49-F238E27FC236}">
                <a16:creationId xmlns:a16="http://schemas.microsoft.com/office/drawing/2014/main" id="{4FDBA2B4-49C9-0BCF-C75F-451DEBA2A59E}"/>
              </a:ext>
            </a:extLst>
          </p:cNvPr>
          <p:cNvSpPr>
            <a:spLocks noGrp="1"/>
          </p:cNvSpPr>
          <p:nvPr>
            <p:ph type="ftr" sz="quarter" idx="11"/>
          </p:nvPr>
        </p:nvSpPr>
        <p:spPr/>
        <p:txBody>
          <a:bodyPr/>
          <a:lstStyle/>
          <a:p>
            <a:r>
              <a:rPr lang="en-IN" dirty="0"/>
              <a:t>BATCH NO:164       DEPARTMENT OF COMPUTER SCIENCE &amp; ENGINEERING</a:t>
            </a:r>
          </a:p>
        </p:txBody>
      </p:sp>
      <p:sp>
        <p:nvSpPr>
          <p:cNvPr id="4" name="Slide Number Placeholder 3">
            <a:extLst>
              <a:ext uri="{FF2B5EF4-FFF2-40B4-BE49-F238E27FC236}">
                <a16:creationId xmlns:a16="http://schemas.microsoft.com/office/drawing/2014/main" id="{F20A186C-5559-D448-1B3F-E19F6BA067D8}"/>
              </a:ext>
            </a:extLst>
          </p:cNvPr>
          <p:cNvSpPr>
            <a:spLocks noGrp="1"/>
          </p:cNvSpPr>
          <p:nvPr>
            <p:ph type="sldNum" sz="quarter" idx="12"/>
          </p:nvPr>
        </p:nvSpPr>
        <p:spPr/>
        <p:txBody>
          <a:bodyPr/>
          <a:lstStyle/>
          <a:p>
            <a:fld id="{669AD40C-E5A7-4132-A31D-54A4D1BB6E89}" type="slidenum">
              <a:rPr lang="en-IN" smtClean="0"/>
              <a:t>27</a:t>
            </a:fld>
            <a:endParaRPr lang="en-IN"/>
          </a:p>
        </p:txBody>
      </p:sp>
      <p:pic>
        <p:nvPicPr>
          <p:cNvPr id="6" name="Picture 5">
            <a:extLst>
              <a:ext uri="{FF2B5EF4-FFF2-40B4-BE49-F238E27FC236}">
                <a16:creationId xmlns:a16="http://schemas.microsoft.com/office/drawing/2014/main" id="{C7BB4A55-4F1A-502A-CC32-EB39FFE00C56}"/>
              </a:ext>
            </a:extLst>
          </p:cNvPr>
          <p:cNvPicPr>
            <a:picLocks noChangeAspect="1"/>
          </p:cNvPicPr>
          <p:nvPr/>
        </p:nvPicPr>
        <p:blipFill rotWithShape="1">
          <a:blip r:embed="rId2">
            <a:extLst>
              <a:ext uri="{28A0092B-C50C-407E-A947-70E740481C1C}">
                <a14:useLocalDpi xmlns:a14="http://schemas.microsoft.com/office/drawing/2010/main" val="0"/>
              </a:ext>
            </a:extLst>
          </a:blip>
          <a:srcRect b="13601"/>
          <a:stretch/>
        </p:blipFill>
        <p:spPr>
          <a:xfrm>
            <a:off x="989856" y="1628800"/>
            <a:ext cx="7164288" cy="3481824"/>
          </a:xfrm>
          <a:prstGeom prst="rect">
            <a:avLst/>
          </a:prstGeom>
        </p:spPr>
      </p:pic>
    </p:spTree>
    <p:extLst>
      <p:ext uri="{BB962C8B-B14F-4D97-AF65-F5344CB8AC3E}">
        <p14:creationId xmlns:p14="http://schemas.microsoft.com/office/powerpoint/2010/main" val="256845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6" name="Content Placeholder 5">
            <a:extLst>
              <a:ext uri="{FF2B5EF4-FFF2-40B4-BE49-F238E27FC236}">
                <a16:creationId xmlns:a16="http://schemas.microsoft.com/office/drawing/2014/main" id="{69AF4D55-88AB-1AB0-F21C-350884A5CC56}"/>
              </a:ext>
            </a:extLst>
          </p:cNvPr>
          <p:cNvSpPr>
            <a:spLocks noGrp="1"/>
          </p:cNvSpPr>
          <p:nvPr>
            <p:ph idx="1"/>
          </p:nvPr>
        </p:nvSpPr>
        <p:spPr/>
        <p:txBody>
          <a:bodyPr>
            <a:normAutofit/>
          </a:bodyPr>
          <a:lstStyle/>
          <a:p>
            <a:pPr marL="0" indent="0" algn="just">
              <a:buNone/>
            </a:pPr>
            <a:r>
              <a:rPr lang="en-US" sz="1700" dirty="0">
                <a:latin typeface="Times New Roman" pitchFamily="18" charset="0"/>
                <a:cs typeface="Times New Roman" pitchFamily="18" charset="0"/>
              </a:rPr>
              <a:t>Innovative Resistance is one of the most secure ways of storing data without it being changed. It is a distributed ledger that is open to anyone and once data is put into it, it is very difficult to change or meddle with it. Using this property of Innovative Resistance we want to put it to use into one of the most fraudulent systems in India, the Land Registration System. Our system uses Innovative Resistance with the employment of hyper ledger. This gives rise to a system that is more evolved and features all the activities like buying and selling in an efficient and reliable way. Innovative Resistance technology made this system secure and faster. If this kind of system is upgraded further and integrated with useful API then this will lead to faster transactions and will eventually lead to easement of the entire process, thus making the entire system hassle free and convenient in the long run which would be beneficial to the mankind.</a:t>
            </a:r>
            <a:endParaRPr lang="en-IN" sz="1700" dirty="0">
              <a:latin typeface="Times New Roman" pitchFamily="18" charset="0"/>
              <a:cs typeface="Times New Roman" pitchFamily="18" charset="0"/>
            </a:endParaRPr>
          </a:p>
          <a:p>
            <a:pPr marL="0" indent="0" algn="just">
              <a:buNone/>
            </a:pPr>
            <a:endParaRPr lang="en-IN" sz="1700" dirty="0">
              <a:latin typeface="Times New Roman" pitchFamily="18" charset="0"/>
              <a:cs typeface="Times New Roman" pitchFamily="18" charset="0"/>
            </a:endParaRPr>
          </a:p>
          <a:p>
            <a:endParaRPr lang="en-IN" sz="1700" dirty="0"/>
          </a:p>
        </p:txBody>
      </p:sp>
      <p:sp>
        <p:nvSpPr>
          <p:cNvPr id="3" name="Date Placeholder 2">
            <a:extLst>
              <a:ext uri="{FF2B5EF4-FFF2-40B4-BE49-F238E27FC236}">
                <a16:creationId xmlns:a16="http://schemas.microsoft.com/office/drawing/2014/main" id="{BF35A13F-A99B-4837-84E6-AE1522CBED38}"/>
              </a:ext>
            </a:extLst>
          </p:cNvPr>
          <p:cNvSpPr>
            <a:spLocks noGrp="1"/>
          </p:cNvSpPr>
          <p:nvPr>
            <p:ph type="dt" sz="half" idx="10"/>
          </p:nvPr>
        </p:nvSpPr>
        <p:spPr/>
        <p:txBody>
          <a:bodyPr/>
          <a:lstStyle/>
          <a:p>
            <a:fld id="{C55F1057-7B91-45BB-A2ED-FB4FF515A149}" type="datetime1">
              <a:rPr lang="en-IN" smtClean="0"/>
              <a:t>17-04-2024</a:t>
            </a:fld>
            <a:endParaRPr lang="en-IN"/>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28</a:t>
            </a:fld>
            <a:endParaRPr lang="en-IN"/>
          </a:p>
        </p:txBody>
      </p:sp>
    </p:spTree>
    <p:extLst>
      <p:ext uri="{BB962C8B-B14F-4D97-AF65-F5344CB8AC3E}">
        <p14:creationId xmlns:p14="http://schemas.microsoft.com/office/powerpoint/2010/main" val="252784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29</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a:xfrm>
            <a:off x="457200" y="1600201"/>
            <a:ext cx="8229600" cy="4349080"/>
          </a:xfrm>
        </p:spPr>
        <p:txBody>
          <a:bodyPr>
            <a:normAutofit lnSpcReduction="10000"/>
          </a:bodyPr>
          <a:lstStyle/>
          <a:p>
            <a:pPr marL="0" indent="0" algn="just">
              <a:buNone/>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N.S.Tinu</a:t>
            </a:r>
            <a:r>
              <a:rPr lang="en-US" sz="2000" dirty="0">
                <a:latin typeface="Times New Roman" pitchFamily="18" charset="0"/>
                <a:cs typeface="Times New Roman" pitchFamily="18" charset="0"/>
              </a:rPr>
              <a:t>(2018), A Survey on Innovative Resistance Technology Taxonomy, Consensus Algorithms and Applications. </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[2] J. Michael </a:t>
            </a:r>
            <a:r>
              <a:rPr lang="en-US" sz="2000" dirty="0" err="1">
                <a:latin typeface="Times New Roman" pitchFamily="18" charset="0"/>
                <a:cs typeface="Times New Roman" pitchFamily="18" charset="0"/>
              </a:rPr>
              <a:t>Graglia</a:t>
            </a:r>
            <a:r>
              <a:rPr lang="en-US" sz="2000" dirty="0">
                <a:latin typeface="Times New Roman" pitchFamily="18" charset="0"/>
                <a:cs typeface="Times New Roman" pitchFamily="18" charset="0"/>
              </a:rPr>
              <a:t>, Christopher Mellon, Innovative Resistance and Property in 2018 : At end of the Beginning. </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[3] Raquel </a:t>
            </a:r>
            <a:r>
              <a:rPr lang="en-US" sz="2000" dirty="0" err="1">
                <a:latin typeface="Times New Roman" pitchFamily="18" charset="0"/>
                <a:cs typeface="Times New Roman" pitchFamily="18" charset="0"/>
              </a:rPr>
              <a:t>Benbunan-Fich</a:t>
            </a:r>
            <a:r>
              <a:rPr lang="en-US" sz="2000" dirty="0">
                <a:latin typeface="Times New Roman" pitchFamily="18" charset="0"/>
                <a:cs typeface="Times New Roman" pitchFamily="18" charset="0"/>
              </a:rPr>
              <a:t>, Arturo Castellanos(2018) Digitalization of Land Records: From Paper to Innovative Resistance.</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[4] IBM, State Street Corp. Hyper ledger Fabric: A Distributed Operating System for Permissioned Innovative Resistance.</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[5] Miroslav Stefanovic, </a:t>
            </a:r>
            <a:r>
              <a:rPr lang="en-US" sz="2000" dirty="0" err="1">
                <a:latin typeface="Times New Roman" pitchFamily="18" charset="0"/>
                <a:cs typeface="Times New Roman" pitchFamily="18" charset="0"/>
              </a:rPr>
              <a:t>Dorde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Przulj</a:t>
            </a:r>
            <a:r>
              <a:rPr lang="en-US" sz="2000" dirty="0">
                <a:latin typeface="Times New Roman" pitchFamily="18" charset="0"/>
                <a:cs typeface="Times New Roman" pitchFamily="18" charset="0"/>
              </a:rPr>
              <a:t>, Darko Stefanovic(2018) Blockchain and Land Administration : Possible applications and limitation.</a:t>
            </a:r>
          </a:p>
          <a:p>
            <a:pPr marL="0" indent="0" algn="just">
              <a:buNone/>
            </a:pPr>
            <a:r>
              <a:rPr lang="en-US" sz="2000" dirty="0">
                <a:latin typeface="Times New Roman" pitchFamily="18" charset="0"/>
                <a:cs typeface="Times New Roman" pitchFamily="18" charset="0"/>
              </a:rPr>
              <a:t>[6] Tsung-Ting Kuo, Hugo </a:t>
            </a:r>
            <a:r>
              <a:rPr lang="en-US" sz="2000" dirty="0" err="1">
                <a:latin typeface="Times New Roman" pitchFamily="18" charset="0"/>
                <a:cs typeface="Times New Roman" pitchFamily="18" charset="0"/>
              </a:rPr>
              <a:t>Zavaleta</a:t>
            </a:r>
            <a:r>
              <a:rPr lang="en-US" sz="2000" dirty="0">
                <a:latin typeface="Times New Roman" pitchFamily="18" charset="0"/>
                <a:cs typeface="Times New Roman" pitchFamily="18" charset="0"/>
              </a:rPr>
              <a:t> Rojas and Lucila </a:t>
            </a:r>
            <a:r>
              <a:rPr lang="en-US" sz="2000" dirty="0" err="1">
                <a:latin typeface="Times New Roman" pitchFamily="18" charset="0"/>
                <a:cs typeface="Times New Roman" pitchFamily="18" charset="0"/>
              </a:rPr>
              <a:t>OhnoMachado</a:t>
            </a:r>
            <a:r>
              <a:rPr lang="en-US" sz="2000" dirty="0">
                <a:latin typeface="Times New Roman" pitchFamily="18" charset="0"/>
                <a:cs typeface="Times New Roman" pitchFamily="18" charset="0"/>
              </a:rPr>
              <a:t>(2019) Comparison of blockchain platforms: a systematic revie and healthcare examples.</a:t>
            </a:r>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F71EC006-EAFB-4114-ADDC-5462E58E6087}"/>
              </a:ext>
            </a:extLst>
          </p:cNvPr>
          <p:cNvSpPr>
            <a:spLocks noGrp="1"/>
          </p:cNvSpPr>
          <p:nvPr>
            <p:ph type="dt" sz="half" idx="10"/>
          </p:nvPr>
        </p:nvSpPr>
        <p:spPr/>
        <p:txBody>
          <a:bodyPr/>
          <a:lstStyle/>
          <a:p>
            <a:fld id="{086619B9-6A58-4061-BD81-B7D1C687DF67}" type="datetime1">
              <a:rPr lang="en-IN" smtClean="0"/>
              <a:t>17-04-2024</a:t>
            </a:fld>
            <a:endParaRPr lang="en-IN" dirty="0"/>
          </a:p>
        </p:txBody>
      </p:sp>
    </p:spTree>
    <p:extLst>
      <p:ext uri="{BB962C8B-B14F-4D97-AF65-F5344CB8AC3E}">
        <p14:creationId xmlns:p14="http://schemas.microsoft.com/office/powerpoint/2010/main" val="9846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1800" dirty="0">
                <a:solidFill>
                  <a:srgbClr val="000000"/>
                </a:solidFill>
                <a:effectLst/>
                <a:latin typeface="Times New Roman" panose="02020603050405020304" pitchFamily="18" charset="0"/>
                <a:ea typeface="Calibri" panose="020F0502020204030204" pitchFamily="34" charset="0"/>
              </a:rPr>
              <a:t>In the traditional Land and House  Registration system practiced in India, there exists a middle man (broker) who establishes a contact between the buyer and seller, for instance if an individual wants to buy or sell a property ,the broker will create and assemble all the obligatory physical documents with regards to an agreement as a proof of property. Brokers will ensure that the land &amp; house property would be registered by an </a:t>
            </a:r>
            <a:r>
              <a:rPr lang="en-US" sz="1800" dirty="0" err="1">
                <a:solidFill>
                  <a:srgbClr val="000000"/>
                </a:solidFill>
                <a:effectLst/>
                <a:latin typeface="Times New Roman" panose="02020603050405020304" pitchFamily="18" charset="0"/>
                <a:ea typeface="Calibri" panose="020F0502020204030204" pitchFamily="34" charset="0"/>
              </a:rPr>
              <a:t>authorised</a:t>
            </a:r>
            <a:r>
              <a:rPr lang="en-US" sz="1800" dirty="0">
                <a:solidFill>
                  <a:srgbClr val="000000"/>
                </a:solidFill>
                <a:effectLst/>
                <a:latin typeface="Times New Roman" panose="02020603050405020304" pitchFamily="18" charset="0"/>
                <a:ea typeface="Calibri" panose="020F0502020204030204" pitchFamily="34" charset="0"/>
              </a:rPr>
              <a:t> government office where all the attributes are noted down in a ledger and thereafter the whole transaction and </a:t>
            </a:r>
            <a:r>
              <a:rPr lang="en-US" sz="1800" dirty="0" err="1">
                <a:solidFill>
                  <a:srgbClr val="000000"/>
                </a:solidFill>
                <a:effectLst/>
                <a:latin typeface="Times New Roman" panose="02020603050405020304" pitchFamily="18" charset="0"/>
                <a:ea typeface="Calibri" panose="020F0502020204030204" pitchFamily="34" charset="0"/>
              </a:rPr>
              <a:t>purchasement</a:t>
            </a:r>
            <a:r>
              <a:rPr lang="en-US" sz="1800" dirty="0">
                <a:solidFill>
                  <a:srgbClr val="000000"/>
                </a:solidFill>
                <a:effectLst/>
                <a:latin typeface="Times New Roman" panose="02020603050405020304" pitchFamily="18" charset="0"/>
                <a:ea typeface="Calibri" panose="020F0502020204030204" pitchFamily="34" charset="0"/>
              </a:rPr>
              <a:t> between the two parties takes place. In this scenario ,there are chances of losing or tampering of the documents as anyone with certain powers can access or alter the papers easily which in turn threatens this concrete proof of land &amp; house. Thus, this type of system as compared to our proposed system in which we make use of a smart contract to deal with the assets and transactions among the participants, is relatively time consuming, less secure and unsynchronized where activities including corruption and fraudulence might be associated during the execution of the required process. With an amalgam of inspection and analysis regarding the old accustomed way and considering that Innovative Resistance has an increased transparency and integrity maintenance along with the portability factor, we put forward a  Innovative Resistance  based </a:t>
            </a:r>
            <a:r>
              <a:rPr lang="en-US" sz="1800" dirty="0" err="1">
                <a:solidFill>
                  <a:srgbClr val="000000"/>
                </a:solidFill>
                <a:effectLst/>
                <a:latin typeface="Times New Roman" panose="02020603050405020304" pitchFamily="18" charset="0"/>
                <a:ea typeface="Calibri" panose="020F0502020204030204" pitchFamily="34" charset="0"/>
              </a:rPr>
              <a:t>land&amp;house</a:t>
            </a:r>
            <a:r>
              <a:rPr lang="en-US" sz="1800" dirty="0">
                <a:solidFill>
                  <a:srgbClr val="000000"/>
                </a:solidFill>
                <a:effectLst/>
                <a:latin typeface="Times New Roman" panose="02020603050405020304" pitchFamily="18" charset="0"/>
                <a:ea typeface="Calibri" panose="020F0502020204030204" pitchFamily="34" charset="0"/>
              </a:rPr>
              <a:t> registration system which provides a transparent, secured and </a:t>
            </a:r>
            <a:r>
              <a:rPr lang="en-US" sz="1800" dirty="0" err="1">
                <a:solidFill>
                  <a:srgbClr val="000000"/>
                </a:solidFill>
                <a:effectLst/>
                <a:latin typeface="Times New Roman" panose="02020603050405020304" pitchFamily="18" charset="0"/>
                <a:ea typeface="Calibri" panose="020F0502020204030204" pitchFamily="34" charset="0"/>
              </a:rPr>
              <a:t>decentralised</a:t>
            </a:r>
            <a:r>
              <a:rPr lang="en-US" sz="1800" dirty="0">
                <a:solidFill>
                  <a:srgbClr val="000000"/>
                </a:solidFill>
                <a:effectLst/>
                <a:latin typeface="Times New Roman" panose="02020603050405020304" pitchFamily="18" charset="0"/>
                <a:ea typeface="Calibri" panose="020F0502020204030204" pitchFamily="34" charset="0"/>
              </a:rPr>
              <a:t> method for execution of transactions between the participants by employing the concept of hyper ledger. Index Terms Innovative Resistance </a:t>
            </a:r>
            <a:r>
              <a:rPr lang="en-US" sz="1800" dirty="0" err="1">
                <a:solidFill>
                  <a:srgbClr val="000000"/>
                </a:solidFill>
                <a:effectLst/>
                <a:latin typeface="Times New Roman" panose="02020603050405020304" pitchFamily="18" charset="0"/>
                <a:ea typeface="Calibri" panose="020F0502020204030204" pitchFamily="34" charset="0"/>
              </a:rPr>
              <a:t>Land&amp;House</a:t>
            </a:r>
            <a:r>
              <a:rPr lang="en-US" sz="1800" dirty="0">
                <a:solidFill>
                  <a:srgbClr val="000000"/>
                </a:solidFill>
                <a:effectLst/>
                <a:latin typeface="Times New Roman" panose="02020603050405020304" pitchFamily="18" charset="0"/>
                <a:ea typeface="Calibri" panose="020F0502020204030204" pitchFamily="34" charset="0"/>
              </a:rPr>
              <a:t>, Hyper ledger, </a:t>
            </a:r>
            <a:r>
              <a:rPr lang="en-US" sz="1800" dirty="0" err="1">
                <a:solidFill>
                  <a:srgbClr val="000000"/>
                </a:solidFill>
                <a:effectLst/>
                <a:latin typeface="Times New Roman" panose="02020603050405020304" pitchFamily="18" charset="0"/>
                <a:ea typeface="Calibri" panose="020F0502020204030204" pitchFamily="34" charset="0"/>
              </a:rPr>
              <a:t>land&amp;house</a:t>
            </a:r>
            <a:r>
              <a:rPr lang="en-US" sz="1800" dirty="0">
                <a:solidFill>
                  <a:srgbClr val="000000"/>
                </a:solidFill>
                <a:effectLst/>
                <a:latin typeface="Times New Roman" panose="02020603050405020304" pitchFamily="18" charset="0"/>
                <a:ea typeface="Calibri" panose="020F0502020204030204" pitchFamily="34" charset="0"/>
              </a:rPr>
              <a:t> registration.</a:t>
            </a:r>
            <a:endParaRPr lang="en-IN" sz="1800" dirty="0">
              <a:solidFill>
                <a:srgbClr val="000000"/>
              </a:solidFill>
              <a:effectLst/>
              <a:latin typeface="Times New Roman" panose="02020603050405020304" pitchFamily="18" charset="0"/>
              <a:ea typeface="Calibri" panose="020F0502020204030204" pitchFamily="34" charset="0"/>
            </a:endParaRPr>
          </a:p>
          <a:p>
            <a:pPr algn="just"/>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a:p>
        </p:txBody>
      </p:sp>
      <p:sp>
        <p:nvSpPr>
          <p:cNvPr id="6" name="Date Placeholder 5">
            <a:extLst>
              <a:ext uri="{FF2B5EF4-FFF2-40B4-BE49-F238E27FC236}">
                <a16:creationId xmlns:a16="http://schemas.microsoft.com/office/drawing/2014/main" id="{099CA599-DD4D-4951-B5FC-43FCA2002C22}"/>
              </a:ext>
            </a:extLst>
          </p:cNvPr>
          <p:cNvSpPr>
            <a:spLocks noGrp="1"/>
          </p:cNvSpPr>
          <p:nvPr>
            <p:ph type="dt" sz="half" idx="10"/>
          </p:nvPr>
        </p:nvSpPr>
        <p:spPr/>
        <p:txBody>
          <a:bodyPr/>
          <a:lstStyle/>
          <a:p>
            <a:fld id="{1B127D1E-49D5-4CD3-8BA8-CD41F87B4D3B}" type="datetime1">
              <a:rPr lang="en-IN" smtClean="0"/>
              <a:t>17-04-2024</a:t>
            </a:fld>
            <a:endParaRPr lang="en-IN"/>
          </a:p>
        </p:txBody>
      </p:sp>
    </p:spTree>
    <p:extLst>
      <p:ext uri="{BB962C8B-B14F-4D97-AF65-F5344CB8AC3E}">
        <p14:creationId xmlns:p14="http://schemas.microsoft.com/office/powerpoint/2010/main" val="142080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5A0A3-F770-3D9C-DCEB-7A33C722B196}"/>
              </a:ext>
            </a:extLst>
          </p:cNvPr>
          <p:cNvSpPr>
            <a:spLocks noGrp="1"/>
          </p:cNvSpPr>
          <p:nvPr>
            <p:ph idx="1"/>
          </p:nvPr>
        </p:nvSpPr>
        <p:spPr>
          <a:xfrm>
            <a:off x="179512" y="1340768"/>
            <a:ext cx="8363272" cy="4785395"/>
          </a:xfrm>
        </p:spPr>
        <p:txBody>
          <a:bodyPr>
            <a:noAutofit/>
          </a:bodyPr>
          <a:lstStyle/>
          <a:p>
            <a:pPr marL="0" indent="0" algn="just">
              <a:buNone/>
            </a:pPr>
            <a:r>
              <a:rPr lang="en-US" sz="2000" dirty="0">
                <a:latin typeface="Times New Roman" pitchFamily="18" charset="0"/>
                <a:cs typeface="Times New Roman" pitchFamily="18" charset="0"/>
              </a:rPr>
              <a:t> [7] </a:t>
            </a:r>
            <a:r>
              <a:rPr lang="en-US" sz="2000" dirty="0" err="1">
                <a:latin typeface="Times New Roman" pitchFamily="18" charset="0"/>
                <a:cs typeface="Times New Roman" pitchFamily="18" charset="0"/>
              </a:rPr>
              <a:t>Yacov</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Manevich</a:t>
            </a:r>
            <a:r>
              <a:rPr lang="en-US" sz="2000" dirty="0">
                <a:latin typeface="Times New Roman" pitchFamily="18" charset="0"/>
                <a:cs typeface="Times New Roman" pitchFamily="18" charset="0"/>
              </a:rPr>
              <a:t>, Artem Barger, and Yoav Toc, Service Discovery for Hyperledger Fabric .</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[8] </a:t>
            </a:r>
            <a:r>
              <a:rPr lang="en-US" sz="2000" dirty="0" err="1">
                <a:latin typeface="Times New Roman" pitchFamily="18" charset="0"/>
                <a:cs typeface="Times New Roman" pitchFamily="18" charset="0"/>
              </a:rPr>
              <a:t>Yashwanth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Madaka</a:t>
            </a:r>
            <a:r>
              <a:rPr lang="en-US" sz="2000" dirty="0">
                <a:latin typeface="Times New Roman" pitchFamily="18" charset="0"/>
                <a:cs typeface="Times New Roman" pitchFamily="18" charset="0"/>
              </a:rPr>
              <a:t>, Building a blockchain application using Hyperledger Fabric with Angular Frontend: Part-2 https://medium.com/coinmonks/building-a-blockchain-applicationusing-hyperledger-fabric-with-angular-frontend-part-2-22ef7c77f53</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[9] M.-H. Guo, Z.-N. Liu, T.-J. Mu, and S.-M. Hu, ‘‘Beyond self-attention: External attention using two linear layers for visual tasks,’’ 2023, arXiv:2105.02358.</a:t>
            </a:r>
            <a:endParaRPr lang="en-IN"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[10] </a:t>
            </a:r>
            <a:r>
              <a:rPr lang="en-US" sz="2000" dirty="0" err="1">
                <a:latin typeface="Times New Roman" pitchFamily="18" charset="0"/>
                <a:cs typeface="Times New Roman" pitchFamily="18" charset="0"/>
              </a:rPr>
              <a:t>Madakam</a:t>
            </a:r>
            <a:r>
              <a:rPr lang="en-US" sz="2000" dirty="0">
                <a:latin typeface="Times New Roman" pitchFamily="18" charset="0"/>
                <a:cs typeface="Times New Roman" pitchFamily="18" charset="0"/>
              </a:rPr>
              <a:t>, S., &amp; </a:t>
            </a:r>
            <a:r>
              <a:rPr lang="en-US" sz="2000" dirty="0" err="1">
                <a:latin typeface="Times New Roman" pitchFamily="18" charset="0"/>
                <a:cs typeface="Times New Roman" pitchFamily="18" charset="0"/>
              </a:rPr>
              <a:t>Kollu</a:t>
            </a:r>
            <a:r>
              <a:rPr lang="en-US" sz="2000" dirty="0">
                <a:latin typeface="Times New Roman" pitchFamily="18" charset="0"/>
                <a:cs typeface="Times New Roman" pitchFamily="18" charset="0"/>
              </a:rPr>
              <a:t>, S. Blockchain Technologies </a:t>
            </a:r>
            <a:r>
              <a:rPr lang="en-US" sz="2000" dirty="0" err="1">
                <a:latin typeface="Times New Roman" pitchFamily="18" charset="0"/>
                <a:cs typeface="Times New Roman" pitchFamily="18" charset="0"/>
              </a:rPr>
              <a:t>FundamentalsaPerceptions</a:t>
            </a:r>
            <a:r>
              <a:rPr lang="en-US" sz="2000" dirty="0">
                <a:latin typeface="Times New Roman" pitchFamily="18" charset="0"/>
                <a:cs typeface="Times New Roman" pitchFamily="18" charset="0"/>
              </a:rPr>
              <a:t>, Principles, Procedures and Practices. Journal of ˆ Social and Management Sciences, 34.</a:t>
            </a: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algn="just"/>
            <a:endParaRPr lang="en-IN" sz="2000" dirty="0"/>
          </a:p>
        </p:txBody>
      </p:sp>
      <p:sp>
        <p:nvSpPr>
          <p:cNvPr id="4" name="Date Placeholder 3">
            <a:extLst>
              <a:ext uri="{FF2B5EF4-FFF2-40B4-BE49-F238E27FC236}">
                <a16:creationId xmlns:a16="http://schemas.microsoft.com/office/drawing/2014/main" id="{4AE356DA-C5DB-7421-2B77-FB68E3C716B4}"/>
              </a:ext>
            </a:extLst>
          </p:cNvPr>
          <p:cNvSpPr>
            <a:spLocks noGrp="1"/>
          </p:cNvSpPr>
          <p:nvPr>
            <p:ph type="dt" sz="half" idx="10"/>
          </p:nvPr>
        </p:nvSpPr>
        <p:spPr/>
        <p:txBody>
          <a:bodyPr/>
          <a:lstStyle/>
          <a:p>
            <a:fld id="{DFB176AE-A2F7-48FF-8D57-374ABD9244C2}" type="datetime1">
              <a:rPr lang="en-IN" smtClean="0"/>
              <a:t>17-04-2024</a:t>
            </a:fld>
            <a:endParaRPr lang="en-IN" dirty="0"/>
          </a:p>
        </p:txBody>
      </p:sp>
      <p:sp>
        <p:nvSpPr>
          <p:cNvPr id="5" name="Footer Placeholder 4">
            <a:extLst>
              <a:ext uri="{FF2B5EF4-FFF2-40B4-BE49-F238E27FC236}">
                <a16:creationId xmlns:a16="http://schemas.microsoft.com/office/drawing/2014/main" id="{8122D4B1-C958-FCED-D9E2-5063C1F8D735}"/>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8E57EB57-848A-81D4-03D2-9488ABB15254}"/>
              </a:ext>
            </a:extLst>
          </p:cNvPr>
          <p:cNvSpPr>
            <a:spLocks noGrp="1"/>
          </p:cNvSpPr>
          <p:nvPr>
            <p:ph type="sldNum" sz="quarter" idx="12"/>
          </p:nvPr>
        </p:nvSpPr>
        <p:spPr/>
        <p:txBody>
          <a:bodyPr/>
          <a:lstStyle/>
          <a:p>
            <a:fld id="{669AD40C-E5A7-4132-A31D-54A4D1BB6E89}" type="slidenum">
              <a:rPr lang="en-IN" smtClean="0"/>
              <a:t>30</a:t>
            </a:fld>
            <a:endParaRPr lang="en-IN"/>
          </a:p>
        </p:txBody>
      </p:sp>
    </p:spTree>
    <p:extLst>
      <p:ext uri="{BB962C8B-B14F-4D97-AF65-F5344CB8AC3E}">
        <p14:creationId xmlns:p14="http://schemas.microsoft.com/office/powerpoint/2010/main" val="204274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DFAE-788F-29AB-4A94-6519EDEB1C63}"/>
              </a:ext>
            </a:extLst>
          </p:cNvPr>
          <p:cNvSpPr>
            <a:spLocks noGrp="1"/>
          </p:cNvSpPr>
          <p:nvPr>
            <p:ph idx="1"/>
          </p:nvPr>
        </p:nvSpPr>
        <p:spPr>
          <a:xfrm>
            <a:off x="1259632" y="2492896"/>
            <a:ext cx="7283152" cy="3561259"/>
          </a:xfrm>
        </p:spPr>
        <p:txBody>
          <a:bodyPr>
            <a:normAutofit/>
          </a:bodyPr>
          <a:lstStyle/>
          <a:p>
            <a:pPr marL="0" indent="0">
              <a:buNone/>
            </a:pPr>
            <a:r>
              <a:rPr lang="en-IN" sz="8800" dirty="0">
                <a:latin typeface="Times New Roman" panose="02020603050405020304" pitchFamily="18" charset="0"/>
                <a:cs typeface="Times New Roman" panose="02020603050405020304" pitchFamily="18" charset="0"/>
              </a:rPr>
              <a:t>THANK YOU</a:t>
            </a:r>
          </a:p>
          <a:p>
            <a:endParaRPr lang="en-IN" sz="8800" dirty="0"/>
          </a:p>
        </p:txBody>
      </p:sp>
      <p:sp>
        <p:nvSpPr>
          <p:cNvPr id="4" name="Date Placeholder 3">
            <a:extLst>
              <a:ext uri="{FF2B5EF4-FFF2-40B4-BE49-F238E27FC236}">
                <a16:creationId xmlns:a16="http://schemas.microsoft.com/office/drawing/2014/main" id="{82EB247D-C5BC-D696-2588-F95892B42235}"/>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B2238993-0A50-5C26-D601-EFA808CFC1A9}"/>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7D5CFEB2-5F74-A0F3-7F2A-E71BF7C76CB6}"/>
              </a:ext>
            </a:extLst>
          </p:cNvPr>
          <p:cNvSpPr>
            <a:spLocks noGrp="1"/>
          </p:cNvSpPr>
          <p:nvPr>
            <p:ph type="sldNum" sz="quarter" idx="12"/>
          </p:nvPr>
        </p:nvSpPr>
        <p:spPr/>
        <p:txBody>
          <a:bodyPr/>
          <a:lstStyle/>
          <a:p>
            <a:fld id="{669AD40C-E5A7-4132-A31D-54A4D1BB6E89}" type="slidenum">
              <a:rPr lang="en-IN" smtClean="0"/>
              <a:t>31</a:t>
            </a:fld>
            <a:endParaRPr lang="en-IN"/>
          </a:p>
        </p:txBody>
      </p:sp>
    </p:spTree>
    <p:extLst>
      <p:ext uri="{BB962C8B-B14F-4D97-AF65-F5344CB8AC3E}">
        <p14:creationId xmlns:p14="http://schemas.microsoft.com/office/powerpoint/2010/main" val="259995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a:bodyPr>
          <a:lstStyle/>
          <a:p>
            <a:pPr marL="0" indent="0">
              <a:buNone/>
            </a:pPr>
            <a:r>
              <a:rPr lang="en-IN" sz="2000" b="1" dirty="0">
                <a:latin typeface="Times New Roman" pitchFamily="18" charset="0"/>
                <a:cs typeface="Times New Roman" pitchFamily="18" charset="0"/>
              </a:rPr>
              <a:t>Aim of the project</a:t>
            </a: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system, users would register on the portal and can take up the role of a buyer or seller accordingly. The seller needs to upload all requisite details whereas the buyer can then buy the House &amp; lands on the portal that are verified by the smart contract. Further users can get deeds digitally which will be uploaded as a new block in the chain. In this way this proposed system does not involve any middleman and all transactions are directly dealt between the buyer and the seller. </a:t>
            </a:r>
          </a:p>
          <a:p>
            <a:pPr marL="0" indent="0" algn="just">
              <a:buNone/>
            </a:pPr>
            <a:r>
              <a:rPr lang="en-IN" sz="2000" b="1" dirty="0">
                <a:latin typeface="Times New Roman" pitchFamily="18" charset="0"/>
                <a:cs typeface="Times New Roman" pitchFamily="18" charset="0"/>
              </a:rPr>
              <a:t>scope of the project</a:t>
            </a:r>
          </a:p>
          <a:p>
            <a:pPr marL="0" indent="0" algn="just">
              <a:buNone/>
            </a:pPr>
            <a:r>
              <a:rPr lang="en-US" sz="1700" dirty="0">
                <a:latin typeface="Times New Roman" pitchFamily="18" charset="0"/>
                <a:cs typeface="Times New Roman" pitchFamily="18" charset="0"/>
              </a:rPr>
              <a:t>The Land &amp; House registration system incorporating  Innovative Resistance using Innovative Resistance provides features like registration of owner and land &amp; House by uploading mandatory verified documents. After verification of the owner/land using smart contract using smart contract and consensus protocols implemented in the model , land can be put up for the sale and then assets will be visible to all the potential buyers. </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6" name="Date Placeholder 5">
            <a:extLst>
              <a:ext uri="{FF2B5EF4-FFF2-40B4-BE49-F238E27FC236}">
                <a16:creationId xmlns:a16="http://schemas.microsoft.com/office/drawing/2014/main" id="{F720619A-7756-4E16-9156-61361A261AB1}"/>
              </a:ext>
            </a:extLst>
          </p:cNvPr>
          <p:cNvSpPr>
            <a:spLocks noGrp="1"/>
          </p:cNvSpPr>
          <p:nvPr>
            <p:ph type="dt" sz="half" idx="10"/>
          </p:nvPr>
        </p:nvSpPr>
        <p:spPr/>
        <p:txBody>
          <a:bodyPr/>
          <a:lstStyle/>
          <a:p>
            <a:fld id="{96E33670-2D6C-43B4-A01B-5318DC15846C}" type="datetime1">
              <a:rPr lang="en-IN" smtClean="0"/>
              <a:t>17-04-2024</a:t>
            </a:fld>
            <a:endParaRPr lang="en-IN"/>
          </a:p>
        </p:txBody>
      </p:sp>
    </p:spTree>
    <p:extLst>
      <p:ext uri="{BB962C8B-B14F-4D97-AF65-F5344CB8AC3E}">
        <p14:creationId xmlns:p14="http://schemas.microsoft.com/office/powerpoint/2010/main" val="4100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076B-8350-535F-DA0F-832E41BBDA71}"/>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INTRODUCTION</a:t>
            </a:r>
            <a:endParaRPr lang="en-IN" sz="2400" dirty="0"/>
          </a:p>
        </p:txBody>
      </p:sp>
      <p:sp>
        <p:nvSpPr>
          <p:cNvPr id="3" name="Content Placeholder 2">
            <a:extLst>
              <a:ext uri="{FF2B5EF4-FFF2-40B4-BE49-F238E27FC236}">
                <a16:creationId xmlns:a16="http://schemas.microsoft.com/office/drawing/2014/main" id="{CA6DABE7-E666-E7FF-0244-DFD619C29EB9}"/>
              </a:ext>
            </a:extLst>
          </p:cNvPr>
          <p:cNvSpPr>
            <a:spLocks noGrp="1"/>
          </p:cNvSpPr>
          <p:nvPr>
            <p:ph idx="1"/>
          </p:nvPr>
        </p:nvSpPr>
        <p:spPr>
          <a:xfrm>
            <a:off x="457200" y="1417638"/>
            <a:ext cx="8229600" cy="4525963"/>
          </a:xfrm>
        </p:spPr>
        <p:txBody>
          <a:bodyPr>
            <a:normAutofit/>
          </a:bodyPr>
          <a:lstStyle/>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Block chain is an emerging platform for developing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decentralised</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applications and data storage among the shared parties with all recorded transactions that have been executed through- out the process. </a:t>
            </a:r>
          </a:p>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Each and every transaction in the public ledger is verified using consensus protocols involving majority of the participants of the system. As the new data is emerging blocks are created and encrypted using hashing algorithms.</a:t>
            </a:r>
          </a:p>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Thus, the information entered once cannot be modified without consulting a legal administrator. Block chain allows one to create a ledger of events, transactions and data, generated through various IT processes with strong cryptographic guaran tees  that is distributed and replicated across the network for tamper resistance, immutability and verifiability.</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It is a distributed digital ledger that is open, shared, transparent and highly secured which means all the transactions or records processed are immutable and verifiable.</a:t>
            </a:r>
          </a:p>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As the name indicates, block chain allows a block of data to grow as new blocks are appended to it, with each block containing transaction information stored in a specially designed data storage structure.</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9FCFF7-5C95-C253-9A47-55C5E888F39E}"/>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73E43B5C-A14A-4855-7294-5FEC3E514F55}"/>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12EDD107-C2C3-0EDB-2C04-DB6F97FEDEC9}"/>
              </a:ext>
            </a:extLst>
          </p:cNvPr>
          <p:cNvSpPr>
            <a:spLocks noGrp="1"/>
          </p:cNvSpPr>
          <p:nvPr>
            <p:ph type="sldNum" sz="quarter" idx="12"/>
          </p:nvPr>
        </p:nvSpPr>
        <p:spPr/>
        <p:txBody>
          <a:bodyPr/>
          <a:lstStyle/>
          <a:p>
            <a:fld id="{669AD40C-E5A7-4132-A31D-54A4D1BB6E89}" type="slidenum">
              <a:rPr lang="en-IN" smtClean="0"/>
              <a:t>5</a:t>
            </a:fld>
            <a:endParaRPr lang="en-IN"/>
          </a:p>
        </p:txBody>
      </p:sp>
    </p:spTree>
    <p:extLst>
      <p:ext uri="{BB962C8B-B14F-4D97-AF65-F5344CB8AC3E}">
        <p14:creationId xmlns:p14="http://schemas.microsoft.com/office/powerpoint/2010/main" val="329512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8" name="Content Placeholder 2"/>
          <p:cNvSpPr>
            <a:spLocks noGrp="1"/>
          </p:cNvSpPr>
          <p:nvPr>
            <p:ph idx="1"/>
          </p:nvPr>
        </p:nvSpPr>
        <p:spPr>
          <a:xfrm>
            <a:off x="457200" y="1600200"/>
            <a:ext cx="8229600" cy="4525963"/>
          </a:xfrm>
        </p:spPr>
        <p:txBody>
          <a:bodyPr>
            <a:normAutofit/>
          </a:bodyPr>
          <a:lstStyle/>
          <a:p>
            <a:pPr marL="0" indent="0" algn="just">
              <a:buNone/>
            </a:pPr>
            <a:r>
              <a:rPr lang="en-US" sz="2000" dirty="0">
                <a:latin typeface="Times New Roman" pitchFamily="18" charset="0"/>
                <a:cs typeface="Times New Roman" pitchFamily="18" charset="0"/>
              </a:rPr>
              <a:t>[1] Lina Ge , 1,2,3 Jie Wang,1,2 and </a:t>
            </a:r>
            <a:r>
              <a:rPr lang="en-US" sz="2000" dirty="0" err="1">
                <a:latin typeface="Times New Roman" pitchFamily="18" charset="0"/>
                <a:cs typeface="Times New Roman" pitchFamily="18" charset="0"/>
              </a:rPr>
              <a:t>Guifen</a:t>
            </a:r>
            <a:r>
              <a:rPr lang="en-US" sz="2000" dirty="0">
                <a:latin typeface="Times New Roman" pitchFamily="18" charset="0"/>
                <a:cs typeface="Times New Roman" pitchFamily="18" charset="0"/>
              </a:rPr>
              <a:t> Zhang1</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Survey of Consensus Algorithms for Proof of Stake in Blockchain”</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2022</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Xiaohui</a:t>
            </a:r>
            <a:r>
              <a:rPr lang="en-US" sz="2000" dirty="0">
                <a:latin typeface="Times New Roman" pitchFamily="18" charset="0"/>
                <a:cs typeface="Times New Roman" pitchFamily="18" charset="0"/>
              </a:rPr>
              <a:t> Zhang , 1 </a:t>
            </a:r>
            <a:r>
              <a:rPr lang="en-US" sz="2000" dirty="0" err="1">
                <a:latin typeface="Times New Roman" pitchFamily="18" charset="0"/>
                <a:cs typeface="Times New Roman" pitchFamily="18" charset="0"/>
              </a:rPr>
              <a:t>Mingying</a:t>
            </a:r>
            <a:r>
              <a:rPr lang="en-US" sz="2000" dirty="0">
                <a:latin typeface="Times New Roman" pitchFamily="18" charset="0"/>
                <a:cs typeface="Times New Roman" pitchFamily="18" charset="0"/>
              </a:rPr>
              <a:t> Xue , 2 and </a:t>
            </a:r>
            <a:r>
              <a:rPr lang="en-US" sz="2000" dirty="0" err="1">
                <a:latin typeface="Times New Roman" pitchFamily="18" charset="0"/>
                <a:cs typeface="Times New Roman" pitchFamily="18" charset="0"/>
              </a:rPr>
              <a:t>Xianghua</a:t>
            </a:r>
            <a:r>
              <a:rPr lang="en-US" sz="2000" dirty="0">
                <a:latin typeface="Times New Roman" pitchFamily="18" charset="0"/>
                <a:cs typeface="Times New Roman" pitchFamily="18" charset="0"/>
              </a:rPr>
              <a:t> Miao 1,3</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A Consensus Algorithm Based on Risk Assessment Model for Permissioned Blockchain”</a:t>
            </a:r>
            <a:r>
              <a:rPr lang="en-US" sz="2000" b="1" dirty="0">
                <a:latin typeface="Times New Roman" pitchFamily="18" charset="0"/>
                <a:cs typeface="Times New Roman" pitchFamily="18" charset="0"/>
              </a:rPr>
              <a:t>2022</a:t>
            </a:r>
          </a:p>
          <a:p>
            <a:pPr marL="0" indent="0" algn="just">
              <a:buNone/>
            </a:pPr>
            <a:endParaRPr lang="en-US" sz="20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Mladen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Zrinjski</a:t>
            </a:r>
            <a:r>
              <a:rPr lang="en-US" sz="2000" dirty="0">
                <a:latin typeface="Times New Roman" pitchFamily="18" charset="0"/>
                <a:cs typeface="Times New Roman" pitchFamily="18" charset="0"/>
              </a:rPr>
              <a:t> 2 and Marina Peko 3</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Blockchain-Based Land Management for Sustainable Development”</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2022</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[4]Mohammed Shuaib ,Noor </a:t>
            </a:r>
            <a:r>
              <a:rPr lang="en-US" sz="2000" dirty="0" err="1">
                <a:latin typeface="Times New Roman" pitchFamily="18" charset="0"/>
                <a:cs typeface="Times New Roman" pitchFamily="18" charset="0"/>
              </a:rPr>
              <a:t>Hafizah</a:t>
            </a:r>
            <a:r>
              <a:rPr lang="en-US" sz="2000" dirty="0">
                <a:latin typeface="Times New Roman" pitchFamily="18" charset="0"/>
                <a:cs typeface="Times New Roman" pitchFamily="18" charset="0"/>
              </a:rPr>
              <a:t> Hassan, </a:t>
            </a:r>
            <a:r>
              <a:rPr lang="en-US" sz="2000" dirty="0" err="1">
                <a:latin typeface="Times New Roman" pitchFamily="18" charset="0"/>
                <a:cs typeface="Times New Roman" pitchFamily="18" charset="0"/>
              </a:rPr>
              <a:t>Sahnius</a:t>
            </a:r>
            <a:r>
              <a:rPr lang="en-US" sz="2000" dirty="0">
                <a:latin typeface="Times New Roman" pitchFamily="18" charset="0"/>
                <a:cs typeface="Times New Roman" pitchFamily="18" charset="0"/>
              </a:rPr>
              <a:t> Usman, Shadab Alam , Surbhi </a:t>
            </a:r>
            <a:r>
              <a:rPr lang="en-US" sz="2000" dirty="0" err="1">
                <a:latin typeface="Times New Roman" pitchFamily="18" charset="0"/>
                <a:cs typeface="Times New Roman" pitchFamily="18" charset="0"/>
              </a:rPr>
              <a:t>Bhatia,Deepika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Koundal,Arwa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Mashat</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Assaye</a:t>
            </a:r>
            <a:r>
              <a:rPr lang="en-US" sz="2000" dirty="0">
                <a:latin typeface="Times New Roman" pitchFamily="18" charset="0"/>
                <a:cs typeface="Times New Roman" pitchFamily="18" charset="0"/>
              </a:rPr>
              <a:t> Belay </a:t>
            </a:r>
            <a:r>
              <a:rPr lang="en-IN" sz="2000" dirty="0">
                <a:latin typeface="Times New Roman" pitchFamily="18" charset="0"/>
                <a:cs typeface="Times New Roman" pitchFamily="18" charset="0"/>
              </a:rPr>
              <a:t>“</a:t>
            </a:r>
            <a:r>
              <a:rPr lang="en-US" sz="2000" dirty="0">
                <a:latin typeface="Times New Roman" pitchFamily="18" charset="0"/>
                <a:cs typeface="Times New Roman" pitchFamily="18" charset="0"/>
              </a:rPr>
              <a:t>Identity Model for Blockchain-Based Land Registry System: A Comparison”</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2022</a:t>
            </a: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t>17-04-2024</a:t>
            </a:fld>
            <a:endParaRPr lang="en-IN"/>
          </a:p>
        </p:txBody>
      </p:sp>
    </p:spTree>
    <p:extLst>
      <p:ext uri="{BB962C8B-B14F-4D97-AF65-F5344CB8AC3E}">
        <p14:creationId xmlns:p14="http://schemas.microsoft.com/office/powerpoint/2010/main" val="219692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MODULE 1</a:t>
            </a:r>
          </a:p>
          <a:p>
            <a:r>
              <a:rPr lang="en-IN" sz="2000" dirty="0">
                <a:latin typeface="Times New Roman" pitchFamily="18" charset="0"/>
                <a:cs typeface="Times New Roman" pitchFamily="18" charset="0"/>
              </a:rPr>
              <a:t>MODULE 2</a:t>
            </a:r>
          </a:p>
          <a:p>
            <a:r>
              <a:rPr lang="en-IN" sz="2000" dirty="0">
                <a:latin typeface="Times New Roman" pitchFamily="18" charset="0"/>
                <a:cs typeface="Times New Roman" pitchFamily="18" charset="0"/>
              </a:rPr>
              <a:t>MODULE 3</a:t>
            </a:r>
          </a:p>
          <a:p>
            <a:r>
              <a:rPr lang="en-IN" sz="2000" dirty="0">
                <a:latin typeface="Times New Roman" pitchFamily="18" charset="0"/>
                <a:cs typeface="Times New Roman" pitchFamily="18" charset="0"/>
              </a:rPr>
              <a:t>MODULE 4</a:t>
            </a:r>
          </a:p>
        </p:txBody>
      </p:sp>
      <p:sp>
        <p:nvSpPr>
          <p:cNvPr id="4" name="Footer Placeholder 3"/>
          <p:cNvSpPr>
            <a:spLocks noGrp="1"/>
          </p:cNvSpPr>
          <p:nvPr>
            <p:ph type="ftr" sz="quarter" idx="11"/>
          </p:nvPr>
        </p:nvSpPr>
        <p:spPr/>
        <p:txBody>
          <a:bodyPr/>
          <a:lstStyle/>
          <a:p>
            <a:r>
              <a:rPr lang="en-IN" dirty="0"/>
              <a:t>BATCH NO:164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6403A22A-BB9E-4D9D-9BAC-242B5FF1F552}"/>
              </a:ext>
            </a:extLst>
          </p:cNvPr>
          <p:cNvSpPr>
            <a:spLocks noGrp="1"/>
          </p:cNvSpPr>
          <p:nvPr>
            <p:ph type="dt" sz="half" idx="10"/>
          </p:nvPr>
        </p:nvSpPr>
        <p:spPr/>
        <p:txBody>
          <a:bodyPr/>
          <a:lstStyle/>
          <a:p>
            <a:fld id="{05E64F48-4722-47FA-93CF-8C2352C09D66}" type="datetime1">
              <a:rPr lang="en-IN" smtClean="0"/>
              <a:t>17-04-2024</a:t>
            </a:fld>
            <a:endParaRPr lang="en-IN"/>
          </a:p>
        </p:txBody>
      </p:sp>
    </p:spTree>
    <p:extLst>
      <p:ext uri="{BB962C8B-B14F-4D97-AF65-F5344CB8AC3E}">
        <p14:creationId xmlns:p14="http://schemas.microsoft.com/office/powerpoint/2010/main" val="402042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E26C-14FB-036E-B3B8-CFFF808496C3}"/>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MODULE 1</a:t>
            </a:r>
            <a:br>
              <a:rPr lang="en-IN" sz="24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687C14B8-DBFE-FE90-9D69-2F94DE9D0335}"/>
              </a:ext>
            </a:extLst>
          </p:cNvPr>
          <p:cNvSpPr>
            <a:spLocks noGrp="1"/>
          </p:cNvSpPr>
          <p:nvPr>
            <p:ph idx="1"/>
          </p:nvPr>
        </p:nvSpPr>
        <p:spPr/>
        <p:txBody>
          <a:bodyPr>
            <a:normAutofit fontScale="85000" lnSpcReduction="10000"/>
          </a:bodyPr>
          <a:lstStyle/>
          <a:p>
            <a:pPr marL="0" indent="0" algn="just">
              <a:buNone/>
            </a:pPr>
            <a:r>
              <a:rPr lang="en-US" sz="2800" b="1" dirty="0">
                <a:latin typeface="Times New Roman" pitchFamily="18" charset="0"/>
                <a:cs typeface="Times New Roman" pitchFamily="18" charset="0"/>
              </a:rPr>
              <a:t>Impact of demonetization on housing sector </a:t>
            </a:r>
            <a:endParaRPr lang="en-IN" sz="2800" b="1" dirty="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Deep impact of demonetization since its implementation i.e. from 9th November 2016 has been observed on two different segments: newly constructed property and resale property. Demonetization has less shock on the newly constructed property market and more along the resale property market. The important observation is that even though there were less real estate transactions in last six months, but there was not a high drop in the monetary value of the newly constructed property, resale property, and estate (15). Builders have gone into negotiation with a serious buyer who is eligible for home loans. This has got buyers considerable value for their money and a perfect chance to keep open on property purchased with bargaining (16). A resale property has faced a direct impact due to demonetization because cash payment took on a vast role in such events. </a:t>
            </a:r>
            <a:endParaRPr lang="en-IN" sz="2600" dirty="0"/>
          </a:p>
          <a:p>
            <a:pPr marL="0" indent="0" algn="just">
              <a:buNone/>
            </a:pPr>
            <a:endParaRPr lang="en-IN"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26BA6F1-B081-B39B-9BC8-3443D843C8D4}"/>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84BB2231-CAA5-E146-ECF4-150BE35EB3C7}"/>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37506758-C427-7E72-0F8E-6B5056BD47E1}"/>
              </a:ext>
            </a:extLst>
          </p:cNvPr>
          <p:cNvSpPr>
            <a:spLocks noGrp="1"/>
          </p:cNvSpPr>
          <p:nvPr>
            <p:ph type="sldNum" sz="quarter" idx="12"/>
          </p:nvPr>
        </p:nvSpPr>
        <p:spPr/>
        <p:txBody>
          <a:bodyPr/>
          <a:lstStyle/>
          <a:p>
            <a:fld id="{669AD40C-E5A7-4132-A31D-54A4D1BB6E89}" type="slidenum">
              <a:rPr lang="en-IN" smtClean="0"/>
              <a:t>8</a:t>
            </a:fld>
            <a:endParaRPr lang="en-IN"/>
          </a:p>
        </p:txBody>
      </p:sp>
    </p:spTree>
    <p:extLst>
      <p:ext uri="{BB962C8B-B14F-4D97-AF65-F5344CB8AC3E}">
        <p14:creationId xmlns:p14="http://schemas.microsoft.com/office/powerpoint/2010/main" val="263546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F7D0-7D04-5D6D-C27B-9F30BB173EA5}"/>
              </a:ext>
            </a:extLst>
          </p:cNvPr>
          <p:cNvSpPr>
            <a:spLocks noGrp="1"/>
          </p:cNvSpPr>
          <p:nvPr>
            <p:ph type="title"/>
          </p:nvPr>
        </p:nvSpPr>
        <p:spPr/>
        <p:txBody>
          <a:bodyPr>
            <a:normAutofit/>
          </a:bodyPr>
          <a:lstStyle/>
          <a:p>
            <a:pPr algn="l"/>
            <a:r>
              <a:rPr lang="en-IN" sz="2400" dirty="0">
                <a:latin typeface="Times New Roman" pitchFamily="18" charset="0"/>
                <a:cs typeface="Times New Roman" pitchFamily="18" charset="0"/>
              </a:rPr>
              <a:t>MODULE 2</a:t>
            </a:r>
            <a:br>
              <a:rPr lang="en-IN" sz="24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F27EC791-A313-4989-1761-618F913F88ED}"/>
              </a:ext>
            </a:extLst>
          </p:cNvPr>
          <p:cNvSpPr>
            <a:spLocks noGrp="1"/>
          </p:cNvSpPr>
          <p:nvPr>
            <p:ph idx="1"/>
          </p:nvPr>
        </p:nvSpPr>
        <p:spPr/>
        <p:txBody>
          <a:bodyPr>
            <a:normAutofit fontScale="85000" lnSpcReduction="20000"/>
          </a:bodyPr>
          <a:lstStyle/>
          <a:p>
            <a:pPr marL="0" indent="0">
              <a:buNone/>
            </a:pPr>
            <a:r>
              <a:rPr lang="en-US" sz="2800" b="1" dirty="0">
                <a:latin typeface="Times New Roman" pitchFamily="18" charset="0"/>
                <a:cs typeface="Times New Roman" pitchFamily="18" charset="0"/>
              </a:rPr>
              <a:t>Real Estate Investment Trusts (REITs)</a:t>
            </a:r>
            <a:r>
              <a:rPr lang="en-US" b="1" dirty="0">
                <a:latin typeface="Times New Roman" pitchFamily="18" charset="0"/>
                <a:cs typeface="Times New Roman" pitchFamily="18" charset="0"/>
              </a:rPr>
              <a:t> </a:t>
            </a:r>
          </a:p>
          <a:p>
            <a:pPr marL="0" indent="0" algn="just">
              <a:buNone/>
            </a:pPr>
            <a:r>
              <a:rPr lang="en-US" sz="2300" dirty="0">
                <a:latin typeface="Times New Roman" pitchFamily="18" charset="0"/>
                <a:cs typeface="Times New Roman" pitchFamily="18" charset="0"/>
              </a:rPr>
              <a:t>A real estate investment trust (REIT) generally is a firm that buys and manage revenue property (Equity) or credit finances (Mortgage). REIT’s bid a number of rewards to persons who don’t have adequate capital to invest in the real estate sector but desire to have own possessions (17). REITs have opened up a perspective that will permit all investors even those with smaller budgets of a sum as Rs.2 lakh to make secure and rewarding investments into the Indian real estate sector. REIT is a procedure to create funds from stakeholders by directly investing in genuine estate properties like residential units, offices, shopping centers, hotels, warehouses, etc. Agreeing to this Act, dividends of 90 percent will be catered to an investor from the capital gains accruing from the sale of the commercial asset. It will provide diversified and safe investment opportunities with reduced risks and maximum return on investments. As per REITs investments guidelines, at least minimum 80 percent of the price of REIT’s assets are mandatory to be invested in completed projects, rent making properties and remaining 20 percent in properties under.</a:t>
            </a:r>
            <a:endParaRPr lang="en-IN" sz="2300" dirty="0">
              <a:latin typeface="Times New Roman" pitchFamily="18" charset="0"/>
              <a:cs typeface="Times New Roman"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46FC101A-6630-5DE6-4F76-636311BE10B7}"/>
              </a:ext>
            </a:extLst>
          </p:cNvPr>
          <p:cNvSpPr>
            <a:spLocks noGrp="1"/>
          </p:cNvSpPr>
          <p:nvPr>
            <p:ph type="dt" sz="half" idx="10"/>
          </p:nvPr>
        </p:nvSpPr>
        <p:spPr/>
        <p:txBody>
          <a:bodyPr/>
          <a:lstStyle/>
          <a:p>
            <a:fld id="{DFB176AE-A2F7-48FF-8D57-374ABD9244C2}" type="datetime1">
              <a:rPr lang="en-IN" smtClean="0"/>
              <a:t>17-04-2024</a:t>
            </a:fld>
            <a:endParaRPr lang="en-IN"/>
          </a:p>
        </p:txBody>
      </p:sp>
      <p:sp>
        <p:nvSpPr>
          <p:cNvPr id="5" name="Footer Placeholder 4">
            <a:extLst>
              <a:ext uri="{FF2B5EF4-FFF2-40B4-BE49-F238E27FC236}">
                <a16:creationId xmlns:a16="http://schemas.microsoft.com/office/drawing/2014/main" id="{BDF262A3-A22C-3E88-DAA0-93F87A146628}"/>
              </a:ext>
            </a:extLst>
          </p:cNvPr>
          <p:cNvSpPr>
            <a:spLocks noGrp="1"/>
          </p:cNvSpPr>
          <p:nvPr>
            <p:ph type="ftr" sz="quarter" idx="11"/>
          </p:nvPr>
        </p:nvSpPr>
        <p:spPr/>
        <p:txBody>
          <a:bodyPr/>
          <a:lstStyle/>
          <a:p>
            <a:r>
              <a:rPr lang="en-IN" dirty="0"/>
              <a:t>BATCH NO:164        DEPARTMENT OF COMPUTER SCIENCE &amp; ENGINEERING</a:t>
            </a:r>
          </a:p>
        </p:txBody>
      </p:sp>
      <p:sp>
        <p:nvSpPr>
          <p:cNvPr id="6" name="Slide Number Placeholder 5">
            <a:extLst>
              <a:ext uri="{FF2B5EF4-FFF2-40B4-BE49-F238E27FC236}">
                <a16:creationId xmlns:a16="http://schemas.microsoft.com/office/drawing/2014/main" id="{8080A87F-52D2-E7BF-15F4-9BAB29FD5537}"/>
              </a:ext>
            </a:extLst>
          </p:cNvPr>
          <p:cNvSpPr>
            <a:spLocks noGrp="1"/>
          </p:cNvSpPr>
          <p:nvPr>
            <p:ph type="sldNum" sz="quarter" idx="12"/>
          </p:nvPr>
        </p:nvSpPr>
        <p:spPr/>
        <p:txBody>
          <a:bodyPr/>
          <a:lstStyle/>
          <a:p>
            <a:fld id="{669AD40C-E5A7-4132-A31D-54A4D1BB6E89}" type="slidenum">
              <a:rPr lang="en-IN" smtClean="0"/>
              <a:t>9</a:t>
            </a:fld>
            <a:endParaRPr lang="en-IN"/>
          </a:p>
        </p:txBody>
      </p:sp>
    </p:spTree>
    <p:extLst>
      <p:ext uri="{BB962C8B-B14F-4D97-AF65-F5344CB8AC3E}">
        <p14:creationId xmlns:p14="http://schemas.microsoft.com/office/powerpoint/2010/main" val="431901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2981</Words>
  <Application>Microsoft Office PowerPoint</Application>
  <PresentationFormat>On-screen Show (4:3)</PresentationFormat>
  <Paragraphs>228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PowerPoint Presentation</vt:lpstr>
      <vt:lpstr>PowerPoint Presentation</vt:lpstr>
      <vt:lpstr>ABSTRACT</vt:lpstr>
      <vt:lpstr>OBJECTIVES </vt:lpstr>
      <vt:lpstr>INTRODUCTION</vt:lpstr>
      <vt:lpstr>LITERATURE REVIEW</vt:lpstr>
      <vt:lpstr>DESIGN AND METHODOLOGIES</vt:lpstr>
      <vt:lpstr>MODULE 1 </vt:lpstr>
      <vt:lpstr>MODULE 2 </vt:lpstr>
      <vt:lpstr>MODULE 3 </vt:lpstr>
      <vt:lpstr>MODULE 4 </vt:lpstr>
      <vt:lpstr>IMPLEMENTATION</vt:lpstr>
      <vt:lpstr>ARCHITECTURE DIAGRAM </vt:lpstr>
      <vt:lpstr>DATA FLOW DIAGRAM </vt:lpstr>
      <vt:lpstr>ER DIAGRAM </vt:lpstr>
      <vt:lpstr>SEQUENCE DIAGRAM </vt:lpstr>
      <vt:lpstr>COLLABORATION DIAGRAM </vt:lpstr>
      <vt:lpstr>TESTING</vt:lpstr>
      <vt:lpstr>UNIT TESTING </vt:lpstr>
      <vt:lpstr>INTEGRATION TESTING </vt:lpstr>
      <vt:lpstr>FUNCTIONAL TESTING </vt:lpstr>
      <vt:lpstr> </vt:lpstr>
      <vt:lpstr>SYSTEM TESTING </vt:lpstr>
      <vt:lpstr>PowerPoint Presentation</vt:lpstr>
      <vt:lpstr>PowerPoint Presentation</vt:lpstr>
      <vt:lpstr>PowerPoint Presentation</vt:lpstr>
      <vt:lpstr>PowerPoint Presentation</vt:lpstr>
      <vt:lpstr>CONCLUSION</vt:lpstr>
      <vt:lpstr>REFERENCES(as per IEEE format only)</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K DAYASAGARAN</cp:lastModifiedBy>
  <cp:revision>13</cp:revision>
  <dcterms:created xsi:type="dcterms:W3CDTF">2020-03-05T03:47:09Z</dcterms:created>
  <dcterms:modified xsi:type="dcterms:W3CDTF">2024-04-17T08:25:33Z</dcterms:modified>
</cp:coreProperties>
</file>