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69" r:id="rId7"/>
    <p:sldId id="270" r:id="rId8"/>
    <p:sldId id="271" r:id="rId9"/>
    <p:sldId id="258" r:id="rId10"/>
    <p:sldId id="259" r:id="rId11"/>
    <p:sldId id="263" r:id="rId12"/>
    <p:sldId id="272" r:id="rId13"/>
    <p:sldId id="273" r:id="rId14"/>
    <p:sldId id="260" r:id="rId15"/>
    <p:sldId id="274" r:id="rId16"/>
    <p:sldId id="261" r:id="rId17"/>
    <p:sldId id="262" r:id="rId18"/>
    <p:sldId id="264" r:id="rId19"/>
    <p:sldId id="266" r:id="rId20"/>
    <p:sldId id="267" r:id="rId21"/>
    <p:sldId id="26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1B45D3-44EE-4634-BF93-950898F62018}" v="1" dt="2024-11-10T00:13:11.4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9" autoAdjust="0"/>
    <p:restoredTop sz="94660"/>
  </p:normalViewPr>
  <p:slideViewPr>
    <p:cSldViewPr snapToGrid="0">
      <p:cViewPr varScale="1">
        <p:scale>
          <a:sx n="86" d="100"/>
          <a:sy n="86" d="100"/>
        </p:scale>
        <p:origin x="2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75034-A047-5D9F-CF1A-6D8E5F5A8D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3305FF-3DA2-2ECF-7277-C9B74147B0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79034D-C32B-D829-890D-573A760C3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4DA57-3E53-49E2-A936-5F63B1A1C730}" type="datetimeFigureOut">
              <a:rPr lang="en-CA" smtClean="0"/>
              <a:t>2024-11-09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E691F-C9FC-620B-D8EC-EC50A7A15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2EFEDE-E481-26DC-4127-32E391C34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A236-6BD2-45DC-81A8-4BB5CF9C5B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74789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D771D-B0B6-E321-00B4-73FF87589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B835DA-FD66-AD74-5A06-29D24011F0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83264A-BF4D-CFAC-F1FF-82A8F90C9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4DA57-3E53-49E2-A936-5F63B1A1C730}" type="datetimeFigureOut">
              <a:rPr lang="en-CA" smtClean="0"/>
              <a:t>2024-11-09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7D2B8-881E-81E6-7CD8-DEFA91DFE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81FD58-DCC8-38A1-6E0C-5E0A50287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A236-6BD2-45DC-81A8-4BB5CF9C5B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68739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5A18CC-210C-8701-FD45-D29D37DA62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AFEF98-8C64-134A-5F34-DDFCE782E7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735881-2567-A129-EF0B-0448B7A55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4DA57-3E53-49E2-A936-5F63B1A1C730}" type="datetimeFigureOut">
              <a:rPr lang="en-CA" smtClean="0"/>
              <a:t>2024-11-09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F80B12-C0CB-6F97-DF3B-026218242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50F2F-6298-05F8-7830-2B5FF0F31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A236-6BD2-45DC-81A8-4BB5CF9C5B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6928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652E6-E495-CAB5-FD23-78D6119CA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108BD-1DDF-8982-906D-6866101FED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E6E1A2-3959-EF86-2E2F-DCB73FEF1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4DA57-3E53-49E2-A936-5F63B1A1C730}" type="datetimeFigureOut">
              <a:rPr lang="en-CA" smtClean="0"/>
              <a:t>2024-11-09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908F70-6AA6-3C54-A823-0E7A4F5EF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BB844-2DC4-C2FC-5C0F-C2E12159E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A236-6BD2-45DC-81A8-4BB5CF9C5B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49733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B5564-F9E3-2C3F-A0FB-C92A916EE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C12383-3A0C-E6C6-F835-D60A2AED4D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D3483-EE2C-E706-D5B9-D1DF6059C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4DA57-3E53-49E2-A936-5F63B1A1C730}" type="datetimeFigureOut">
              <a:rPr lang="en-CA" smtClean="0"/>
              <a:t>2024-11-09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F1B6D7-5509-6BAC-8F21-D42BB43FE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B7F913-B0E5-1D9E-4A6D-8529089AB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A236-6BD2-45DC-81A8-4BB5CF9C5B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016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1C9DE-8A4B-18D3-AD08-15F649105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A905E-D5C1-BC9E-B1CA-B6D9742B5B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C713-23ED-11A8-162A-1E3B19BD7D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1847E6-051A-9A20-9466-B6F93BB92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4DA57-3E53-49E2-A936-5F63B1A1C730}" type="datetimeFigureOut">
              <a:rPr lang="en-CA" smtClean="0"/>
              <a:t>2024-11-09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65599E-56BB-DFEF-7A29-8367B386E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375B51-798E-B87A-6495-F3B611398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A236-6BD2-45DC-81A8-4BB5CF9C5B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3982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63FF4-FBA2-68B2-BBE8-5B06026EA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71851B-70E6-E8EE-A3E0-5905D47666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0832B9-F0C5-F1BD-155D-526CD7FA2C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CA9C42-3A65-E2C5-4F9F-4827741CED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01653F-F7E7-699B-D411-3332B42ACA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608F52-1A59-486D-5636-5A5C4A163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4DA57-3E53-49E2-A936-5F63B1A1C730}" type="datetimeFigureOut">
              <a:rPr lang="en-CA" smtClean="0"/>
              <a:t>2024-11-09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A35CD3-975E-B371-554D-301DBB103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4630C-678E-09A3-CF6A-7E9145819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A236-6BD2-45DC-81A8-4BB5CF9C5B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0933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07763-CE1C-B120-2DE5-E7438EF16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301A73-F1BA-1487-F997-B70845954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4DA57-3E53-49E2-A936-5F63B1A1C730}" type="datetimeFigureOut">
              <a:rPr lang="en-CA" smtClean="0"/>
              <a:t>2024-11-09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C2DE03-A580-8525-0222-A52D38542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46D9E9-0EDF-D923-9B59-05AD9851F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A236-6BD2-45DC-81A8-4BB5CF9C5B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5771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EA42C3-B3BB-8E33-57B4-7FFC0073B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4DA57-3E53-49E2-A936-5F63B1A1C730}" type="datetimeFigureOut">
              <a:rPr lang="en-CA" smtClean="0"/>
              <a:t>2024-11-09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025098-278B-76AA-D94F-7F211AEC6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06A450-DFE6-C06C-0EDD-5DDE6DB7B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A236-6BD2-45DC-81A8-4BB5CF9C5B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79417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B7A4E-5490-2170-B6F7-203E417FF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ED6C1-FCC5-1A4E-6EEB-1D00A79FB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6A0527-FE29-E81B-B16E-4BBECB0A85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353C6B-C207-BDFF-C0AC-A69FBA70B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4DA57-3E53-49E2-A936-5F63B1A1C730}" type="datetimeFigureOut">
              <a:rPr lang="en-CA" smtClean="0"/>
              <a:t>2024-11-09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74DA5A-1CE8-2FA7-2FC2-79AEFABEB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FC0DA6-8332-9FAB-3089-44C5B54C5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A236-6BD2-45DC-81A8-4BB5CF9C5B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6160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38BD2-EA1B-536D-6820-031ED361A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B36029-5CDD-F103-C778-CB08FCE615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6A7B17-DCC1-F731-AC59-3674274D32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C43B70-B245-7A0E-44A6-9F0AB75BD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4DA57-3E53-49E2-A936-5F63B1A1C730}" type="datetimeFigureOut">
              <a:rPr lang="en-CA" smtClean="0"/>
              <a:t>2024-11-09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835893-F77B-1C27-233C-8EC2F60F1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0C6E79-8B0A-C0DF-5816-8C4744F1A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A236-6BD2-45DC-81A8-4BB5CF9C5B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0737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116D95-FB1C-BF96-2B1D-8807C6263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0E431B-77FA-6D7F-075D-F97CEC3955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64346B-83F3-B56C-9A35-D37E9AE412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E74DA57-3E53-49E2-A936-5F63B1A1C730}" type="datetimeFigureOut">
              <a:rPr lang="en-CA" smtClean="0"/>
              <a:t>2024-11-09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09BABD-8D77-5AD9-7E38-8F5BBA22CB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C74F02-0604-F27B-DEE9-753DB812F1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98EA236-6BD2-45DC-81A8-4BB5CF9C5B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83713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5BDA67-6F99-D409-CDA2-7DE7A711C3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35734" y="649224"/>
            <a:ext cx="6251110" cy="3566160"/>
          </a:xfrm>
        </p:spPr>
        <p:txBody>
          <a:bodyPr anchor="b">
            <a:normAutofit/>
          </a:bodyPr>
          <a:lstStyle/>
          <a:p>
            <a:pPr algn="l"/>
            <a:r>
              <a:rPr lang="en-GB" sz="5400" dirty="0"/>
              <a:t>Runway and Air Traffic Management Optimization</a:t>
            </a:r>
            <a:endParaRPr lang="en-CA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8E17E6-CE46-EC1E-F0BC-F345EF40BF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97760" y="4636008"/>
            <a:ext cx="6251111" cy="1572768"/>
          </a:xfrm>
        </p:spPr>
        <p:txBody>
          <a:bodyPr>
            <a:normAutofit/>
          </a:bodyPr>
          <a:lstStyle/>
          <a:p>
            <a:pPr algn="l"/>
            <a:r>
              <a:rPr lang="en-GB" sz="1700"/>
              <a:t>An innovative approach to minimize runway congestion, reduce delays, and enhance safety through optimized runway scheduling.</a:t>
            </a:r>
          </a:p>
          <a:p>
            <a:pPr algn="l"/>
            <a:endParaRPr lang="en-GB" sz="1700"/>
          </a:p>
          <a:p>
            <a:pPr algn="l"/>
            <a:r>
              <a:rPr lang="en-CA" sz="1700"/>
              <a:t>Presented By – Karan Majotra</a:t>
            </a:r>
          </a:p>
        </p:txBody>
      </p:sp>
      <p:pic>
        <p:nvPicPr>
          <p:cNvPr id="5" name="Picture 4" descr="Shadow of airplane wing on sunny runway">
            <a:extLst>
              <a:ext uri="{FF2B5EF4-FFF2-40B4-BE49-F238E27FC236}">
                <a16:creationId xmlns:a16="http://schemas.microsoft.com/office/drawing/2014/main" id="{A5761D9E-9A58-2596-437F-5FA3772B2F7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9813" r="34856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0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196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D9A6E-0CFA-4589-E392-71C30D289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Runway Usage Scheduling:</a:t>
            </a:r>
            <a:br>
              <a:rPr lang="en-GB" b="1" dirty="0"/>
            </a:br>
            <a:endParaRPr lang="en-C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8863E-BEB7-83A6-764D-203F5C48C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/>
              <a:t>Method: Round-Robin or Shortest Job Next (SJN) scheduling to optimize runway time. allocation</a:t>
            </a:r>
          </a:p>
          <a:p>
            <a:r>
              <a:rPr lang="en-GB" sz="2800" dirty="0"/>
              <a:t>Benefit: Balances landing and </a:t>
            </a:r>
            <a:r>
              <a:rPr lang="en-GB" sz="2800" dirty="0" err="1"/>
              <a:t>takeoff</a:t>
            </a:r>
            <a:r>
              <a:rPr lang="en-GB" sz="2800" dirty="0"/>
              <a:t> sequences for minimal idle time.</a:t>
            </a:r>
            <a:endParaRPr lang="en-CA" sz="2800" dirty="0"/>
          </a:p>
          <a:p>
            <a:r>
              <a:rPr lang="en-GB" dirty="0"/>
              <a:t>Predictive Models: Historical data analysis allows the system to predict average times needed for landings and </a:t>
            </a:r>
            <a:r>
              <a:rPr lang="en-GB" dirty="0" err="1"/>
              <a:t>takeoffs</a:t>
            </a:r>
            <a:r>
              <a:rPr lang="en-GB" dirty="0"/>
              <a:t> under different conditions, further optimizing slot assignments.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387862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A9F5A-36C9-70A2-8708-6E0F0EC78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b="1" dirty="0"/>
              <a:t>Collision Avoidance:</a:t>
            </a:r>
            <a:br>
              <a:rPr lang="en-CA" b="1" dirty="0"/>
            </a:br>
            <a:endParaRPr lang="en-C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BC89E-CFA1-F8BB-4F1D-AB44DD2B6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/>
          <a:p>
            <a:r>
              <a:rPr lang="en-GB" sz="2000" dirty="0"/>
              <a:t>Method: Conflict Detection: AVL trees or interval scheduling algorithms track and check time slots to avoid overlap, ensuring that no two planes are scheduled in the same runway or airspace segment simultaneously.</a:t>
            </a:r>
          </a:p>
          <a:p>
            <a:r>
              <a:rPr lang="en-GB" sz="2000" dirty="0"/>
              <a:t>Benefit: Ensures no two planes occupy the same runway or airspace segment at the same time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10862719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D434F-46BC-0396-6F74-7FDDB4BD9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Real-Time Monitoring and Adjustments with Heap Structures:</a:t>
            </a:r>
            <a:endParaRPr lang="en-C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6CBD2-8706-8AC6-5DF2-21AF3AA04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Heap-Based Priority Adjustments: A min-heap or max-heap structure monitors flights next in line for </a:t>
            </a:r>
            <a:r>
              <a:rPr lang="en-GB" dirty="0" err="1"/>
              <a:t>takeoff</a:t>
            </a:r>
            <a:r>
              <a:rPr lang="en-GB" dirty="0"/>
              <a:t> or landing. </a:t>
            </a:r>
          </a:p>
          <a:p>
            <a:r>
              <a:rPr lang="en-GB" dirty="0" err="1"/>
              <a:t>Benefit:This</a:t>
            </a:r>
            <a:r>
              <a:rPr lang="en-GB" dirty="0"/>
              <a:t> allows the system to quickly reprioritize flights based on delays, emergencies, or updated data, ensuring continuous optimization.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311967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1A3E78-C426-A3EA-2A93-C61A37048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CA" sz="4000" b="1" dirty="0"/>
              <a:t>Technical Uniqueness: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3E9B9-CB44-87BF-BB38-8285465343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2000" b="1" dirty="0"/>
              <a:t>   </a:t>
            </a:r>
            <a:r>
              <a:rPr lang="en-GB" sz="2400" b="1" dirty="0"/>
              <a:t>Real-Time Monitoring and Adjustments:</a:t>
            </a:r>
          </a:p>
          <a:p>
            <a:r>
              <a:rPr lang="en-GB" sz="2400" dirty="0"/>
              <a:t>Method: Use heap structures (min-heap or max-heap) to track and adjust the queue as conditions change.</a:t>
            </a:r>
          </a:p>
          <a:p>
            <a:r>
              <a:rPr lang="en-GB" sz="2400" dirty="0"/>
              <a:t>Uniqueness: Dynamic adaptation based on real-time events for optimized efficiency.</a:t>
            </a:r>
            <a:endParaRPr lang="en-CA" sz="2400" dirty="0"/>
          </a:p>
        </p:txBody>
      </p:sp>
      <p:pic>
        <p:nvPicPr>
          <p:cNvPr id="5" name="Picture 4" descr="Illustration of people on a blockchain">
            <a:extLst>
              <a:ext uri="{FF2B5EF4-FFF2-40B4-BE49-F238E27FC236}">
                <a16:creationId xmlns:a16="http://schemas.microsoft.com/office/drawing/2014/main" id="{E0CEB615-FF42-0BE7-DE87-172C5B02E14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9791" r="23702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728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B210AC1D-4063-4C6E-9528-FA9C4C0C1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2F8C595-E68C-4306-AED8-DC7826A0A5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416414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5648D4-1C27-5A0E-DC97-56450776A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409" y="762001"/>
            <a:ext cx="4156512" cy="1708244"/>
          </a:xfrm>
        </p:spPr>
        <p:txBody>
          <a:bodyPr anchor="ctr">
            <a:normAutofit/>
          </a:bodyPr>
          <a:lstStyle/>
          <a:p>
            <a:r>
              <a:rPr lang="en-CA" sz="4000" b="1" dirty="0"/>
              <a:t>Business Model:</a:t>
            </a:r>
          </a:p>
        </p:txBody>
      </p:sp>
      <p:pic>
        <p:nvPicPr>
          <p:cNvPr id="5" name="Picture 4" descr="Plane in red circle">
            <a:extLst>
              <a:ext uri="{FF2B5EF4-FFF2-40B4-BE49-F238E27FC236}">
                <a16:creationId xmlns:a16="http://schemas.microsoft.com/office/drawing/2014/main" id="{E7D6162E-A80A-62B1-FAE9-0F617F4839B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8490" r="19288" b="1"/>
          <a:stretch/>
        </p:blipFill>
        <p:spPr>
          <a:xfrm>
            <a:off x="-1" y="-2"/>
            <a:ext cx="6096001" cy="685800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6F13C-B3C0-2338-8C41-3D876AEFC0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409" y="2470245"/>
            <a:ext cx="4156512" cy="3769835"/>
          </a:xfrm>
        </p:spPr>
        <p:txBody>
          <a:bodyPr anchor="ctr">
            <a:normAutofit/>
          </a:bodyPr>
          <a:lstStyle/>
          <a:p>
            <a:r>
              <a:rPr lang="en-GB" sz="2400" b="1" dirty="0"/>
              <a:t>Users: </a:t>
            </a:r>
          </a:p>
          <a:p>
            <a:pPr marL="0" indent="0">
              <a:buNone/>
            </a:pPr>
            <a:r>
              <a:rPr lang="en-GB" sz="2400" dirty="0"/>
              <a:t>  Airlines and airports as        customers.</a:t>
            </a:r>
          </a:p>
          <a:p>
            <a:pPr marL="0" indent="0">
              <a:buNone/>
            </a:pPr>
            <a:r>
              <a:rPr lang="en-GB" sz="2400" b="1" dirty="0"/>
              <a:t>  Value Proposition:</a:t>
            </a:r>
          </a:p>
          <a:p>
            <a:r>
              <a:rPr lang="en-GB" sz="2400" dirty="0"/>
              <a:t>Cost reduction in fuel and operational efficiency.</a:t>
            </a:r>
          </a:p>
          <a:p>
            <a:r>
              <a:rPr lang="en-GB" sz="2400" dirty="0"/>
              <a:t>Improved passenger satisfaction and safety.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5101254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C313A0-B82F-0AD8-2D44-51905DFA5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0" y="762001"/>
            <a:ext cx="5334197" cy="1708242"/>
          </a:xfrm>
        </p:spPr>
        <p:txBody>
          <a:bodyPr anchor="ctr">
            <a:normAutofit/>
          </a:bodyPr>
          <a:lstStyle/>
          <a:p>
            <a:r>
              <a:rPr lang="en-CA" sz="4000" b="1" dirty="0"/>
              <a:t>Benefits and Impact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3804D-9DE1-11D9-6B79-DB804E4BF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0" y="2470244"/>
            <a:ext cx="5334197" cy="3769835"/>
          </a:xfrm>
        </p:spPr>
        <p:txBody>
          <a:bodyPr anchor="ctr">
            <a:normAutofit/>
          </a:bodyPr>
          <a:lstStyle/>
          <a:p>
            <a:r>
              <a:rPr lang="en-GB" sz="2000"/>
              <a:t>Reduced Delays: Efficient scheduling cuts down on wait times.</a:t>
            </a:r>
          </a:p>
          <a:p>
            <a:r>
              <a:rPr lang="en-GB" sz="2000"/>
              <a:t>Fuel Savings: Less time in holding patterns lowers fuel consumption and emissions.</a:t>
            </a:r>
          </a:p>
          <a:p>
            <a:r>
              <a:rPr lang="en-GB" sz="2000"/>
              <a:t>Enhanced Safety: Reduced close encounters and improved airspace management.</a:t>
            </a:r>
            <a:endParaRPr lang="en-CA" sz="2000"/>
          </a:p>
        </p:txBody>
      </p:sp>
      <p:pic>
        <p:nvPicPr>
          <p:cNvPr id="5" name="Picture 4" descr="Digital numbers art">
            <a:extLst>
              <a:ext uri="{FF2B5EF4-FFF2-40B4-BE49-F238E27FC236}">
                <a16:creationId xmlns:a16="http://schemas.microsoft.com/office/drawing/2014/main" id="{6BB194E8-6C21-21FA-0DE8-625F1F9DF94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096" r="36068" b="-1"/>
          <a:stretch/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706372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30CBE-3829-1AD7-158B-651D61884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THANK YOU!</a:t>
            </a:r>
            <a:endParaRPr lang="en-C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C96D2-6A3E-6AF9-8F7F-65954A33B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Thank you for your time and attention </a:t>
            </a:r>
          </a:p>
          <a:p>
            <a:r>
              <a:rPr lang="en-GB" dirty="0"/>
              <a:t>Feel free to reach out for any questions or further discussion.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0617BA-8CFC-1E4D-30F1-38698ED3C085}"/>
              </a:ext>
            </a:extLst>
          </p:cNvPr>
          <p:cNvSpPr txBox="1"/>
          <p:nvPr/>
        </p:nvSpPr>
        <p:spPr>
          <a:xfrm>
            <a:off x="8839199" y="5001322"/>
            <a:ext cx="30591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Karan Majotra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8858277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4836B-4008-5FD4-7DC1-FA6F8F696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B4B4BE-0AA9-8540-1C2E-0CDC4BE350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857861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A74D2-3DC1-C902-2EBC-6E13A0DD6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F959E-B312-4868-510B-79CC2FEF1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25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031E44-CC8A-FFE8-91CF-3E0E31687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GB" sz="4000" b="1" dirty="0"/>
              <a:t>CHALLENGE :</a:t>
            </a:r>
            <a:endParaRPr lang="en-CA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C5290-3DCD-2FA2-9DB5-CE929E3215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1815548"/>
            <a:ext cx="4646905" cy="4540801"/>
          </a:xfrm>
        </p:spPr>
        <p:txBody>
          <a:bodyPr anchor="ctr">
            <a:normAutofit/>
          </a:bodyPr>
          <a:lstStyle/>
          <a:p>
            <a:r>
              <a:rPr lang="en-GB" sz="2000" dirty="0"/>
              <a:t>Airports face congestion due to limited runway availability, especially during peak hours or adverse weather.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b="1" dirty="0"/>
              <a:t>IMPACTS :</a:t>
            </a:r>
          </a:p>
          <a:p>
            <a:r>
              <a:rPr lang="en-GB" sz="2000" dirty="0"/>
              <a:t>Delays in </a:t>
            </a:r>
            <a:r>
              <a:rPr lang="en-GB" sz="2000" dirty="0" err="1"/>
              <a:t>takeoff</a:t>
            </a:r>
            <a:r>
              <a:rPr lang="en-GB" sz="2000" dirty="0"/>
              <a:t>/landing schedules.</a:t>
            </a:r>
          </a:p>
          <a:p>
            <a:r>
              <a:rPr lang="en-GB" sz="2000" dirty="0"/>
              <a:t>Increased fuel consumption.</a:t>
            </a:r>
          </a:p>
          <a:p>
            <a:r>
              <a:rPr lang="en-GB" sz="2000" dirty="0"/>
              <a:t>Safety risks due to close proximity of aircraft.</a:t>
            </a:r>
            <a:endParaRPr lang="en-CA" sz="2000" dirty="0"/>
          </a:p>
        </p:txBody>
      </p:sp>
      <p:pic>
        <p:nvPicPr>
          <p:cNvPr id="5" name="Picture 4" descr="Aerial view of parked airplane">
            <a:extLst>
              <a:ext uri="{FF2B5EF4-FFF2-40B4-BE49-F238E27FC236}">
                <a16:creationId xmlns:a16="http://schemas.microsoft.com/office/drawing/2014/main" id="{C4D7A112-78F9-3450-56B9-AFBE16A0379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420" r="32179" b="-2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187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A86DD-4B10-9017-0F5A-7EDBEEAC7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Fuel Wasted During Idling: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5949-A1C4-ACC4-E119-5BA4E0F8D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Aircraft idling on the ground and in holding patterns results in significant fuel usage. </a:t>
            </a:r>
          </a:p>
          <a:p>
            <a:r>
              <a:rPr lang="en-GB" dirty="0"/>
              <a:t>On average, each idling jet consumes about 0.8 gallons per minute during taxiing and holding patterns. This is especially impactful during peak congestion times at major airports​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98497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E35A04CF-97D4-4FF7-B359-C546B1F6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EFA5C7-80A6-654A-D6C3-049E01F75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412489"/>
            <a:ext cx="2871095" cy="21566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1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Fuel Consumption and Delay Costs in U.S. Aviation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F88F1-EA38-3DE3-BC28-5486E8AADC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8993" y="1412489"/>
            <a:ext cx="2926080" cy="436384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b="1"/>
              <a:t>Annual Jet Fuel Use:</a:t>
            </a:r>
          </a:p>
          <a:p>
            <a:r>
              <a:rPr lang="en-US" sz="2000"/>
              <a:t>602 million barrels (or 25 billion gallons).</a:t>
            </a:r>
          </a:p>
          <a:p>
            <a:r>
              <a:rPr lang="en-US" sz="2000"/>
              <a:t>Idling Waste: 1.5 to 2.5 billion gallons lost in delays (6-10% of total).</a:t>
            </a:r>
          </a:p>
          <a:p>
            <a:r>
              <a:rPr lang="en-US" sz="2000" b="1"/>
              <a:t>Financial Impact:</a:t>
            </a:r>
          </a:p>
          <a:p>
            <a:r>
              <a:rPr lang="en-US" sz="2000"/>
              <a:t>Fuel Cost: $6.21 per gallon Wasted .</a:t>
            </a:r>
          </a:p>
          <a:p>
            <a:r>
              <a:rPr lang="en-US" sz="2000"/>
              <a:t>Fuel Cost: $9.3 to $15.5 billion per year.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473BD0-3B7A-5567-376D-299CDC3676E8}"/>
              </a:ext>
            </a:extLst>
          </p:cNvPr>
          <p:cNvSpPr txBox="1"/>
          <p:nvPr/>
        </p:nvSpPr>
        <p:spPr>
          <a:xfrm>
            <a:off x="8451604" y="1412489"/>
            <a:ext cx="2926080" cy="4363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Sources: EIA, EESI, Airlines for America, Bureau of Transportation Statistics</a:t>
            </a:r>
          </a:p>
        </p:txBody>
      </p:sp>
    </p:spTree>
    <p:extLst>
      <p:ext uri="{BB962C8B-B14F-4D97-AF65-F5344CB8AC3E}">
        <p14:creationId xmlns:p14="http://schemas.microsoft.com/office/powerpoint/2010/main" val="2226430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4A403F-A6C8-15BE-A861-E5266E0DB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412489"/>
            <a:ext cx="2871095" cy="212712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Continued: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43A5D-C438-E149-800A-102D15315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8993" y="1412489"/>
            <a:ext cx="2926080" cy="4363844"/>
          </a:xfrm>
        </p:spPr>
        <p:txBody>
          <a:bodyPr vert="horz" lIns="91440" tIns="45720" rIns="91440" bIns="45720" rtlCol="0">
            <a:normAutofit/>
          </a:bodyPr>
          <a:lstStyle/>
          <a:p>
            <a:pPr marL="0"/>
            <a:r>
              <a:rPr lang="en-US" sz="2000" b="1"/>
              <a:t>   Delay Costs:</a:t>
            </a:r>
          </a:p>
          <a:p>
            <a:r>
              <a:rPr lang="en-US" sz="2000"/>
              <a:t>Each minute of delay = $100</a:t>
            </a:r>
          </a:p>
          <a:p>
            <a:r>
              <a:rPr lang="en-US" sz="2000"/>
              <a:t>Annual cost from delays: $33 billion (lost productivity, operational costs)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680724-50F5-279C-DAD4-467B44357AA3}"/>
              </a:ext>
            </a:extLst>
          </p:cNvPr>
          <p:cNvSpPr txBox="1"/>
          <p:nvPr/>
        </p:nvSpPr>
        <p:spPr>
          <a:xfrm>
            <a:off x="8451604" y="1412489"/>
            <a:ext cx="2926080" cy="4363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Sources: EIA, EESI, Airlines for America, Bureau of Transportation Statistics</a:t>
            </a:r>
          </a:p>
        </p:txBody>
      </p:sp>
    </p:spTree>
    <p:extLst>
      <p:ext uri="{BB962C8B-B14F-4D97-AF65-F5344CB8AC3E}">
        <p14:creationId xmlns:p14="http://schemas.microsoft.com/office/powerpoint/2010/main" val="32478219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67D103-032F-86F4-F2A9-4E4A6C583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0" y="762001"/>
            <a:ext cx="5334197" cy="1708242"/>
          </a:xfrm>
        </p:spPr>
        <p:txBody>
          <a:bodyPr anchor="ctr">
            <a:normAutofit/>
          </a:bodyPr>
          <a:lstStyle/>
          <a:p>
            <a:r>
              <a:rPr lang="en-GB" sz="4000"/>
              <a:t>WHO ARE MY STAKEHOLDERS?</a:t>
            </a:r>
            <a:endParaRPr lang="en-CA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915D0-1505-7505-6D83-7DEA3A069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0" y="2470244"/>
            <a:ext cx="5334197" cy="3769835"/>
          </a:xfrm>
        </p:spPr>
        <p:txBody>
          <a:bodyPr anchor="ctr">
            <a:normAutofit/>
          </a:bodyPr>
          <a:lstStyle/>
          <a:p>
            <a:r>
              <a:rPr lang="en-GB" sz="2000"/>
              <a:t>Primary Stakeholders: Airlines, airport management, pilots, air traffic controllers, and passengers.</a:t>
            </a:r>
          </a:p>
          <a:p>
            <a:endParaRPr lang="en-GB" sz="2000"/>
          </a:p>
          <a:p>
            <a:pPr marL="0" indent="0">
              <a:buNone/>
            </a:pPr>
            <a:r>
              <a:rPr lang="en-GB" sz="2000"/>
              <a:t>EXPERIENCES AND IMPACTS:</a:t>
            </a:r>
          </a:p>
          <a:p>
            <a:pPr marL="0" indent="0">
              <a:buNone/>
            </a:pPr>
            <a:r>
              <a:rPr lang="en-GB" sz="2000"/>
              <a:t>Airlines: Increased operational costs and fuel consumption.</a:t>
            </a:r>
          </a:p>
          <a:p>
            <a:pPr marL="0" indent="0">
              <a:buNone/>
            </a:pPr>
            <a:r>
              <a:rPr lang="en-GB" sz="2000"/>
              <a:t>Passengers: Long delays and travel disruptions.</a:t>
            </a:r>
          </a:p>
          <a:p>
            <a:pPr marL="0" indent="0">
              <a:buNone/>
            </a:pPr>
            <a:r>
              <a:rPr lang="en-GB" sz="2000"/>
              <a:t>Controllers: Increased workload and potential safety concerns.</a:t>
            </a:r>
            <a:endParaRPr lang="en-CA" sz="2000"/>
          </a:p>
        </p:txBody>
      </p:sp>
      <p:pic>
        <p:nvPicPr>
          <p:cNvPr id="5" name="Picture 4" descr="Plane in red circle">
            <a:extLst>
              <a:ext uri="{FF2B5EF4-FFF2-40B4-BE49-F238E27FC236}">
                <a16:creationId xmlns:a16="http://schemas.microsoft.com/office/drawing/2014/main" id="{6B1D6F8B-0806-3592-5044-47E35E559A5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2421" r="23220" b="1"/>
          <a:stretch/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92986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4E7DF-2EC5-8FD3-1A80-83CF17D43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WHAT IS THE SOLUTION TO THIS ?</a:t>
            </a:r>
            <a:endParaRPr lang="en-C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ADA47-37B1-739A-4440-6A17F6776B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The aim is to develop an intelligent scheduling algorithm that optimizes the use of runways for both </a:t>
            </a:r>
            <a:r>
              <a:rPr lang="en-GB" sz="2400" dirty="0" err="1"/>
              <a:t>takeoffs</a:t>
            </a:r>
            <a:r>
              <a:rPr lang="en-GB" sz="2400" dirty="0"/>
              <a:t> and landings in real-time.</a:t>
            </a:r>
          </a:p>
          <a:p>
            <a:r>
              <a:rPr lang="en-GB" sz="2400" dirty="0"/>
              <a:t>The algorithm continuously </a:t>
            </a:r>
            <a:r>
              <a:rPr lang="en-GB" sz="2400" dirty="0" err="1"/>
              <a:t>analyzes</a:t>
            </a:r>
            <a:r>
              <a:rPr lang="en-GB" sz="2400" dirty="0"/>
              <a:t> changing factors, like weather conditions, fuel levels, and schedule delays, to prioritize flights based on urgency.</a:t>
            </a:r>
          </a:p>
          <a:p>
            <a:r>
              <a:rPr lang="en-GB" sz="2400" dirty="0"/>
              <a:t>By dynamically managing these runway slots, the solution adjusts to traffic volume and environmental conditions, helping reduce congestion, fuel consumption, and delays.</a:t>
            </a:r>
          </a:p>
          <a:p>
            <a:r>
              <a:rPr lang="en-GB" sz="2400" dirty="0"/>
              <a:t>This real-time adaptability ensures that flights are scheduled in a way that maximizes runway availability, allowing for more efficient </a:t>
            </a:r>
            <a:r>
              <a:rPr lang="en-GB" sz="2400" dirty="0" err="1"/>
              <a:t>takeoff</a:t>
            </a:r>
            <a:r>
              <a:rPr lang="en-GB" sz="2400" dirty="0"/>
              <a:t> and landing sequences.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319192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63DFB-29BE-7628-331E-6809A0B78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SOLUTION BREAKDOWN:</a:t>
            </a:r>
            <a:endParaRPr lang="en-C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5AB4B-29F4-3764-9DB1-493F9F4A69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Dynamic Slot Allocation:</a:t>
            </a:r>
          </a:p>
          <a:p>
            <a:r>
              <a:rPr lang="en-GB" sz="2000" dirty="0"/>
              <a:t>Method: Prioritize flights by urgency using a priority queue (e.g., based on fuel, schedule).</a:t>
            </a:r>
          </a:p>
          <a:p>
            <a:r>
              <a:rPr lang="en-GB" sz="2000" dirty="0"/>
              <a:t>Real-Time Data Collection: The system gathers live data on flight schedules, fuel levels, and emergency statuses using APIs like </a:t>
            </a:r>
            <a:r>
              <a:rPr lang="en-GB" sz="2000" dirty="0" err="1"/>
              <a:t>OpenSky</a:t>
            </a:r>
            <a:r>
              <a:rPr lang="en-GB" sz="2000" dirty="0"/>
              <a:t> Network for aircraft positions and FAA SWIM for U.S. air traffic updates. This allows for real-time prioritization. Benefit: Ensures timely and safe landings/</a:t>
            </a:r>
            <a:r>
              <a:rPr lang="en-GB" sz="2000" dirty="0" err="1"/>
              <a:t>takeoffs</a:t>
            </a:r>
            <a:r>
              <a:rPr lang="en-GB" sz="2000" dirty="0"/>
              <a:t> based on current conditions.</a:t>
            </a:r>
          </a:p>
        </p:txBody>
      </p:sp>
    </p:spTree>
    <p:extLst>
      <p:ext uri="{BB962C8B-B14F-4D97-AF65-F5344CB8AC3E}">
        <p14:creationId xmlns:p14="http://schemas.microsoft.com/office/powerpoint/2010/main" val="1425951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9DCBE-DA97-449D-86CB-01C8256F2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Graph-Based Airspace Management:</a:t>
            </a:r>
            <a:br>
              <a:rPr lang="en-GB" b="1" dirty="0"/>
            </a:br>
            <a:endParaRPr lang="en-C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274A6-320D-4432-4C7F-5A616C53D9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/>
              <a:t>Method: Model airspace as a graph with nodes and paths.</a:t>
            </a:r>
          </a:p>
          <a:p>
            <a:r>
              <a:rPr lang="en-GB" sz="2800" dirty="0"/>
              <a:t>Tool: Use shortest-path algorithms to reduce congestion.</a:t>
            </a:r>
          </a:p>
          <a:p>
            <a:r>
              <a:rPr lang="en-GB" sz="2800" dirty="0"/>
              <a:t>Optimal Routing with Shortest Path Algorithms: Using algorithms like Dijkstra’s or A*, the system calculates the quickest route to the runway, minimizing congestion both on the ground and in the air.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48093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CBCE8161B0E79469072CBFC1D68EC03" ma:contentTypeVersion="13" ma:contentTypeDescription="Create a new document." ma:contentTypeScope="" ma:versionID="06403715ad18220d54ffec3d81ea4e8a">
  <xsd:schema xmlns:xsd="http://www.w3.org/2001/XMLSchema" xmlns:xs="http://www.w3.org/2001/XMLSchema" xmlns:p="http://schemas.microsoft.com/office/2006/metadata/properties" xmlns:ns3="ca6373d9-9f2c-46f6-8f3b-def0ae92dd21" xmlns:ns4="deaa428e-59d7-4a4d-b098-4ff68a0600ec" targetNamespace="http://schemas.microsoft.com/office/2006/metadata/properties" ma:root="true" ma:fieldsID="17538b61a2d4b5a340744f21cd912e9e" ns3:_="" ns4:_="">
    <xsd:import namespace="ca6373d9-9f2c-46f6-8f3b-def0ae92dd21"/>
    <xsd:import namespace="deaa428e-59d7-4a4d-b098-4ff68a0600ec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a6373d9-9f2c-46f6-8f3b-def0ae92dd21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6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2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eaa428e-59d7-4a4d-b098-4ff68a0600ec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ca6373d9-9f2c-46f6-8f3b-def0ae92dd21" xsi:nil="true"/>
  </documentManagement>
</p:properties>
</file>

<file path=customXml/itemProps1.xml><?xml version="1.0" encoding="utf-8"?>
<ds:datastoreItem xmlns:ds="http://schemas.openxmlformats.org/officeDocument/2006/customXml" ds:itemID="{77F412C8-1F32-462A-9C31-66C67578560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a6373d9-9f2c-46f6-8f3b-def0ae92dd21"/>
    <ds:schemaRef ds:uri="deaa428e-59d7-4a4d-b098-4ff68a0600e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BD76761-8C33-4F37-B311-A8962F029B4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BD92A5D-821E-485C-8F54-3F36E2A5D96C}">
  <ds:schemaRefs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purl.org/dc/dcmitype/"/>
    <ds:schemaRef ds:uri="deaa428e-59d7-4a4d-b098-4ff68a0600ec"/>
    <ds:schemaRef ds:uri="http://purl.org/dc/terms/"/>
    <ds:schemaRef ds:uri="http://schemas.microsoft.com/office/infopath/2007/PartnerControls"/>
    <ds:schemaRef ds:uri="ca6373d9-9f2c-46f6-8f3b-def0ae92dd21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350</TotalTime>
  <Words>853</Words>
  <Application>Microsoft Office PowerPoint</Application>
  <PresentationFormat>Widescreen</PresentationFormat>
  <Paragraphs>75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Aptos</vt:lpstr>
      <vt:lpstr>Aptos Display</vt:lpstr>
      <vt:lpstr>Arial</vt:lpstr>
      <vt:lpstr>Calibri</vt:lpstr>
      <vt:lpstr>Office Theme</vt:lpstr>
      <vt:lpstr>Runway and Air Traffic Management Optimization</vt:lpstr>
      <vt:lpstr>CHALLENGE :</vt:lpstr>
      <vt:lpstr>Fuel Wasted During Idling:</vt:lpstr>
      <vt:lpstr>Fuel Consumption and Delay Costs in U.S. Aviation</vt:lpstr>
      <vt:lpstr>Continued:</vt:lpstr>
      <vt:lpstr>WHO ARE MY STAKEHOLDERS?</vt:lpstr>
      <vt:lpstr>WHAT IS THE SOLUTION TO THIS ?</vt:lpstr>
      <vt:lpstr>SOLUTION BREAKDOWN:</vt:lpstr>
      <vt:lpstr>Graph-Based Airspace Management: </vt:lpstr>
      <vt:lpstr>Runway Usage Scheduling: </vt:lpstr>
      <vt:lpstr>Collision Avoidance: </vt:lpstr>
      <vt:lpstr>Real-Time Monitoring and Adjustments with Heap Structures:</vt:lpstr>
      <vt:lpstr>Technical Uniqueness:</vt:lpstr>
      <vt:lpstr>Business Model:</vt:lpstr>
      <vt:lpstr>Benefits and Impact</vt:lpstr>
      <vt:lpstr>THANK YOU!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Karan Majotra</dc:creator>
  <cp:lastModifiedBy>Karan Majotra</cp:lastModifiedBy>
  <cp:revision>4</cp:revision>
  <dcterms:created xsi:type="dcterms:W3CDTF">2024-11-09T18:25:31Z</dcterms:created>
  <dcterms:modified xsi:type="dcterms:W3CDTF">2024-11-10T00:15:53Z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0x0101009CBCE8161B0E79469072CBFC1D68EC03</vt:lpwstr>
  </property>
</Properties>
</file>