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4" r:id="rId9"/>
    <p:sldId id="257" r:id="rId10"/>
    <p:sldId id="258" r:id="rId11"/>
    <p:sldId id="263" r:id="rId12"/>
    <p:sldId id="259" r:id="rId13"/>
    <p:sldId id="260" r:id="rId14"/>
    <p:sldId id="264" r:id="rId15"/>
    <p:sldId id="261" r:id="rId16"/>
    <p:sldId id="265" r:id="rId17"/>
    <p:sldId id="272" r:id="rId18"/>
    <p:sldId id="273" r:id="rId19"/>
    <p:sldId id="262" r:id="rId20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7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3372-337C-B15C-4F9A-173F86A98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6A062-E876-A233-CF4F-0686750EB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E0E31-6354-BEEA-7AA4-3826C0FC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70C-B6C9-4B73-8F33-4845233BD9C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E8966-1015-23B5-34CE-1435C3264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02A9C-C03E-8A86-0493-2A651E8FE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D368-A723-43C8-8E2C-9CCC6666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6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93D8-2608-C905-B37F-45CCAFE4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7182E-191F-95FF-A712-A520EEF31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90D51-C27C-B3FF-8120-8C03191C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70C-B6C9-4B73-8F33-4845233BD9C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399C7-2B9E-EB53-1DF1-40F2ACB3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D5A37-3AF3-184C-6EE3-07B3F42A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D368-A723-43C8-8E2C-9CCC6666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9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8AE52-F770-3FE7-8006-AABA75316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D95F2-E3F3-C716-AC86-2C7C45C90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E750C-8041-9B7E-D075-64686887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70C-B6C9-4B73-8F33-4845233BD9C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6F76B-730A-DE3F-A771-B057B5D0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BEA4-EE72-195F-591D-725A3AE8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D368-A723-43C8-8E2C-9CCC6666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1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8A55-6443-B693-00CB-13BB2F2E6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0AD1D-6F07-7B61-9D51-76DD07DF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A0991-CD59-8E19-57A1-4860AD8C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70C-B6C9-4B73-8F33-4845233BD9C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DB66C-A447-59BA-D511-FC53B8BD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D3063-551B-CA71-4B07-072B594B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D368-A723-43C8-8E2C-9CCC6666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E2495-7FCD-5D67-DAD5-CFAB2E93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4BACB-962E-5C4F-A7C8-B5AD1A133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0DBDF-0550-F98E-2E36-79A58C7E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70C-B6C9-4B73-8F33-4845233BD9C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1CEF5-5ABE-D223-FC07-93E4A1BD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22C21-325E-7056-B2E2-A165D8D1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D368-A723-43C8-8E2C-9CCC6666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54BA-9EFE-9D85-E00D-920F8301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FA899-A7EA-DBB7-F4C4-09293751B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F0556-062A-C9FB-E0C0-3E1FA6E89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89429-38F3-8127-7766-D156894C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70C-B6C9-4B73-8F33-4845233BD9C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69994-A72A-E009-796C-4D5D637B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0B694-0B75-FD27-281E-A2130D1C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D368-A723-43C8-8E2C-9CCC6666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4AA7-C79D-4581-4A3B-AFF9E94D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3EC4F-D828-6BE9-75E4-9C4C745A8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D0538-74A4-2DCA-85E1-C34E6E7BB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65CD4-AF3B-A4C6-B6C0-EE8E966A5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95C96C-FEDA-20CB-2A12-45D559E4B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6BE86-7FB4-8E6E-F533-1FE442B8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70C-B6C9-4B73-8F33-4845233BD9C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87B27-9DFB-A023-48EF-3E6AA4FD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E8E62-557C-9C03-733A-1188F5D7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D368-A723-43C8-8E2C-9CCC6666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2D90-6178-F57C-B601-64C0D992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4C70D-F625-324A-4325-9EE089F8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70C-B6C9-4B73-8F33-4845233BD9C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6A1E6-EE48-D3B7-7E29-D7EC8F29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8F4F7-3BE0-9D37-9FDA-33F3854B9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D368-A723-43C8-8E2C-9CCC6666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0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92D2A-47A5-BCBA-1CDC-A08B8D7A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70C-B6C9-4B73-8F33-4845233BD9C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47B7B-09E6-4D8B-6C1C-3A54547C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31BA9-7410-E933-F5D6-401433E8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D368-A723-43C8-8E2C-9CCC6666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5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07354-21FF-C35B-D28D-BCC4AFFF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5076-70D4-4F60-BB26-F2A94CED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827118-20DD-5569-9CF4-564042D03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C18C8-423C-2294-FEDE-262A4C11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70C-B6C9-4B73-8F33-4845233BD9C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201F4-A970-ABD9-5FBC-265C5906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637E2-FD38-E2B2-0D09-28CF1860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D368-A723-43C8-8E2C-9CCC6666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4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518AF-E2CB-EBA4-BE6E-2D27095B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89B4D-E13F-183B-C16F-C940AED2C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1D6E1-B8F1-8A09-EF69-0EEB44155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31A1B-7088-AFCD-33D6-A1EDAA4C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D70C-B6C9-4B73-8F33-4845233BD9C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E6492-CD10-B932-E59B-D6C1BB113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8F94F-0921-A449-AEE6-F06C3F38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AD368-A723-43C8-8E2C-9CCC6666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FFF2B-DD91-9B45-787E-A9A02B65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0E777-2CAD-A10A-923C-3706D2030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2880D-AD5A-F94F-C073-6C1E235DA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CD70C-B6C9-4B73-8F33-4845233BD9C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EF07-A08A-CE03-410B-50B24DA8D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FF14C-5103-7A05-5410-5D6F3FECA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DAD368-A723-43C8-8E2C-9CCC66661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0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1333B383-75CD-B51F-B53D-56365D63A0F5}"/>
              </a:ext>
            </a:extLst>
          </p:cNvPr>
          <p:cNvSpPr/>
          <p:nvPr/>
        </p:nvSpPr>
        <p:spPr>
          <a:xfrm>
            <a:off x="8048845" y="3981314"/>
            <a:ext cx="3285461" cy="1013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EB2DBE-DC2B-D1F3-1BFB-E3727C8670BE}"/>
              </a:ext>
            </a:extLst>
          </p:cNvPr>
          <p:cNvSpPr txBox="1"/>
          <p:nvPr/>
        </p:nvSpPr>
        <p:spPr>
          <a:xfrm>
            <a:off x="2006" y="0"/>
            <a:ext cx="12189994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cs-CZ" sz="2400" b="1" dirty="0"/>
              <a:t>LETIŠTĚ AIRPORT81 </a:t>
            </a:r>
            <a:r>
              <a:rPr lang="cs-CZ" sz="2400" b="1" dirty="0">
                <a:solidFill>
                  <a:srgbClr val="FFFF00"/>
                </a:solidFill>
              </a:rPr>
              <a:t>Homepage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B94FB-0ADD-D3BD-2007-3D51728DCAF8}"/>
              </a:ext>
            </a:extLst>
          </p:cNvPr>
          <p:cNvSpPr txBox="1"/>
          <p:nvPr/>
        </p:nvSpPr>
        <p:spPr>
          <a:xfrm>
            <a:off x="8251698" y="4135097"/>
            <a:ext cx="179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900" dirty="0"/>
              <a:t>GDPR - </a:t>
            </a:r>
            <a:r>
              <a:rPr lang="en-US" sz="900" dirty="0"/>
              <a:t>Ochrana osobních údajů</a:t>
            </a:r>
            <a:endParaRPr lang="cs-CZ" sz="900" dirty="0"/>
          </a:p>
          <a:p>
            <a:r>
              <a:rPr lang="en-US" sz="900" dirty="0"/>
              <a:t>Pravidla užívání webu</a:t>
            </a:r>
            <a:endParaRPr lang="cs-CZ" sz="900" dirty="0"/>
          </a:p>
          <a:p>
            <a:r>
              <a:rPr lang="en-US" sz="900" dirty="0"/>
              <a:t>Prohlášení o přístupnosti</a:t>
            </a:r>
            <a:endParaRPr lang="cs-CZ" sz="900" dirty="0"/>
          </a:p>
          <a:p>
            <a:r>
              <a:rPr lang="en-US" sz="900" dirty="0"/>
              <a:t>Informace o cookies</a:t>
            </a:r>
            <a:endParaRPr lang="cs-CZ" sz="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0F6F99-31F2-11DE-9C42-729B1682D3AD}"/>
              </a:ext>
            </a:extLst>
          </p:cNvPr>
          <p:cNvSpPr/>
          <p:nvPr/>
        </p:nvSpPr>
        <p:spPr>
          <a:xfrm>
            <a:off x="499730" y="1638815"/>
            <a:ext cx="3285461" cy="1130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VIDEO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C9606F-C92C-B6B0-7E4E-170A33FDABA4}"/>
              </a:ext>
            </a:extLst>
          </p:cNvPr>
          <p:cNvSpPr/>
          <p:nvPr/>
        </p:nvSpPr>
        <p:spPr>
          <a:xfrm>
            <a:off x="499729" y="1269484"/>
            <a:ext cx="328546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TOP MENU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117752-319B-4E7B-34E8-28EDAE4AF55B}"/>
              </a:ext>
            </a:extLst>
          </p:cNvPr>
          <p:cNvSpPr/>
          <p:nvPr/>
        </p:nvSpPr>
        <p:spPr>
          <a:xfrm>
            <a:off x="499728" y="2743013"/>
            <a:ext cx="3285461" cy="89457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INTRO SECTION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ED5101-6300-3C78-EEDC-AC5CE5775C39}"/>
              </a:ext>
            </a:extLst>
          </p:cNvPr>
          <p:cNvSpPr/>
          <p:nvPr/>
        </p:nvSpPr>
        <p:spPr>
          <a:xfrm>
            <a:off x="499726" y="3635263"/>
            <a:ext cx="821357" cy="89457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900" dirty="0"/>
              <a:t>DOCK1</a:t>
            </a:r>
            <a:endParaRPr lang="en-US" sz="9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C94626-80DC-A5B0-8548-8037CAE34600}"/>
              </a:ext>
            </a:extLst>
          </p:cNvPr>
          <p:cNvSpPr/>
          <p:nvPr/>
        </p:nvSpPr>
        <p:spPr>
          <a:xfrm>
            <a:off x="1321095" y="3635263"/>
            <a:ext cx="821357" cy="8945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900" dirty="0"/>
              <a:t>DOCK2</a:t>
            </a:r>
            <a:endParaRPr lang="en-US" sz="9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149735-49EE-05E3-55B0-6CECA8B0D104}"/>
              </a:ext>
            </a:extLst>
          </p:cNvPr>
          <p:cNvSpPr/>
          <p:nvPr/>
        </p:nvSpPr>
        <p:spPr>
          <a:xfrm>
            <a:off x="2142453" y="3635263"/>
            <a:ext cx="821368" cy="894574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900" dirty="0"/>
              <a:t>DOCK3</a:t>
            </a:r>
            <a:endParaRPr lang="en-US" sz="9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371B34-A863-4E58-2F71-E399E0AA4FE0}"/>
              </a:ext>
            </a:extLst>
          </p:cNvPr>
          <p:cNvSpPr/>
          <p:nvPr/>
        </p:nvSpPr>
        <p:spPr>
          <a:xfrm>
            <a:off x="2963830" y="3635263"/>
            <a:ext cx="821357" cy="8945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900" dirty="0"/>
              <a:t>DOCK4</a:t>
            </a:r>
            <a:endParaRPr lang="en-US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024B03-889A-9C8E-E4B4-FBC89ADC61C1}"/>
              </a:ext>
            </a:extLst>
          </p:cNvPr>
          <p:cNvSpPr/>
          <p:nvPr/>
        </p:nvSpPr>
        <p:spPr>
          <a:xfrm>
            <a:off x="499726" y="4527512"/>
            <a:ext cx="3285461" cy="823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PHOTO LETIŠTĚ S DRONY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2B7386-7CC6-18C9-ADC5-B3F280FCB707}"/>
              </a:ext>
            </a:extLst>
          </p:cNvPr>
          <p:cNvSpPr/>
          <p:nvPr/>
        </p:nvSpPr>
        <p:spPr>
          <a:xfrm>
            <a:off x="4208606" y="1590938"/>
            <a:ext cx="1095143" cy="11689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900" dirty="0"/>
              <a:t>PHOTO 1</a:t>
            </a:r>
            <a:endParaRPr lang="en-US" sz="9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AF3EE5-2C1D-1297-8B25-78ABE534175E}"/>
              </a:ext>
            </a:extLst>
          </p:cNvPr>
          <p:cNvSpPr/>
          <p:nvPr/>
        </p:nvSpPr>
        <p:spPr>
          <a:xfrm>
            <a:off x="5303765" y="1590938"/>
            <a:ext cx="1095143" cy="116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900" dirty="0"/>
              <a:t>PHOTO 2</a:t>
            </a:r>
            <a:endParaRPr lang="en-US" sz="9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9B2E17-8581-5475-7292-43842354EEAF}"/>
              </a:ext>
            </a:extLst>
          </p:cNvPr>
          <p:cNvSpPr/>
          <p:nvPr/>
        </p:nvSpPr>
        <p:spPr>
          <a:xfrm>
            <a:off x="6398924" y="1590938"/>
            <a:ext cx="1095143" cy="11689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900" dirty="0"/>
              <a:t>PHOTO 3</a:t>
            </a:r>
            <a:endParaRPr lang="en-US" sz="9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36FC9D-FB98-58B5-8E5B-7A7F7B03D99F}"/>
              </a:ext>
            </a:extLst>
          </p:cNvPr>
          <p:cNvSpPr/>
          <p:nvPr/>
        </p:nvSpPr>
        <p:spPr>
          <a:xfrm>
            <a:off x="4208605" y="2746023"/>
            <a:ext cx="1095143" cy="1168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900" dirty="0"/>
              <a:t>FASTTRACK</a:t>
            </a:r>
            <a:endParaRPr lang="en-US" sz="9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BF7D1-C3B2-8C66-ABD5-4C477E4A3CCA}"/>
              </a:ext>
            </a:extLst>
          </p:cNvPr>
          <p:cNvSpPr/>
          <p:nvPr/>
        </p:nvSpPr>
        <p:spPr>
          <a:xfrm>
            <a:off x="5303764" y="2746023"/>
            <a:ext cx="1095143" cy="1168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900" dirty="0"/>
              <a:t>PREMIUM SERVICE</a:t>
            </a:r>
            <a:endParaRPr lang="en-US" sz="9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AC3DA5-6E91-FB5B-D83A-965072C25D5A}"/>
              </a:ext>
            </a:extLst>
          </p:cNvPr>
          <p:cNvSpPr/>
          <p:nvPr/>
        </p:nvSpPr>
        <p:spPr>
          <a:xfrm>
            <a:off x="6398923" y="2746023"/>
            <a:ext cx="1095143" cy="1168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900" dirty="0"/>
              <a:t>ASSITANCE</a:t>
            </a:r>
            <a:endParaRPr lang="en-US" sz="9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93CE18-55B6-62BE-D7AF-5F5270B2E67C}"/>
              </a:ext>
            </a:extLst>
          </p:cNvPr>
          <p:cNvSpPr txBox="1"/>
          <p:nvPr/>
        </p:nvSpPr>
        <p:spPr>
          <a:xfrm>
            <a:off x="1321083" y="885776"/>
            <a:ext cx="181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/>
              <a:t>HOMEPAGE START</a:t>
            </a:r>
            <a:endParaRPr lang="en-US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B460CE-2AF9-D56B-1E8B-3F297CEB8CEB}"/>
              </a:ext>
            </a:extLst>
          </p:cNvPr>
          <p:cNvSpPr txBox="1"/>
          <p:nvPr/>
        </p:nvSpPr>
        <p:spPr>
          <a:xfrm>
            <a:off x="4946236" y="1193202"/>
            <a:ext cx="181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HOMEPAGE </a:t>
            </a:r>
            <a:r>
              <a:rPr lang="cs-CZ" sz="1400" b="1" dirty="0"/>
              <a:t>SEKCE 2</a:t>
            </a:r>
            <a:endParaRPr lang="en-US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70B39E-92C7-99AD-17A8-5C99F8ACC895}"/>
              </a:ext>
            </a:extLst>
          </p:cNvPr>
          <p:cNvSpPr txBox="1"/>
          <p:nvPr/>
        </p:nvSpPr>
        <p:spPr>
          <a:xfrm>
            <a:off x="2130105" y="5348048"/>
            <a:ext cx="181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solidFill>
                  <a:srgbClr val="7030A0"/>
                </a:solidFill>
              </a:rPr>
              <a:t>Pokračuj u SEKCE 2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97A547-D12D-B37A-9E35-5736334FED67}"/>
              </a:ext>
            </a:extLst>
          </p:cNvPr>
          <p:cNvSpPr/>
          <p:nvPr/>
        </p:nvSpPr>
        <p:spPr>
          <a:xfrm>
            <a:off x="4208604" y="3922218"/>
            <a:ext cx="328546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VÍCE NOVINEK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4C3FDB-6821-576E-BF7F-C242A048F411}"/>
              </a:ext>
            </a:extLst>
          </p:cNvPr>
          <p:cNvSpPr/>
          <p:nvPr/>
        </p:nvSpPr>
        <p:spPr>
          <a:xfrm>
            <a:off x="4208603" y="4286503"/>
            <a:ext cx="3285461" cy="894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Nenechte si nic ulětet</a:t>
            </a:r>
            <a:br>
              <a:rPr lang="cs-CZ" sz="1100" dirty="0">
                <a:solidFill>
                  <a:schemeClr val="bg1"/>
                </a:solidFill>
              </a:rPr>
            </a:br>
            <a:r>
              <a:rPr lang="cs-CZ" sz="1100" dirty="0">
                <a:solidFill>
                  <a:schemeClr val="bg1"/>
                </a:solidFill>
              </a:rPr>
              <a:t>Přihlaste se k odběru novinek.</a:t>
            </a:r>
            <a:br>
              <a:rPr lang="cs-CZ" sz="1100" dirty="0">
                <a:solidFill>
                  <a:schemeClr val="bg1"/>
                </a:solidFill>
              </a:rPr>
            </a:br>
            <a:r>
              <a:rPr lang="cs-CZ" sz="1000" dirty="0">
                <a:solidFill>
                  <a:schemeClr val="bg1"/>
                </a:solidFill>
              </a:rPr>
              <a:t>Novinky z letiště / Speciální nabídky a akce na letišti / Informace ze zákulisí letiš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4A0C14E-E251-C3F6-6B18-D90FD112276B}"/>
              </a:ext>
            </a:extLst>
          </p:cNvPr>
          <p:cNvSpPr/>
          <p:nvPr/>
        </p:nvSpPr>
        <p:spPr>
          <a:xfrm>
            <a:off x="4208603" y="5176030"/>
            <a:ext cx="328546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Sledujte nás na (F) (X) (INST) (YT)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740F48-CFF3-C47D-43C0-7F265B3D08F1}"/>
              </a:ext>
            </a:extLst>
          </p:cNvPr>
          <p:cNvSpPr txBox="1"/>
          <p:nvPr/>
        </p:nvSpPr>
        <p:spPr>
          <a:xfrm>
            <a:off x="8048844" y="5052919"/>
            <a:ext cx="325364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00" dirty="0"/>
              <a:t>Copyright 2025 © airport81.cz</a:t>
            </a:r>
            <a:endParaRPr lang="en-US" sz="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CBA0031-0B2F-342D-31D1-2D36F38624C6}"/>
              </a:ext>
            </a:extLst>
          </p:cNvPr>
          <p:cNvSpPr txBox="1"/>
          <p:nvPr/>
        </p:nvSpPr>
        <p:spPr>
          <a:xfrm>
            <a:off x="8786478" y="1431669"/>
            <a:ext cx="181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HOMEPAGE </a:t>
            </a:r>
            <a:r>
              <a:rPr lang="cs-CZ" sz="1400" b="1" dirty="0"/>
              <a:t>SEKCE 3</a:t>
            </a:r>
            <a:endParaRPr lang="en-US" sz="14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5F4E85B-82D5-457E-EBC3-81731898ECE6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3940303" y="1347091"/>
            <a:ext cx="0" cy="4154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8D7B1E9-FFC2-AEE4-CA7B-16C25FFE19E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940303" y="1347091"/>
            <a:ext cx="10059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50D3248-881A-D75F-FB5E-B64A9C956CF6}"/>
              </a:ext>
            </a:extLst>
          </p:cNvPr>
          <p:cNvSpPr txBox="1"/>
          <p:nvPr/>
        </p:nvSpPr>
        <p:spPr>
          <a:xfrm>
            <a:off x="5938534" y="5586638"/>
            <a:ext cx="1810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solidFill>
                  <a:srgbClr val="7030A0"/>
                </a:solidFill>
              </a:rPr>
              <a:t>Pokračuj u SEKCE 3</a:t>
            </a:r>
            <a:endParaRPr lang="en-US" sz="1400" dirty="0">
              <a:solidFill>
                <a:srgbClr val="7030A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840AE36-3E58-EA67-0727-3E207BE14CD2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7748732" y="1585681"/>
            <a:ext cx="0" cy="41548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86E6D0D-020A-1DA4-88C4-BD213F39F143}"/>
              </a:ext>
            </a:extLst>
          </p:cNvPr>
          <p:cNvCxnSpPr>
            <a:cxnSpLocks/>
          </p:cNvCxnSpPr>
          <p:nvPr/>
        </p:nvCxnSpPr>
        <p:spPr>
          <a:xfrm>
            <a:off x="7748732" y="1585681"/>
            <a:ext cx="10059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CBC6CA5-7F68-1A9D-F774-292ED7F189D9}"/>
              </a:ext>
            </a:extLst>
          </p:cNvPr>
          <p:cNvSpPr/>
          <p:nvPr/>
        </p:nvSpPr>
        <p:spPr>
          <a:xfrm>
            <a:off x="8048844" y="1821813"/>
            <a:ext cx="3285461" cy="823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PHOTO LETIŠTĚ</a:t>
            </a:r>
            <a:br>
              <a:rPr lang="cs-CZ" dirty="0"/>
            </a:br>
            <a:r>
              <a:rPr lang="cs-CZ" dirty="0"/>
              <a:t>SE STEWARDESS</a:t>
            </a:r>
            <a:endParaRPr lang="en-US" dirty="0"/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2CB30C09-D6A4-8739-8ECF-43D81EEE1107}"/>
              </a:ext>
            </a:extLst>
          </p:cNvPr>
          <p:cNvSpPr/>
          <p:nvPr/>
        </p:nvSpPr>
        <p:spPr>
          <a:xfrm>
            <a:off x="10257513" y="4072939"/>
            <a:ext cx="832242" cy="233470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88DD28A2-8B95-123F-C2A7-7C9E6648A505}"/>
              </a:ext>
            </a:extLst>
          </p:cNvPr>
          <p:cNvSpPr/>
          <p:nvPr/>
        </p:nvSpPr>
        <p:spPr>
          <a:xfrm>
            <a:off x="10257513" y="4381235"/>
            <a:ext cx="832242" cy="233470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BEA42CB5-E5EB-D676-55C7-71887DCC82FD}"/>
              </a:ext>
            </a:extLst>
          </p:cNvPr>
          <p:cNvSpPr/>
          <p:nvPr/>
        </p:nvSpPr>
        <p:spPr>
          <a:xfrm>
            <a:off x="10257513" y="4715094"/>
            <a:ext cx="832242" cy="233470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50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7B447-232B-E1F0-86BC-5F668BD5F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99807D-B42B-EACB-9E94-D5E6EC5BFA97}"/>
              </a:ext>
            </a:extLst>
          </p:cNvPr>
          <p:cNvSpPr txBox="1"/>
          <p:nvPr/>
        </p:nvSpPr>
        <p:spPr>
          <a:xfrm>
            <a:off x="2006" y="0"/>
            <a:ext cx="6093994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cs-CZ" sz="2400" b="1" dirty="0">
                <a:solidFill>
                  <a:srgbClr val="FFFF00"/>
                </a:solidFill>
              </a:rPr>
              <a:t>FOTO</a:t>
            </a:r>
            <a:r>
              <a:rPr lang="cs-CZ" sz="2400" b="1" dirty="0"/>
              <a:t> DOCK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17527-8E3C-7B1D-F982-B41FE30E2EE9}"/>
              </a:ext>
            </a:extLst>
          </p:cNvPr>
          <p:cNvSpPr txBox="1"/>
          <p:nvPr/>
        </p:nvSpPr>
        <p:spPr>
          <a:xfrm>
            <a:off x="1637414" y="1257449"/>
            <a:ext cx="445858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400" dirty="0"/>
              <a:t>M</a:t>
            </a:r>
            <a:r>
              <a:rPr lang="en-US" sz="1400" dirty="0"/>
              <a:t>oderní profilová fotografie, která vystihne vaši osobnost, profesní styl i energii. Focení s námi je přirozené, pohodové a zaměřené na to, co vás odlišuje.</a:t>
            </a:r>
            <a:r>
              <a:rPr lang="cs-CZ" sz="1400" dirty="0"/>
              <a:t> </a:t>
            </a:r>
            <a:r>
              <a:rPr lang="en-US" sz="1400" dirty="0"/>
              <a:t>Každý snímek je vizuální vizitka, která mluví za vás dřív, než řeknete první slovo</a:t>
            </a:r>
            <a:r>
              <a:rPr lang="cs-CZ" sz="1400" dirty="0"/>
              <a:t>.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7255DC-D8AD-770C-16F4-4BD5E3281544}"/>
              </a:ext>
            </a:extLst>
          </p:cNvPr>
          <p:cNvSpPr txBox="1"/>
          <p:nvPr/>
        </p:nvSpPr>
        <p:spPr>
          <a:xfrm>
            <a:off x="1637414" y="782528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Business portrét s charakterem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AFE8C-D566-47B9-85BE-2FFC9E2FA1F5}"/>
              </a:ext>
            </a:extLst>
          </p:cNvPr>
          <p:cNvSpPr txBox="1"/>
          <p:nvPr/>
        </p:nvSpPr>
        <p:spPr>
          <a:xfrm>
            <a:off x="1637414" y="3092129"/>
            <a:ext cx="4458586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400" dirty="0"/>
              <a:t>Jedná se o </a:t>
            </a:r>
            <a:r>
              <a:rPr lang="en-US" sz="1400" dirty="0"/>
              <a:t>zachycení atmosféry, emocí a momentů, které tvoří příběh vaší události.</a:t>
            </a:r>
            <a:r>
              <a:rPr lang="cs-CZ" sz="1400" dirty="0"/>
              <a:t> </a:t>
            </a:r>
            <a:r>
              <a:rPr lang="en-US" sz="1400" dirty="0"/>
              <a:t>Lidé, pohyb, světlo, smích – to všechno tvoří obraz, který mluví sám za sebe. Ať už jde o firemní akci, konferenci, večírek nebo festival, fotíme s citem pro detail, energii a přirozenost.</a:t>
            </a:r>
            <a:r>
              <a:rPr lang="cs-CZ" sz="1400" dirty="0"/>
              <a:t> </a:t>
            </a:r>
            <a:r>
              <a:rPr lang="en-US" sz="1400" dirty="0"/>
              <a:t>Každý snímek má svůj rytmus a náladu, která se promění v silný vizuální obsah pro vaše prezentace, web nebo sociální sítě. Pracujeme nenápadně, ale s jasným cílem – zachytit to, co dělá vaši akci jedinečnou. Pokud chcete, aby vaše událost zůstala živá i v obraze, jsme tu pro vás.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7ACDA2-ED3E-B5CE-A191-50F892ACAF75}"/>
              </a:ext>
            </a:extLst>
          </p:cNvPr>
          <p:cNvSpPr txBox="1"/>
          <p:nvPr/>
        </p:nvSpPr>
        <p:spPr>
          <a:xfrm>
            <a:off x="1637414" y="2617208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Foto storytelling z akcí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76DBF-B65C-7227-4554-4329D6530B01}"/>
              </a:ext>
            </a:extLst>
          </p:cNvPr>
          <p:cNvSpPr txBox="1"/>
          <p:nvPr/>
        </p:nvSpPr>
        <p:spPr>
          <a:xfrm>
            <a:off x="6500037" y="1257449"/>
            <a:ext cx="445858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400" dirty="0"/>
              <a:t>Z</a:t>
            </a:r>
            <a:r>
              <a:rPr lang="en-US" sz="1400" dirty="0"/>
              <a:t>působ, jak proměnit běžnou nabídku v atraktivní zážitek. Profesionální focení dodá každému prostoru styl, hloubku a emoci, která zaujme na první pohled. Ať už jde o rodinný dům, komerční objekt nebo developerský projekt, zachytíme jeho charakter tak, aby vynikl mezi ostatními.</a:t>
            </a:r>
            <a:r>
              <a:rPr lang="cs-CZ" sz="1400" dirty="0"/>
              <a:t> </a:t>
            </a:r>
            <a:r>
              <a:rPr lang="en-US" sz="1400" dirty="0"/>
              <a:t>Moderní fotografie nemovitostí není jen dokumentace – je to nástroj, který buduje důvěru, zájem a rozhodnutí.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4CC49-298E-B960-A855-1AFE891E639E}"/>
              </a:ext>
            </a:extLst>
          </p:cNvPr>
          <p:cNvSpPr txBox="1"/>
          <p:nvPr/>
        </p:nvSpPr>
        <p:spPr>
          <a:xfrm>
            <a:off x="6500037" y="782528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Vizuální prezentace nemovitostí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0BDFE-498C-D0AB-D684-D2D9140B6419}"/>
              </a:ext>
            </a:extLst>
          </p:cNvPr>
          <p:cNvSpPr txBox="1"/>
          <p:nvPr/>
        </p:nvSpPr>
        <p:spPr>
          <a:xfrm>
            <a:off x="6500037" y="3693050"/>
            <a:ext cx="445858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Profesionální focení produktů je základ kvalitního online prodeje. Dobře nasvícený, čistý a vizuálně atraktivní snímek dokáže zaujmout během vteřiny. Každý produkt má svůj charakter, a my ho umíme zachytit tak, aby vynikl na webu, v kampani i na sociálních sítích. Pracujeme s citem pro detail, barvu i kompozici, ať už jde o módu, kosmetiku, technologii nebo designové doplňky.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DC28DF-2F7C-8033-90F6-607A037F3B56}"/>
              </a:ext>
            </a:extLst>
          </p:cNvPr>
          <p:cNvSpPr txBox="1"/>
          <p:nvPr/>
        </p:nvSpPr>
        <p:spPr>
          <a:xfrm>
            <a:off x="6500037" y="3218129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Fotografie pro e‑shop a marketing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1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E1720-AA9E-A98A-A925-DC68D633F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6FB5BA-4C63-A4B1-4B1B-913E32CBCFB6}"/>
              </a:ext>
            </a:extLst>
          </p:cNvPr>
          <p:cNvSpPr txBox="1"/>
          <p:nvPr/>
        </p:nvSpPr>
        <p:spPr>
          <a:xfrm>
            <a:off x="2006" y="0"/>
            <a:ext cx="6093994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cs-CZ" sz="2400" b="1" dirty="0">
                <a:solidFill>
                  <a:srgbClr val="FFFF00"/>
                </a:solidFill>
              </a:rPr>
              <a:t>FOTO</a:t>
            </a:r>
            <a:r>
              <a:rPr lang="cs-CZ" sz="2400" b="1" dirty="0"/>
              <a:t> DOCK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AF4BC2-ADBA-138D-5B92-BBB9E959FB1A}"/>
              </a:ext>
            </a:extLst>
          </p:cNvPr>
          <p:cNvSpPr txBox="1"/>
          <p:nvPr/>
        </p:nvSpPr>
        <p:spPr>
          <a:xfrm>
            <a:off x="1637414" y="1412375"/>
            <a:ext cx="445858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Každá svatba má své kouzlo, a my ho umíme zachytit. Nabízíme profesionální focení, které promění váš den v sérii obrazů plných emocí, světla a příběhů. Nejde jen o momentky, ale o vizuální vzpomínky, které budou žít dál. Pracujeme nenápadně, citlivě a s radostí, protože víme, že opravdové kouzlo se děje mezi lidmi. Každý snímek má svůj tón, rytmus a náladu, která vystihne atmosféru vašeho dne. Žádné strojené pózy, jen přirozenost, radost a láska v tom nejlepším světle.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9BA559-7B6D-D53D-8E48-018E53188568}"/>
              </a:ext>
            </a:extLst>
          </p:cNvPr>
          <p:cNvSpPr txBox="1"/>
          <p:nvPr/>
        </p:nvSpPr>
        <p:spPr>
          <a:xfrm>
            <a:off x="1637414" y="937454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Kouzlo svatebního dne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93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7F862-C41C-0627-942F-EEF4494B0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836A5E-4F25-7684-857B-B14E54CF6762}"/>
              </a:ext>
            </a:extLst>
          </p:cNvPr>
          <p:cNvSpPr txBox="1"/>
          <p:nvPr/>
        </p:nvSpPr>
        <p:spPr>
          <a:xfrm>
            <a:off x="2006" y="0"/>
            <a:ext cx="6093994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cs-CZ" sz="2400" b="1" dirty="0">
                <a:solidFill>
                  <a:srgbClr val="FFFF00"/>
                </a:solidFill>
              </a:rPr>
              <a:t>ONLINE</a:t>
            </a:r>
            <a:r>
              <a:rPr lang="cs-CZ" sz="2400" b="1" dirty="0"/>
              <a:t> DOCK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46A29D-19F1-786B-6DEC-0E3CBF30BD01}"/>
              </a:ext>
            </a:extLst>
          </p:cNvPr>
          <p:cNvSpPr txBox="1"/>
          <p:nvPr/>
        </p:nvSpPr>
        <p:spPr>
          <a:xfrm>
            <a:off x="1637414" y="1498220"/>
            <a:ext cx="445858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Vytváříme weby a e‑shopy, které nejen skvěle vypadají, ale hlavně fungují. Každý projekt stavíme na pevných základech – rychlost, přehlednost a konverze. Myslíme na uživatele, ale nezapomínáme na výsledky. Design ladíme s citem, technologie volíme s rozumem. Váš online prostor bude připraven růst, přitahovat pozornost a přinášet skutečné obchodní výsledky. Žádné šablony, jen řešení, které sedí právě vám.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76252-D12D-8D51-80A3-D0EE9AEF9D3C}"/>
              </a:ext>
            </a:extLst>
          </p:cNvPr>
          <p:cNvSpPr txBox="1"/>
          <p:nvPr/>
        </p:nvSpPr>
        <p:spPr>
          <a:xfrm>
            <a:off x="1637414" y="782528"/>
            <a:ext cx="44585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Tvorba webů a e‑shopů</a:t>
            </a:r>
            <a:br>
              <a:rPr lang="cs-CZ" b="1" dirty="0"/>
            </a:br>
            <a:r>
              <a:rPr lang="en-US" b="1" dirty="0"/>
              <a:t>s důrazem na výkon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37448-A684-2503-B0F0-C3C74A06C35F}"/>
              </a:ext>
            </a:extLst>
          </p:cNvPr>
          <p:cNvSpPr txBox="1"/>
          <p:nvPr/>
        </p:nvSpPr>
        <p:spPr>
          <a:xfrm>
            <a:off x="1637414" y="4018820"/>
            <a:ext cx="445858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Pomůžeme vašemu webu nebo e‑shopu vystoupat ve výsledcích vyhledávání přirozenou cestou. Vytváříme obsah, který má smysl pro vaše zákazníky i pro algoritmy. Sledujeme trendy, analyzujeme chování návštěvníků a ladíme každý detail tak, aby váš online prostor rostl spolu s vaším byznysem. Žádné triky, jen chytrá strategie, která funguje dlouhodobě. Váš web bude nejen krásný, ale i viditelný.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37C7F-4AEF-5C64-7615-15050229C658}"/>
              </a:ext>
            </a:extLst>
          </p:cNvPr>
          <p:cNvSpPr txBox="1"/>
          <p:nvPr/>
        </p:nvSpPr>
        <p:spPr>
          <a:xfrm>
            <a:off x="1637414" y="3543899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SEO &amp; obsahová strategie pro růst značky</a:t>
            </a:r>
            <a:endParaRPr lang="en-US" strike="sngStrike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A6152D-C1AB-6AD6-F9B2-7B235FC8AB7D}"/>
              </a:ext>
            </a:extLst>
          </p:cNvPr>
          <p:cNvSpPr txBox="1"/>
          <p:nvPr/>
        </p:nvSpPr>
        <p:spPr>
          <a:xfrm>
            <a:off x="6393712" y="1257449"/>
            <a:ext cx="4458586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U nás se přistává stylově. „Landing page“? My jí říkáme příletová hala – místo, kde se návštěvník neztratí, ale rovnou ví, kam jít, co kliknout a proč to vlastně chce.</a:t>
            </a:r>
            <a:endParaRPr lang="cs-CZ" sz="1400" dirty="0"/>
          </a:p>
          <a:p>
            <a:endParaRPr lang="cs-CZ" sz="1400" dirty="0"/>
          </a:p>
          <a:p>
            <a:r>
              <a:rPr lang="en-US" sz="1400" dirty="0"/>
              <a:t>Lead generation? Jasně. Lead speed-up? Samozřejmě. Sales pitch? Přistává hladce. A to vše bez armády grafiků a copywriterů – stačí naše zkušenosti, kreativní cit a </a:t>
            </a:r>
            <a:r>
              <a:rPr lang="cs-CZ" sz="1400" dirty="0"/>
              <a:t>někdy také </a:t>
            </a:r>
            <a:r>
              <a:rPr lang="en-US" sz="1400" dirty="0"/>
              <a:t>trocha AI magie.</a:t>
            </a:r>
          </a:p>
          <a:p>
            <a:endParaRPr lang="en-US" sz="1400" dirty="0"/>
          </a:p>
          <a:p>
            <a:r>
              <a:rPr lang="en-US" sz="1400" dirty="0"/>
              <a:t>Každá příletová hala od airport81 je navržená tak, aby přivítala, zaujala a přesvědčila. Ať už prodáváš produkt, službu nebo jen sbíráš kontakty – my ti postavíme runway, po které se klienti rádi projdou až k cíli.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61AFE7-08AB-E489-2413-16348FD1F8AE}"/>
              </a:ext>
            </a:extLst>
          </p:cNvPr>
          <p:cNvSpPr txBox="1"/>
          <p:nvPr/>
        </p:nvSpPr>
        <p:spPr>
          <a:xfrm>
            <a:off x="6393712" y="782528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b="1" dirty="0"/>
              <a:t>Landing pages – příletová hala</a:t>
            </a:r>
            <a:endParaRPr lang="en-US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98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740FF-E278-B174-F475-D2188F46D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8E70ED-30C4-DCF9-E117-85DBDA55A699}"/>
              </a:ext>
            </a:extLst>
          </p:cNvPr>
          <p:cNvSpPr txBox="1"/>
          <p:nvPr/>
        </p:nvSpPr>
        <p:spPr>
          <a:xfrm>
            <a:off x="2006" y="0"/>
            <a:ext cx="6093994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cs-CZ" sz="2400" b="1" dirty="0">
                <a:solidFill>
                  <a:srgbClr val="FFFF00"/>
                </a:solidFill>
              </a:rPr>
              <a:t>DESIGN</a:t>
            </a:r>
            <a:r>
              <a:rPr lang="cs-CZ" sz="2400" b="1" dirty="0"/>
              <a:t> DOCK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CDA45-8F29-D91E-D379-9A90FB37CE93}"/>
              </a:ext>
            </a:extLst>
          </p:cNvPr>
          <p:cNvSpPr txBox="1"/>
          <p:nvPr/>
        </p:nvSpPr>
        <p:spPr>
          <a:xfrm>
            <a:off x="1637414" y="1257449"/>
            <a:ext cx="4458586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Značka začíná vizuálním dojmem, ale žije v každém detailu. Navrhujeme loga, barvy, typografii i tón komunikace tak, aby vše ladilo do jednoho silného příběhu. Vytváříme styl, který si lidé zapamatují a který vás bude reprezentovat napříč médii. Brand manuály proměníme v praktický nástroj, který udrží vaši identitu konzistentní a srozumitelnou. Pokud už značku máte, pomůžeme jí najít nový dech – citlivě, strategicky a s respektem k tomu, co už funguje. Vizuální identita od nás není jen hezká – je funkční, živá a připravená růst s vámi.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C5E50-ADBB-8460-C37B-FE3570F43F04}"/>
              </a:ext>
            </a:extLst>
          </p:cNvPr>
          <p:cNvSpPr txBox="1"/>
          <p:nvPr/>
        </p:nvSpPr>
        <p:spPr>
          <a:xfrm>
            <a:off x="1637414" y="782528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b="1" dirty="0"/>
              <a:t>Branding a identita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3A36A-03FF-8590-B60A-8C0ACE3B133E}"/>
              </a:ext>
            </a:extLst>
          </p:cNvPr>
          <p:cNvSpPr txBox="1"/>
          <p:nvPr/>
        </p:nvSpPr>
        <p:spPr>
          <a:xfrm>
            <a:off x="6390168" y="1257449"/>
            <a:ext cx="445858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Grafika, která mluví za vás. Navrhujeme tiskoviny, které zaujmou na první pohled – od vizitek až po katalogy. Vdechujeme život obalům produktů, ladíme typografii do posledního písmene a proměňujeme data v srozumitelné infografiky. Každý vizuál tvoříme s citem pro detail, značku i médium, ve kterém bude žít. Věříme, že dobrý design není jen hezký – je funkční, zapamatovatelný a přirozeně zapadá do vašeho příběhu.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30AB6-6CFA-98E3-2C73-2555CCAA3D59}"/>
              </a:ext>
            </a:extLst>
          </p:cNvPr>
          <p:cNvSpPr txBox="1"/>
          <p:nvPr/>
        </p:nvSpPr>
        <p:spPr>
          <a:xfrm>
            <a:off x="6390168" y="782528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Vizuální komunikace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C61D0-E71C-B2BC-BA79-E7562EC6A3A0}"/>
              </a:ext>
            </a:extLst>
          </p:cNvPr>
          <p:cNvSpPr txBox="1"/>
          <p:nvPr/>
        </p:nvSpPr>
        <p:spPr>
          <a:xfrm>
            <a:off x="6390167" y="4038831"/>
            <a:ext cx="4458587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400" dirty="0"/>
              <a:t>N</a:t>
            </a:r>
            <a:r>
              <a:rPr lang="en-US" sz="1400" dirty="0"/>
              <a:t>áš tichý parťák, kreativní kopilot a důvod, proč dokážeme proměnit nápady ve vizuály dřív, než ostatní stihnou otevřít Photoshop. Zatímco jiní ladí první skici, my už klientům ukazujeme </a:t>
            </a:r>
            <a:r>
              <a:rPr lang="cs-CZ" sz="1400" dirty="0"/>
              <a:t>série</a:t>
            </a:r>
            <a:r>
              <a:rPr lang="en-US" sz="1400" dirty="0"/>
              <a:t> návrh</a:t>
            </a:r>
            <a:r>
              <a:rPr lang="cs-CZ" sz="1400" dirty="0"/>
              <a:t>ů.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Víme, co funguje, co ne, a co vypadá dobře jen na moodboardu. Naše tajná zbraň? Kombinace zkušeností, citu pro značku a </a:t>
            </a:r>
            <a:r>
              <a:rPr lang="cs-CZ" sz="1400" dirty="0"/>
              <a:t>training v </a:t>
            </a:r>
            <a:r>
              <a:rPr lang="en-US" sz="1400" dirty="0"/>
              <a:t>nejnovějších </a:t>
            </a:r>
            <a:r>
              <a:rPr lang="cs-CZ" sz="1400" dirty="0"/>
              <a:t>AI tools. P</a:t>
            </a:r>
            <a:r>
              <a:rPr lang="en-US" sz="1400" dirty="0"/>
              <a:t>omáhá </a:t>
            </a:r>
            <a:r>
              <a:rPr lang="cs-CZ" sz="1400" dirty="0"/>
              <a:t>nám </a:t>
            </a:r>
            <a:r>
              <a:rPr lang="en-US" sz="1400" dirty="0"/>
              <a:t>myslet rychleji, tvořit chytřeji a navrhovat </a:t>
            </a:r>
            <a:r>
              <a:rPr lang="cs-CZ" sz="1400" dirty="0"/>
              <a:t>komplexně</a:t>
            </a:r>
            <a:r>
              <a:rPr lang="en-US" sz="1400" dirty="0"/>
              <a:t>. </a:t>
            </a:r>
            <a:endParaRPr lang="cs-CZ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ADE134-ABD7-8EAD-1D56-142C4ACBB4F7}"/>
              </a:ext>
            </a:extLst>
          </p:cNvPr>
          <p:cNvSpPr txBox="1"/>
          <p:nvPr/>
        </p:nvSpPr>
        <p:spPr>
          <a:xfrm>
            <a:off x="6390168" y="3563910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b="1" dirty="0"/>
              <a:t>AI, náš turbo flight attendant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0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F4115-A1BF-BB67-BD14-CDAB61C7F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152A4C-9B21-11D1-0DB2-547044170D3F}"/>
              </a:ext>
            </a:extLst>
          </p:cNvPr>
          <p:cNvSpPr txBox="1"/>
          <p:nvPr/>
        </p:nvSpPr>
        <p:spPr>
          <a:xfrm>
            <a:off x="2005" y="0"/>
            <a:ext cx="6181847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cs-CZ" sz="2400" b="1" dirty="0">
                <a:solidFill>
                  <a:srgbClr val="FFFF00"/>
                </a:solidFill>
              </a:rPr>
              <a:t>DESIGN</a:t>
            </a:r>
            <a:r>
              <a:rPr lang="cs-CZ" sz="2400" b="1" dirty="0"/>
              <a:t> DOCK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9BC38-D60A-59AD-FAEB-AD336EDA157E}"/>
              </a:ext>
            </a:extLst>
          </p:cNvPr>
          <p:cNvSpPr txBox="1"/>
          <p:nvPr/>
        </p:nvSpPr>
        <p:spPr>
          <a:xfrm>
            <a:off x="1109330" y="1257449"/>
            <a:ext cx="445858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Vytváříme grafiku pro sociální sítě, bannery, newslettery i interaktivní publikace, které zaujmou na první pohled. Navrhujeme weby, které jsou nejen krásné, ale i přehledné a uživatelsky přívětivé</a:t>
            </a:r>
            <a:r>
              <a:rPr lang="cs-CZ" sz="1400" dirty="0"/>
              <a:t>. </a:t>
            </a:r>
            <a:r>
              <a:rPr lang="en-US" sz="1400" dirty="0"/>
              <a:t>Retušujeme fotografie tak, aby vypadaly přirozeně a profesionálně. Každý vizuál ladíme tak, aby zapadl do vašeho příběhu a fungoval napříč platformami</a:t>
            </a:r>
            <a:r>
              <a:rPr lang="cs-CZ" sz="1400" dirty="0"/>
              <a:t>. </a:t>
            </a:r>
            <a:r>
              <a:rPr lang="en-US" sz="1400" dirty="0"/>
              <a:t>Váš digitální svět bude díky nám konzistentní, svěží a připravený růst.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B3EFB2-390D-7D83-2483-234326E4F9C0}"/>
              </a:ext>
            </a:extLst>
          </p:cNvPr>
          <p:cNvSpPr txBox="1"/>
          <p:nvPr/>
        </p:nvSpPr>
        <p:spPr>
          <a:xfrm>
            <a:off x="1109330" y="782528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b="1" dirty="0"/>
              <a:t>Kreativní digitální design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069AFA-7743-B5AB-058C-A108F3DE21D7}"/>
              </a:ext>
            </a:extLst>
          </p:cNvPr>
          <p:cNvSpPr txBox="1"/>
          <p:nvPr/>
        </p:nvSpPr>
        <p:spPr>
          <a:xfrm>
            <a:off x="1109330" y="4265428"/>
            <a:ext cx="4458586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400" dirty="0"/>
              <a:t>Vaše grafika si zaslouží perfektní digitální výstup pro produkce. Zajistíme tisk vizitek, letáků, katalogů i velkoplošných bannerů. Potiskneme reklamní předměty, oblečení i etikety, které podtrhnou charakter vaší značky. Vše pečlivě nastavíme, exportujeme a archivujeme, abyste měli jistotu, že se k materiálům kdykoliv vrátíte. Produkce od nás je rychlá, spolehlivá a připravená růst s vaším projektem.</a:t>
            </a:r>
          </a:p>
          <a:p>
            <a:r>
              <a:rPr lang="cs-CZ" sz="1400" dirty="0"/>
              <a:t>PS: Netiskneme přímu u nás ale nabízíme spolehlivé a výhodné partnery nebo nám jednodušše určíte kam exporty zaslat.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EF5B5E-2CF0-87AD-D3CD-AE965123A8D9}"/>
              </a:ext>
            </a:extLst>
          </p:cNvPr>
          <p:cNvSpPr txBox="1"/>
          <p:nvPr/>
        </p:nvSpPr>
        <p:spPr>
          <a:xfrm>
            <a:off x="1109330" y="3790507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b="1" dirty="0"/>
              <a:t>Tisková a digitální produkce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0512B89-51ED-F723-B887-1D867E0A8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853" y="0"/>
            <a:ext cx="6006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25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63BFB-2347-F291-D727-EDCA039DC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31E190-F7B1-1139-220F-A8CADCC906EF}"/>
              </a:ext>
            </a:extLst>
          </p:cNvPr>
          <p:cNvSpPr txBox="1"/>
          <p:nvPr/>
        </p:nvSpPr>
        <p:spPr>
          <a:xfrm>
            <a:off x="2006" y="0"/>
            <a:ext cx="6093994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cs-CZ" sz="2400" b="1" dirty="0">
                <a:solidFill>
                  <a:srgbClr val="FFFF00"/>
                </a:solidFill>
              </a:rPr>
              <a:t>AIRPORT81 TERMINAL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6B9C81-0EFB-D537-5FA7-1AC9A4BDCFEC}"/>
              </a:ext>
            </a:extLst>
          </p:cNvPr>
          <p:cNvSpPr txBox="1"/>
          <p:nvPr/>
        </p:nvSpPr>
        <p:spPr>
          <a:xfrm>
            <a:off x="684028" y="1257449"/>
            <a:ext cx="5411972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Vítej na palubě airport81</a:t>
            </a:r>
            <a:r>
              <a:rPr lang="cs-CZ" sz="1400" b="1" dirty="0"/>
              <a:t>. </a:t>
            </a:r>
            <a:r>
              <a:rPr lang="en-US" sz="1400" dirty="0"/>
              <a:t>Jsme tým kreativních pilotů digitálního světa, co místo nudných prezentací raději vzlétne s dronem a zachytí svět z výšky</a:t>
            </a:r>
            <a:r>
              <a:rPr lang="cs-CZ" sz="1400" dirty="0"/>
              <a:t>. P</a:t>
            </a:r>
            <a:r>
              <a:rPr lang="en-US" sz="1400" dirty="0"/>
              <a:t>řistáváme přesně tam, kde nás potřebuješ – u tvorby webů, obsahu, fotek i videí, které mají šťávu.</a:t>
            </a:r>
          </a:p>
          <a:p>
            <a:endParaRPr lang="cs-CZ" sz="1400" dirty="0"/>
          </a:p>
          <a:p>
            <a:r>
              <a:rPr lang="cs-CZ" sz="1400" b="1" dirty="0"/>
              <a:t>airport81 přináší nový vítr do reklamního prostoru. </a:t>
            </a:r>
            <a:r>
              <a:rPr lang="cs-CZ" sz="1400" dirty="0"/>
              <a:t>Spojujeme klasické řemeslo s moderními nástroji – od dronové vizuální produkce až po práci s umělou inteligencí. </a:t>
            </a:r>
            <a:r>
              <a:rPr lang="cs-CZ" sz="1400" b="1" dirty="0"/>
              <a:t>AI</a:t>
            </a:r>
            <a:r>
              <a:rPr lang="cs-CZ" sz="1400" dirty="0"/>
              <a:t> u nás není buzzword, ale součást každodenní tvorby. Pomáhá nám přemýšlet jinak, rychleji, chytřeji. Ale nikdy za nás netvoří duši projektu – tu máme vlastní. </a:t>
            </a:r>
            <a:r>
              <a:rPr lang="en-US" sz="1400" dirty="0"/>
              <a:t>Když jde o digitální content, jsme jako řídící věž – máme přehled, směr a víme, kdy přidat plyn. </a:t>
            </a:r>
            <a:endParaRPr lang="cs-CZ" sz="1400" dirty="0"/>
          </a:p>
          <a:p>
            <a:endParaRPr lang="en-US" sz="1400" dirty="0"/>
          </a:p>
          <a:p>
            <a:r>
              <a:rPr lang="en-US" sz="1400" b="1" dirty="0"/>
              <a:t>airport81 není jen název. Je to mindset. </a:t>
            </a:r>
            <a:endParaRPr lang="cs-CZ" sz="1400" b="1" dirty="0"/>
          </a:p>
          <a:p>
            <a:r>
              <a:rPr lang="en-US" sz="1400" dirty="0"/>
              <a:t>Je to o tom, že reklama nemusí být nudná. Může být odvážná, hravá, vizuálně silná. A hlavně – může létat. Pokud hledáš agenturu, která má hlavu v oblacích, ale nohy pevně na zemi, právě jsi ji našel.</a:t>
            </a:r>
            <a:endParaRPr lang="cs-CZ" sz="1400" dirty="0"/>
          </a:p>
          <a:p>
            <a:endParaRPr lang="cs-CZ" sz="1400" dirty="0"/>
          </a:p>
          <a:p>
            <a:r>
              <a:rPr lang="en-US" sz="1400" b="1" dirty="0"/>
              <a:t>airport81 není žádný startup bez minulosti. </a:t>
            </a:r>
            <a:r>
              <a:rPr lang="en-US" sz="1400" dirty="0"/>
              <a:t>Jsme noví jen na oko – ve skutečnosti za námi stojí roky zkušeností v reklamě, marketingu i korporátním světě. Zakladatelé prošli vším od malých kampaní po globální strategie, a právě teď se rozhodli vzlétnout znovu. V novém kabátě, s novou vizí, ale se stejnou vášní pro kreativitu a komunikaci.</a:t>
            </a:r>
            <a:endParaRPr lang="cs-CZ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2A688F-D4AB-5D8D-D6CC-03C6E656BC20}"/>
              </a:ext>
            </a:extLst>
          </p:cNvPr>
          <p:cNvSpPr txBox="1"/>
          <p:nvPr/>
        </p:nvSpPr>
        <p:spPr>
          <a:xfrm>
            <a:off x="684028" y="782528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b="1" dirty="0"/>
              <a:t>AIRPORT81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6903D-D5F0-7937-8ECD-5B7630D268F8}"/>
              </a:ext>
            </a:extLst>
          </p:cNvPr>
          <p:cNvSpPr txBox="1"/>
          <p:nvPr/>
        </p:nvSpPr>
        <p:spPr>
          <a:xfrm>
            <a:off x="6500037" y="1262929"/>
            <a:ext cx="445858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400" dirty="0"/>
              <a:t>K</a:t>
            </a:r>
            <a:r>
              <a:rPr lang="en-US" sz="1400" dirty="0"/>
              <a:t>onkurence je silná, pozornost krátká. Ale věříme, že právě naše kombinace hluboké zkušenosti, kreativní empatie a nevyčerpatelného entusiasmu je tím, co nás odlišuje. Nechceme být největší. Chceme být nejčerstvější.</a:t>
            </a:r>
            <a:endParaRPr lang="cs-CZ" sz="1400" dirty="0"/>
          </a:p>
          <a:p>
            <a:endParaRPr lang="cs-CZ" sz="1400" dirty="0"/>
          </a:p>
          <a:p>
            <a:r>
              <a:rPr lang="en-US" sz="1400" dirty="0"/>
              <a:t>Budoucnost airport81 vidíme jako místo, kde se potkává technologie s lidskostí, vizuální síla s příběhem a kreativita s přesností. Jsme tu, abychom tvořili kampaně, které mají hloubku, weby, které fungují, a obsah, který rezonuje. </a:t>
            </a:r>
            <a:endParaRPr lang="cs-CZ" sz="1400" dirty="0"/>
          </a:p>
          <a:p>
            <a:endParaRPr lang="cs-CZ" sz="1400" dirty="0"/>
          </a:p>
          <a:p>
            <a:r>
              <a:rPr lang="en-US" sz="1400" dirty="0"/>
              <a:t>Ať už jsi malý brand nebo velká značka – pokud hledáš partnera, který rozumí jak oblakům, tak zemi pod nohama, vítej na palubě.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D1B327-ED21-76FB-CDE1-1F7860FFFFB0}"/>
              </a:ext>
            </a:extLst>
          </p:cNvPr>
          <p:cNvSpPr txBox="1"/>
          <p:nvPr/>
        </p:nvSpPr>
        <p:spPr>
          <a:xfrm>
            <a:off x="6500037" y="788008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b="1" dirty="0"/>
              <a:t>Vize letiště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B0A5851-746C-0BAA-A902-D0A6F667F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037" y="4610621"/>
            <a:ext cx="5691963" cy="22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135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72CA7-F8AF-F5E1-BA10-045E4A331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BBEA4F-E2B8-EC96-BA7C-2880D0B58177}"/>
              </a:ext>
            </a:extLst>
          </p:cNvPr>
          <p:cNvSpPr txBox="1"/>
          <p:nvPr/>
        </p:nvSpPr>
        <p:spPr>
          <a:xfrm>
            <a:off x="2006" y="0"/>
            <a:ext cx="6093994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cs-CZ" sz="2400" b="1" dirty="0">
                <a:solidFill>
                  <a:srgbClr val="FFFF00"/>
                </a:solidFill>
              </a:rPr>
              <a:t>AIRPORT81 TERMINAL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6353C5-7C26-EBE3-3353-EA5AA7B05849}"/>
              </a:ext>
            </a:extLst>
          </p:cNvPr>
          <p:cNvSpPr txBox="1"/>
          <p:nvPr/>
        </p:nvSpPr>
        <p:spPr>
          <a:xfrm>
            <a:off x="223283" y="1555160"/>
            <a:ext cx="10735340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400" dirty="0"/>
              <a:t>A</a:t>
            </a:r>
            <a:r>
              <a:rPr lang="en-US" sz="1400" dirty="0"/>
              <a:t>bychom zajistili hladký průběh každého projektu, máme jasně definovaný proces, který dodržují jak naši klienti, tak náš tým. Díky tomu víte, co můžete očekávat – a kdy.</a:t>
            </a:r>
          </a:p>
          <a:p>
            <a:endParaRPr lang="en-US" sz="1400" dirty="0"/>
          </a:p>
          <a:p>
            <a:r>
              <a:rPr lang="en-US" sz="1400" b="1" dirty="0"/>
              <a:t>1. </a:t>
            </a:r>
            <a:r>
              <a:rPr lang="cs-CZ" sz="1400" b="1" dirty="0"/>
              <a:t>Onboarding</a:t>
            </a:r>
            <a:endParaRPr lang="en-US" sz="1400" b="1" dirty="0"/>
          </a:p>
          <a:p>
            <a:r>
              <a:rPr lang="en-US" sz="1400" dirty="0"/>
              <a:t>Spolupráce začíná jednoduchou registrací, kde nám sdělíte základní informace o vaší firmě, cílech a očekáváních. Můžete to udělat online nebo osobně – jak vám to vyhovuje.</a:t>
            </a:r>
          </a:p>
          <a:p>
            <a:endParaRPr lang="en-US" sz="1400" dirty="0"/>
          </a:p>
          <a:p>
            <a:r>
              <a:rPr lang="en-US" sz="1400" b="1" dirty="0"/>
              <a:t>2. Analýza potřeb</a:t>
            </a:r>
          </a:p>
          <a:p>
            <a:r>
              <a:rPr lang="en-US" sz="1400" dirty="0"/>
              <a:t>Po registraci se s vámi spojí náš projektový manažer. Společně si projdeme vaše potřeby, cílovou skupinu, rozpočet a časový rámec. Cílem je pochopit, co přesně potřebujete, a navrhnout nejvhodnější řešení.</a:t>
            </a:r>
          </a:p>
          <a:p>
            <a:endParaRPr lang="en-US" sz="1400" dirty="0"/>
          </a:p>
          <a:p>
            <a:r>
              <a:rPr lang="en-US" sz="1400" b="1" dirty="0"/>
              <a:t>3. Nastavení procesu</a:t>
            </a:r>
          </a:p>
          <a:p>
            <a:r>
              <a:rPr lang="en-US" sz="1400" dirty="0"/>
              <a:t>Na základě analýzy vytvoříme jasný plán spolupráce. Ten zahrnuje konkrétní kroky, odpovědnosti, termíny a výstupy. Vše zaznamenáme do dokumentu </a:t>
            </a:r>
            <a:r>
              <a:rPr lang="cs-CZ" sz="1400" dirty="0"/>
              <a:t>„</a:t>
            </a:r>
            <a:r>
              <a:rPr lang="en-US" sz="1400" dirty="0"/>
              <a:t>Timeline</a:t>
            </a:r>
            <a:r>
              <a:rPr lang="cs-CZ" sz="1400" dirty="0"/>
              <a:t>“</a:t>
            </a:r>
            <a:r>
              <a:rPr lang="en-US" sz="1400" dirty="0"/>
              <a:t>, který slouží jako přehledný průvodce celým projektem.</a:t>
            </a:r>
          </a:p>
          <a:p>
            <a:endParaRPr lang="en-US" sz="1400" dirty="0"/>
          </a:p>
          <a:p>
            <a:r>
              <a:rPr lang="en-US" sz="1400" b="1" dirty="0"/>
              <a:t>4. Realizace</a:t>
            </a:r>
          </a:p>
          <a:p>
            <a:r>
              <a:rPr lang="en-US" sz="1400" dirty="0"/>
              <a:t>Jakmile je plán schválen, začínáme pracovat. Každý krok probíhá podle Timeline – od kreativního návrhu přes produkci až po finální dodání. Pravidelně vás informujeme o průběhu a konzultujeme důležité rozhodnutí.</a:t>
            </a:r>
          </a:p>
          <a:p>
            <a:endParaRPr lang="en-US" sz="1400" dirty="0"/>
          </a:p>
          <a:p>
            <a:r>
              <a:rPr lang="en-US" sz="1400" b="1" dirty="0"/>
              <a:t>5. Vyhodnocení a zpětná vazba</a:t>
            </a:r>
          </a:p>
          <a:p>
            <a:r>
              <a:rPr lang="en-US" sz="1400" dirty="0"/>
              <a:t>Po dokončení projektu si společně projdeme výsledky. Zajímá nás vaše zpětná vazba – pomáhá nám neustále zlepšovat naše služby.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080CF-3EE4-7259-96A7-2326C1381D23}"/>
              </a:ext>
            </a:extLst>
          </p:cNvPr>
          <p:cNvSpPr txBox="1"/>
          <p:nvPr/>
        </p:nvSpPr>
        <p:spPr>
          <a:xfrm>
            <a:off x="223283" y="782528"/>
            <a:ext cx="3136605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b="1" dirty="0"/>
              <a:t>Odbavení cestujicích </a:t>
            </a:r>
            <a:br>
              <a:rPr lang="cs-CZ" b="1" dirty="0"/>
            </a:br>
            <a:r>
              <a:rPr lang="cs-CZ" dirty="0"/>
              <a:t>(procesní a právní postupy)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89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D0092-E67A-6B3F-BECF-1F7416165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EF5D1D-65FF-F06D-AC1A-89A1B54F718A}"/>
              </a:ext>
            </a:extLst>
          </p:cNvPr>
          <p:cNvSpPr txBox="1"/>
          <p:nvPr/>
        </p:nvSpPr>
        <p:spPr>
          <a:xfrm>
            <a:off x="2006" y="0"/>
            <a:ext cx="6093994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cs-CZ" sz="2400" b="1" dirty="0">
                <a:solidFill>
                  <a:srgbClr val="FFFF00"/>
                </a:solidFill>
              </a:rPr>
              <a:t>AIRPORT81 TERMINAL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657F2-4C4A-0D6F-C091-9FE536748ADA}"/>
              </a:ext>
            </a:extLst>
          </p:cNvPr>
          <p:cNvSpPr txBox="1"/>
          <p:nvPr/>
        </p:nvSpPr>
        <p:spPr>
          <a:xfrm>
            <a:off x="1268819" y="1142087"/>
            <a:ext cx="445858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400" i="1" dirty="0"/>
              <a:t>Tady dáme dohromady seznam klientů, které jsme (kdykoliv v minulosti) zpracovali.</a:t>
            </a:r>
            <a:endParaRPr lang="en-US" sz="1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5F476-B81F-07D4-913E-A9FFF339E309}"/>
              </a:ext>
            </a:extLst>
          </p:cNvPr>
          <p:cNvSpPr txBox="1"/>
          <p:nvPr/>
        </p:nvSpPr>
        <p:spPr>
          <a:xfrm>
            <a:off x="1268819" y="667166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b="1" dirty="0"/>
              <a:t>Kdo již s námi letěl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793AA-C70C-77AA-9425-EFE02B92C4FC}"/>
              </a:ext>
            </a:extLst>
          </p:cNvPr>
          <p:cNvSpPr txBox="1"/>
          <p:nvPr/>
        </p:nvSpPr>
        <p:spPr>
          <a:xfrm>
            <a:off x="6016023" y="1142087"/>
            <a:ext cx="4458586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Používáte AI při tvorbě kampaní?</a:t>
            </a:r>
          </a:p>
          <a:p>
            <a:r>
              <a:rPr lang="en-US" sz="1400" dirty="0"/>
              <a:t>Ano, AI nám pomáhá například při analýze dat, návrhu textů, generování vizuálů nebo optimalizaci reklam. Vždy ale s lidským dohledem – kreativita a strategie zůstávají v rukou našich odborníků.</a:t>
            </a:r>
          </a:p>
          <a:p>
            <a:endParaRPr lang="cs-CZ" sz="1400" dirty="0"/>
          </a:p>
          <a:p>
            <a:r>
              <a:rPr lang="en-US" sz="1400" b="1" dirty="0"/>
              <a:t>Znamená to, že vše dělá stroj?</a:t>
            </a:r>
          </a:p>
          <a:p>
            <a:r>
              <a:rPr lang="en-US" sz="1400" dirty="0"/>
              <a:t>Rozhodně ne. AI je pro nás nástroj, který urychluje a zpřesňuje práci. Finální výstupy vždy kontroluje a dolaďuje náš tým.</a:t>
            </a:r>
            <a:endParaRPr lang="cs-CZ" sz="1400" dirty="0"/>
          </a:p>
          <a:p>
            <a:endParaRPr lang="en-US" sz="1400" dirty="0"/>
          </a:p>
          <a:p>
            <a:r>
              <a:rPr lang="en-US" sz="1400" b="1" dirty="0"/>
              <a:t>Je použití AI bezpečné?</a:t>
            </a:r>
          </a:p>
          <a:p>
            <a:r>
              <a:rPr lang="en-US" sz="1400" dirty="0"/>
              <a:t>Ano. Pracujeme s ověřenými nástroji a dbáme na ochranu dat i etické zásady. Vaše informace jsou u nás v bezpečí.</a:t>
            </a:r>
            <a:endParaRPr lang="cs-CZ" sz="1400" dirty="0"/>
          </a:p>
          <a:p>
            <a:endParaRPr lang="en-US" sz="1400" dirty="0"/>
          </a:p>
          <a:p>
            <a:r>
              <a:rPr lang="en-US" sz="1400" b="1" dirty="0"/>
              <a:t>Můžu si vybrat, jestli chci AI využít?</a:t>
            </a:r>
          </a:p>
          <a:p>
            <a:r>
              <a:rPr lang="en-US" sz="1400" dirty="0"/>
              <a:t>Samozřejmě. Pokud preferujete čistě lidský přístup, přizpůsobíme se. AI používáme jen tam, kde to dává smysl a přináší přidanou hodnotu.</a:t>
            </a:r>
          </a:p>
          <a:p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64AEDC-1E3E-D007-D508-6C53DD3647D1}"/>
              </a:ext>
            </a:extLst>
          </p:cNvPr>
          <p:cNvSpPr txBox="1"/>
          <p:nvPr/>
        </p:nvSpPr>
        <p:spPr>
          <a:xfrm>
            <a:off x="6016023" y="667166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b="1" dirty="0"/>
              <a:t>FAQ 2 - Umělá inteligence (AI) v reklamě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EA1B6A-BA49-329D-98D9-7BCF08726538}"/>
              </a:ext>
            </a:extLst>
          </p:cNvPr>
          <p:cNvSpPr txBox="1"/>
          <p:nvPr/>
        </p:nvSpPr>
        <p:spPr>
          <a:xfrm>
            <a:off x="1268819" y="2245817"/>
            <a:ext cx="4458586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Kolik stojí vaše služby?</a:t>
            </a:r>
          </a:p>
          <a:p>
            <a:r>
              <a:rPr lang="en-US" sz="1400" dirty="0"/>
              <a:t>Cena se odvíjí od rozsahu projektu. Po úvodní konzultaci vám připravíme cenovou nabídku na míru – bez skrytých poplatků.</a:t>
            </a:r>
            <a:endParaRPr lang="cs-CZ" sz="1400" dirty="0"/>
          </a:p>
          <a:p>
            <a:endParaRPr lang="cs-CZ" sz="1400" dirty="0"/>
          </a:p>
          <a:p>
            <a:r>
              <a:rPr lang="en-US" sz="1400" b="1" dirty="0"/>
              <a:t>Jak dlouho trvá realizace kampaně?</a:t>
            </a:r>
          </a:p>
          <a:p>
            <a:r>
              <a:rPr lang="en-US" sz="1400" dirty="0"/>
              <a:t>Záleží na typu projektu. Jednodušší kampaně zvládneme během několika týdnů, komplexnější projekty mohou trvat déle. Vždy pracujeme podle přehledného harmonogramu (Timeline), který s vámi sdílíme.</a:t>
            </a:r>
            <a:endParaRPr lang="cs-CZ" sz="1400" dirty="0"/>
          </a:p>
          <a:p>
            <a:endParaRPr lang="cs-CZ" sz="1400" dirty="0"/>
          </a:p>
          <a:p>
            <a:r>
              <a:rPr lang="en-US" sz="1400" b="1" dirty="0"/>
              <a:t>Co když potřebuji něco změnit během projektu?</a:t>
            </a:r>
          </a:p>
          <a:p>
            <a:r>
              <a:rPr lang="en-US" sz="1400" dirty="0"/>
              <a:t>Žádný problém. Jsme flexibilní a změny řešíme operativně. Vše ale musí zapadat do schváleného časového a rozpočtového rámce.</a:t>
            </a:r>
            <a:endParaRPr lang="cs-CZ" sz="1400" dirty="0"/>
          </a:p>
          <a:p>
            <a:endParaRPr lang="cs-CZ" sz="1400" dirty="0"/>
          </a:p>
          <a:p>
            <a:r>
              <a:rPr lang="en-US" sz="1400" b="1" dirty="0"/>
              <a:t>Pracujete i s menšími firmami nebo startupy?</a:t>
            </a:r>
          </a:p>
          <a:p>
            <a:r>
              <a:rPr lang="en-US" sz="1400" dirty="0"/>
              <a:t>Ano! Rádi spolupracujeme s klienty všech velikostí. Každý projekt bereme individuálně a přizpůsobíme se vašim možnostem.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0713C-7511-1B40-57F5-AF3E60A4532B}"/>
              </a:ext>
            </a:extLst>
          </p:cNvPr>
          <p:cNvSpPr txBox="1"/>
          <p:nvPr/>
        </p:nvSpPr>
        <p:spPr>
          <a:xfrm>
            <a:off x="1268819" y="1770896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b="1" dirty="0"/>
              <a:t>FAQ 1</a:t>
            </a:r>
            <a:r>
              <a:rPr lang="cs-CZ" dirty="0"/>
              <a:t> - Často kladené dotazy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137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A92AC-68E0-147E-28EF-BF3653B52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A0891F-3422-6D62-3FE2-E818F4FB7CDF}"/>
              </a:ext>
            </a:extLst>
          </p:cNvPr>
          <p:cNvSpPr txBox="1"/>
          <p:nvPr/>
        </p:nvSpPr>
        <p:spPr>
          <a:xfrm>
            <a:off x="2006" y="0"/>
            <a:ext cx="6093994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cs-CZ" sz="2400" b="1" dirty="0">
                <a:solidFill>
                  <a:srgbClr val="FFFF00"/>
                </a:solidFill>
              </a:rPr>
              <a:t>AIRPORT81 TERMINAL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6DBC8-0B4B-D787-73F1-A00876335106}"/>
              </a:ext>
            </a:extLst>
          </p:cNvPr>
          <p:cNvSpPr txBox="1"/>
          <p:nvPr/>
        </p:nvSpPr>
        <p:spPr>
          <a:xfrm>
            <a:off x="806070" y="1361888"/>
            <a:ext cx="4458586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Je použití AI při tvorbě obrázků legální?</a:t>
            </a:r>
            <a:endParaRPr lang="cs-CZ" sz="1400" b="1" dirty="0"/>
          </a:p>
          <a:p>
            <a:r>
              <a:rPr lang="en-US" sz="1400" dirty="0"/>
              <a:t>Použití AI při tvorbě obrázků pro reklamní účely je v Česku legální, ale je potřeba dodržet několik důležitých pravidel:</a:t>
            </a:r>
            <a:endParaRPr lang="cs-CZ" sz="1400" dirty="0"/>
          </a:p>
          <a:p>
            <a:endParaRPr lang="cs-CZ" sz="1400" b="1" dirty="0"/>
          </a:p>
          <a:p>
            <a:r>
              <a:rPr lang="en-US" sz="1400" b="1" dirty="0"/>
              <a:t>1. Autorská práva</a:t>
            </a:r>
          </a:p>
          <a:p>
            <a:r>
              <a:rPr lang="en-US" sz="1400" dirty="0"/>
              <a:t>Podle českého práva je autorem díla vždy fyzická osoba. Obrázky vytvořené čistě umělou inteligencí tedy nemají právně uznaného autora, což může být problém při komerčním využití</a:t>
            </a:r>
            <a:r>
              <a:rPr lang="cs-CZ" sz="1400" dirty="0"/>
              <a:t>.</a:t>
            </a:r>
            <a:endParaRPr lang="en-US" sz="1400" dirty="0"/>
          </a:p>
          <a:p>
            <a:br>
              <a:rPr lang="cs-CZ" sz="1400" dirty="0"/>
            </a:br>
            <a:r>
              <a:rPr lang="en-US" sz="1400" dirty="0"/>
              <a:t>Pokud AI využívá tréninková data, která zahrnují chráněná díla (např. fotografie, ilustrace), může dojít k porušení autorských práv.</a:t>
            </a:r>
            <a:endParaRPr lang="cs-CZ" sz="1400" dirty="0"/>
          </a:p>
          <a:p>
            <a:endParaRPr lang="cs-CZ" sz="1400" dirty="0"/>
          </a:p>
          <a:p>
            <a:r>
              <a:rPr lang="en-US" sz="1400" i="1" dirty="0"/>
              <a:t>Doporučení</a:t>
            </a:r>
            <a:r>
              <a:rPr lang="en-US" sz="1400" dirty="0"/>
              <a:t>: Používejte</a:t>
            </a:r>
            <a:r>
              <a:rPr lang="cs-CZ" sz="1400" dirty="0"/>
              <a:t> (používáme)</a:t>
            </a:r>
            <a:r>
              <a:rPr lang="en-US" sz="1400" dirty="0"/>
              <a:t> AI nástroje, které garantují legální původ tréninkových dat a umožňují komerční využití výstupů. Vždy si ověřte licenční podmínky daného nástroje.</a:t>
            </a:r>
            <a:endParaRPr lang="cs-CZ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4B7423-9B61-544D-482C-6352368EA9C1}"/>
              </a:ext>
            </a:extLst>
          </p:cNvPr>
          <p:cNvSpPr txBox="1"/>
          <p:nvPr/>
        </p:nvSpPr>
        <p:spPr>
          <a:xfrm>
            <a:off x="806070" y="886967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b="1" dirty="0"/>
              <a:t>FAQ 2 - Umělá inteligence (AI) v reklamě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096EC6-489D-F0ED-0E1F-FCF4B263F8B2}"/>
              </a:ext>
            </a:extLst>
          </p:cNvPr>
          <p:cNvSpPr txBox="1"/>
          <p:nvPr/>
        </p:nvSpPr>
        <p:spPr>
          <a:xfrm>
            <a:off x="5530470" y="1361888"/>
            <a:ext cx="4458586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2. AI ACT – evropská regulace</a:t>
            </a:r>
          </a:p>
          <a:p>
            <a:r>
              <a:rPr lang="en-US" sz="1400" dirty="0"/>
              <a:t>Od února 2025 platí v EU nový právní rámec pro AI (AI ACT), který zavádí povinnosti pro firmy využívající AI technologie</a:t>
            </a:r>
            <a:r>
              <a:rPr lang="cs-CZ" sz="1400" dirty="0"/>
              <a:t>.</a:t>
            </a:r>
          </a:p>
          <a:p>
            <a:endParaRPr lang="en-US" sz="1400" dirty="0"/>
          </a:p>
          <a:p>
            <a:r>
              <a:rPr lang="en-US" sz="1400" i="1" dirty="0"/>
              <a:t>Týká se zejména:</a:t>
            </a:r>
            <a:endParaRPr lang="cs-CZ" sz="1400" i="1" dirty="0"/>
          </a:p>
          <a:p>
            <a:r>
              <a:rPr lang="en-US" sz="1400" dirty="0"/>
              <a:t>transparentnosti (označení, že výstup vytvořila AI),</a:t>
            </a:r>
          </a:p>
          <a:p>
            <a:r>
              <a:rPr lang="en-US" sz="1400" dirty="0"/>
              <a:t>bezpečnosti a etiky,</a:t>
            </a:r>
          </a:p>
          <a:p>
            <a:r>
              <a:rPr lang="en-US" sz="1400" dirty="0"/>
              <a:t>školení zaměstnanců v oblasti AI gramotnosti.</a:t>
            </a:r>
            <a:endParaRPr lang="cs-CZ" sz="1400" dirty="0"/>
          </a:p>
          <a:p>
            <a:endParaRPr lang="en-US" sz="1400" dirty="0"/>
          </a:p>
          <a:p>
            <a:r>
              <a:rPr lang="en-US" sz="1400" i="1" dirty="0"/>
              <a:t>Doporučení</a:t>
            </a:r>
            <a:r>
              <a:rPr lang="en-US" sz="1400" dirty="0"/>
              <a:t>: Pokud AI používáte ve firemních procesech, mějte interně nastavené zásady pro její využívání a informujte klienty, že některé výstupy vznikly pomocí AI.</a:t>
            </a:r>
            <a:endParaRPr lang="cs-CZ" sz="1400" dirty="0"/>
          </a:p>
          <a:p>
            <a:endParaRPr lang="en-US" sz="1400" dirty="0"/>
          </a:p>
          <a:p>
            <a:r>
              <a:rPr lang="en-US" sz="1400" b="1" dirty="0"/>
              <a:t>3. Etické aspekty</a:t>
            </a:r>
          </a:p>
          <a:p>
            <a:r>
              <a:rPr lang="en-US" sz="1400" dirty="0"/>
              <a:t>Je vhodné nepředstírat, že výstup vytvořený AI je lidské dílo. Transparentnost vůči klientům i veřejnosti je klíčová. V některých případech může být vhodné AI uvést jako nástroj, který pomohl s tvorbou.</a:t>
            </a:r>
          </a:p>
        </p:txBody>
      </p:sp>
    </p:spTree>
    <p:extLst>
      <p:ext uri="{BB962C8B-B14F-4D97-AF65-F5344CB8AC3E}">
        <p14:creationId xmlns:p14="http://schemas.microsoft.com/office/powerpoint/2010/main" val="668842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3229D-4579-C268-1850-283D693FB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D8EF22-4DEC-13E8-AADF-1E21137D9974}"/>
              </a:ext>
            </a:extLst>
          </p:cNvPr>
          <p:cNvSpPr txBox="1"/>
          <p:nvPr/>
        </p:nvSpPr>
        <p:spPr>
          <a:xfrm>
            <a:off x="2006" y="0"/>
            <a:ext cx="6093994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cs-CZ" sz="2400" b="1" dirty="0">
                <a:solidFill>
                  <a:srgbClr val="FFFF00"/>
                </a:solidFill>
              </a:rPr>
              <a:t>INFO DESK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55F4B-0662-4CC1-C08A-7EC5C1D40335}"/>
              </a:ext>
            </a:extLst>
          </p:cNvPr>
          <p:cNvSpPr txBox="1"/>
          <p:nvPr/>
        </p:nvSpPr>
        <p:spPr>
          <a:xfrm>
            <a:off x="1637414" y="1257449"/>
            <a:ext cx="445858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400" dirty="0"/>
              <a:t>Telefon</a:t>
            </a:r>
          </a:p>
          <a:p>
            <a:r>
              <a:rPr lang="cs-CZ" sz="1400" dirty="0"/>
              <a:t>Adresa (?)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05005-8352-892B-8474-D30F877D19D8}"/>
              </a:ext>
            </a:extLst>
          </p:cNvPr>
          <p:cNvSpPr txBox="1"/>
          <p:nvPr/>
        </p:nvSpPr>
        <p:spPr>
          <a:xfrm>
            <a:off x="1637414" y="782528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b="1" dirty="0"/>
              <a:t>Letištní informace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C51311-F41B-11B2-611C-100EB7BB98C7}"/>
              </a:ext>
            </a:extLst>
          </p:cNvPr>
          <p:cNvSpPr txBox="1"/>
          <p:nvPr/>
        </p:nvSpPr>
        <p:spPr>
          <a:xfrm>
            <a:off x="1637414" y="2859888"/>
            <a:ext cx="445858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400" i="1" dirty="0"/>
              <a:t>MyBrainWorks s.r.o.</a:t>
            </a:r>
            <a:br>
              <a:rPr lang="cs-CZ" sz="1400" i="1" dirty="0"/>
            </a:br>
            <a:r>
              <a:rPr lang="cs-CZ" sz="1400" i="1" dirty="0"/>
              <a:t>Nutno sepsat</a:t>
            </a:r>
            <a:endParaRPr lang="en-US" sz="1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C96D87-994E-F3EF-8E49-3C29719D1780}"/>
              </a:ext>
            </a:extLst>
          </p:cNvPr>
          <p:cNvSpPr txBox="1"/>
          <p:nvPr/>
        </p:nvSpPr>
        <p:spPr>
          <a:xfrm>
            <a:off x="1637414" y="2384967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b="1" dirty="0"/>
              <a:t>Provozovatel / Impressum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E3DFD-D1B7-C906-B192-02D9BA5BCECB}"/>
              </a:ext>
            </a:extLst>
          </p:cNvPr>
          <p:cNvSpPr txBox="1"/>
          <p:nvPr/>
        </p:nvSpPr>
        <p:spPr>
          <a:xfrm>
            <a:off x="6500037" y="1257449"/>
            <a:ext cx="44585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0477A-9FB4-F872-1E9E-563C1476DF51}"/>
              </a:ext>
            </a:extLst>
          </p:cNvPr>
          <p:cNvSpPr txBox="1"/>
          <p:nvPr/>
        </p:nvSpPr>
        <p:spPr>
          <a:xfrm>
            <a:off x="6500037" y="782528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b="1" dirty="0"/>
              <a:t>Rezervace letištních služeb</a:t>
            </a:r>
            <a:r>
              <a:rPr lang="cs-CZ" dirty="0"/>
              <a:t> (E-mail form)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EA932C-85B0-43FA-E702-309DBEF535C5}"/>
              </a:ext>
            </a:extLst>
          </p:cNvPr>
          <p:cNvSpPr txBox="1"/>
          <p:nvPr/>
        </p:nvSpPr>
        <p:spPr>
          <a:xfrm>
            <a:off x="6500037" y="3737806"/>
            <a:ext cx="44585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400" i="1" dirty="0"/>
              <a:t>Nutno sepsat</a:t>
            </a:r>
            <a:endParaRPr lang="en-US" sz="14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57C9B0-36D0-0EA4-7F3F-E7D5370E4A29}"/>
              </a:ext>
            </a:extLst>
          </p:cNvPr>
          <p:cNvSpPr txBox="1"/>
          <p:nvPr/>
        </p:nvSpPr>
        <p:spPr>
          <a:xfrm>
            <a:off x="6500037" y="3262885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b="1" dirty="0"/>
              <a:t>Obchodní podmínky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D8D33E-E4B2-E314-78C8-7674F3FBA9FF}"/>
              </a:ext>
            </a:extLst>
          </p:cNvPr>
          <p:cNvSpPr/>
          <p:nvPr/>
        </p:nvSpPr>
        <p:spPr>
          <a:xfrm>
            <a:off x="4256580" y="5914983"/>
            <a:ext cx="328546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Sledujte nás na (F) (X) (INST) (YT)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820891-6FB9-D882-4138-C637725C582C}"/>
              </a:ext>
            </a:extLst>
          </p:cNvPr>
          <p:cNvSpPr/>
          <p:nvPr/>
        </p:nvSpPr>
        <p:spPr>
          <a:xfrm>
            <a:off x="4256580" y="4921903"/>
            <a:ext cx="3285461" cy="894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Nenechte si nic ulětet</a:t>
            </a:r>
            <a:br>
              <a:rPr lang="cs-CZ" sz="1100" dirty="0">
                <a:solidFill>
                  <a:schemeClr val="bg1"/>
                </a:solidFill>
              </a:rPr>
            </a:br>
            <a:r>
              <a:rPr lang="cs-CZ" sz="1100" dirty="0">
                <a:solidFill>
                  <a:schemeClr val="bg1"/>
                </a:solidFill>
              </a:rPr>
              <a:t>Přihlaste se k odběru novinek.</a:t>
            </a:r>
            <a:br>
              <a:rPr lang="cs-CZ" sz="1100" dirty="0">
                <a:solidFill>
                  <a:schemeClr val="bg1"/>
                </a:solidFill>
              </a:rPr>
            </a:br>
            <a:r>
              <a:rPr lang="cs-CZ" sz="1000" dirty="0">
                <a:solidFill>
                  <a:schemeClr val="bg1"/>
                </a:solidFill>
              </a:rPr>
              <a:t>Novinky z letiště / Speciální nabídky a akce na letišti / Informace ze zákulisí letiš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DD7C71-87B9-78EA-9EC5-CE5CD60E58F9}"/>
              </a:ext>
            </a:extLst>
          </p:cNvPr>
          <p:cNvSpPr txBox="1"/>
          <p:nvPr/>
        </p:nvSpPr>
        <p:spPr>
          <a:xfrm>
            <a:off x="6500037" y="2465972"/>
            <a:ext cx="44585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400" dirty="0"/>
              <a:t>Pondělí – Pátku, 10:00 – 12:00 / 13:30 – 19:00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9EDAB2-4D15-536A-FF60-211F8EA30F33}"/>
              </a:ext>
            </a:extLst>
          </p:cNvPr>
          <p:cNvSpPr txBox="1"/>
          <p:nvPr/>
        </p:nvSpPr>
        <p:spPr>
          <a:xfrm>
            <a:off x="6500037" y="1991051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b="1" dirty="0"/>
              <a:t>Flight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8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F57AD-2066-0101-131B-A9FE18650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E13F78-4C6B-C971-D51E-0E6555979951}"/>
              </a:ext>
            </a:extLst>
          </p:cNvPr>
          <p:cNvSpPr/>
          <p:nvPr/>
        </p:nvSpPr>
        <p:spPr>
          <a:xfrm>
            <a:off x="776965" y="2571942"/>
            <a:ext cx="10638068" cy="9040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58DB4-D9EF-2B0C-5C63-20FE8B3A46A6}"/>
              </a:ext>
            </a:extLst>
          </p:cNvPr>
          <p:cNvSpPr txBox="1"/>
          <p:nvPr/>
        </p:nvSpPr>
        <p:spPr>
          <a:xfrm>
            <a:off x="2006" y="0"/>
            <a:ext cx="12189994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cs-CZ" sz="2400" b="1" dirty="0"/>
              <a:t>HOMEPAGE - </a:t>
            </a:r>
            <a:r>
              <a:rPr lang="cs-CZ" sz="2400" b="1" dirty="0">
                <a:solidFill>
                  <a:srgbClr val="FFFF00"/>
                </a:solidFill>
              </a:rPr>
              <a:t>TOP MENU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9CDCBB-B7EF-9FE0-29B2-7F90C0BD0E01}"/>
              </a:ext>
            </a:extLst>
          </p:cNvPr>
          <p:cNvSpPr/>
          <p:nvPr/>
        </p:nvSpPr>
        <p:spPr>
          <a:xfrm>
            <a:off x="776965" y="2254495"/>
            <a:ext cx="10638068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46571-AB3D-34B9-0435-22B6579C7BF8}"/>
              </a:ext>
            </a:extLst>
          </p:cNvPr>
          <p:cNvSpPr txBox="1"/>
          <p:nvPr/>
        </p:nvSpPr>
        <p:spPr>
          <a:xfrm>
            <a:off x="776964" y="1944038"/>
            <a:ext cx="1489938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cs-CZ" sz="1400" b="1" dirty="0"/>
              <a:t>SIDESCROLLER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357E62-D957-5F7B-D78D-8533D322D357}"/>
              </a:ext>
            </a:extLst>
          </p:cNvPr>
          <p:cNvSpPr txBox="1"/>
          <p:nvPr/>
        </p:nvSpPr>
        <p:spPr>
          <a:xfrm>
            <a:off x="942752" y="2303342"/>
            <a:ext cx="10472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otevřeno pondělí až pátek, 10:00 – 19:00 • dnes je oblačno s teplotou 8 – 17 vstupnu • dopravní situace je „mírná“ • aleš dnes nesahal na kozy, tak je nevrhlý • dovolená od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9DEF0-2E55-F2CC-64C6-6158C1DCB25E}"/>
              </a:ext>
            </a:extLst>
          </p:cNvPr>
          <p:cNvSpPr txBox="1"/>
          <p:nvPr/>
        </p:nvSpPr>
        <p:spPr>
          <a:xfrm>
            <a:off x="3228143" y="2926964"/>
            <a:ext cx="818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pc="300" dirty="0"/>
              <a:t>zážitky   •   terminál airport81   •   info desk</a:t>
            </a:r>
            <a:endParaRPr lang="en-US" spc="3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E60C54-1DA1-5E20-709B-F43DBB083921}"/>
              </a:ext>
            </a:extLst>
          </p:cNvPr>
          <p:cNvSpPr txBox="1"/>
          <p:nvPr/>
        </p:nvSpPr>
        <p:spPr>
          <a:xfrm>
            <a:off x="1740194" y="2909155"/>
            <a:ext cx="1487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/>
              <a:t>airport81</a:t>
            </a:r>
            <a:endParaRPr lang="en-US" sz="24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1F667CC-5F95-C5D8-BFBF-106AC266EA6D}"/>
              </a:ext>
            </a:extLst>
          </p:cNvPr>
          <p:cNvSpPr/>
          <p:nvPr/>
        </p:nvSpPr>
        <p:spPr>
          <a:xfrm>
            <a:off x="3632182" y="3429000"/>
            <a:ext cx="1790424" cy="1753454"/>
          </a:xfrm>
          <a:prstGeom prst="roundRect">
            <a:avLst>
              <a:gd name="adj" fmla="val 681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755DCC-6209-000A-7EB6-A496123F01C1}"/>
              </a:ext>
            </a:extLst>
          </p:cNvPr>
          <p:cNvSpPr txBox="1"/>
          <p:nvPr/>
        </p:nvSpPr>
        <p:spPr>
          <a:xfrm>
            <a:off x="3770404" y="3600350"/>
            <a:ext cx="1652202" cy="14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cs-CZ" sz="1100" b="1" spc="300" dirty="0"/>
              <a:t>DRON</a:t>
            </a:r>
            <a:r>
              <a:rPr lang="cs-CZ" sz="1100" spc="300" dirty="0"/>
              <a:t> DOCK</a:t>
            </a:r>
          </a:p>
          <a:p>
            <a:pPr>
              <a:lnSpc>
                <a:spcPct val="200000"/>
              </a:lnSpc>
            </a:pPr>
            <a:r>
              <a:rPr lang="cs-CZ" sz="1100" b="1" spc="300" dirty="0"/>
              <a:t>FOTO</a:t>
            </a:r>
            <a:r>
              <a:rPr lang="cs-CZ" sz="1100" spc="300" dirty="0"/>
              <a:t> DOCK</a:t>
            </a:r>
          </a:p>
          <a:p>
            <a:pPr>
              <a:lnSpc>
                <a:spcPct val="200000"/>
              </a:lnSpc>
            </a:pPr>
            <a:r>
              <a:rPr lang="cs-CZ" sz="1100" b="1" spc="300" dirty="0"/>
              <a:t>ONLINE</a:t>
            </a:r>
            <a:r>
              <a:rPr lang="cs-CZ" sz="1100" spc="300" dirty="0"/>
              <a:t> DOCK</a:t>
            </a:r>
          </a:p>
          <a:p>
            <a:pPr>
              <a:lnSpc>
                <a:spcPct val="200000"/>
              </a:lnSpc>
            </a:pPr>
            <a:r>
              <a:rPr lang="cs-CZ" sz="1100" b="1" spc="300" dirty="0"/>
              <a:t>DESIGN</a:t>
            </a:r>
            <a:r>
              <a:rPr lang="cs-CZ" sz="1100" spc="300" dirty="0"/>
              <a:t> DOCK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C96CD41-4BCD-F3B2-C977-DBE4041F3343}"/>
              </a:ext>
            </a:extLst>
          </p:cNvPr>
          <p:cNvSpPr/>
          <p:nvPr/>
        </p:nvSpPr>
        <p:spPr>
          <a:xfrm>
            <a:off x="5957778" y="3463500"/>
            <a:ext cx="2590800" cy="1400961"/>
          </a:xfrm>
          <a:prstGeom prst="roundRect">
            <a:avLst>
              <a:gd name="adj" fmla="val 681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51E1C2-2F37-7A09-EDB9-0EE50EFA4699}"/>
              </a:ext>
            </a:extLst>
          </p:cNvPr>
          <p:cNvSpPr txBox="1"/>
          <p:nvPr/>
        </p:nvSpPr>
        <p:spPr>
          <a:xfrm>
            <a:off x="6096000" y="3634850"/>
            <a:ext cx="2452578" cy="106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cs-CZ" sz="1100" spc="300" dirty="0"/>
              <a:t>odbavení cestujicích</a:t>
            </a:r>
          </a:p>
          <a:p>
            <a:pPr>
              <a:lnSpc>
                <a:spcPct val="200000"/>
              </a:lnSpc>
            </a:pPr>
            <a:r>
              <a:rPr lang="cs-CZ" sz="1100" spc="300" dirty="0"/>
              <a:t>kdo už s námi letěl</a:t>
            </a:r>
          </a:p>
          <a:p>
            <a:pPr>
              <a:lnSpc>
                <a:spcPct val="200000"/>
              </a:lnSpc>
            </a:pPr>
            <a:r>
              <a:rPr lang="cs-CZ" sz="1100" spc="300" dirty="0"/>
              <a:t>často kladené otázky</a:t>
            </a:r>
          </a:p>
        </p:txBody>
      </p:sp>
    </p:spTree>
    <p:extLst>
      <p:ext uri="{BB962C8B-B14F-4D97-AF65-F5344CB8AC3E}">
        <p14:creationId xmlns:p14="http://schemas.microsoft.com/office/powerpoint/2010/main" val="31213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BE75C-3EE0-0E46-2396-6FEC7BEC9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0D3E83-C9DB-2FFA-39D4-644ECBB16BF9}"/>
              </a:ext>
            </a:extLst>
          </p:cNvPr>
          <p:cNvSpPr txBox="1"/>
          <p:nvPr/>
        </p:nvSpPr>
        <p:spPr>
          <a:xfrm>
            <a:off x="2006" y="0"/>
            <a:ext cx="12189994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cs-CZ" sz="2400" b="1" dirty="0"/>
              <a:t>HOMEPAGE – </a:t>
            </a:r>
            <a:r>
              <a:rPr lang="cs-CZ" sz="2400" b="1" dirty="0">
                <a:solidFill>
                  <a:srgbClr val="FFFF00"/>
                </a:solidFill>
              </a:rPr>
              <a:t>Intro Section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61DF63-543C-6A00-33EE-24DF307FD3D3}"/>
              </a:ext>
            </a:extLst>
          </p:cNvPr>
          <p:cNvSpPr/>
          <p:nvPr/>
        </p:nvSpPr>
        <p:spPr>
          <a:xfrm>
            <a:off x="1555896" y="1334457"/>
            <a:ext cx="3285461" cy="89457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INTRO SECTION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F23D57-EE0D-697A-9E5D-960BB7319505}"/>
              </a:ext>
            </a:extLst>
          </p:cNvPr>
          <p:cNvSpPr/>
          <p:nvPr/>
        </p:nvSpPr>
        <p:spPr>
          <a:xfrm>
            <a:off x="1555896" y="2588309"/>
            <a:ext cx="8194161" cy="2231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89CF9D-0859-3112-B763-681AD84ADB74}"/>
              </a:ext>
            </a:extLst>
          </p:cNvPr>
          <p:cNvSpPr txBox="1"/>
          <p:nvPr/>
        </p:nvSpPr>
        <p:spPr>
          <a:xfrm>
            <a:off x="2441945" y="3008042"/>
            <a:ext cx="13474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spc="300" dirty="0"/>
              <a:t>AIRPORT81</a:t>
            </a:r>
            <a:endParaRPr lang="en-US" sz="1100" spc="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B8CF5-545E-75B6-686C-F1BECC2DD572}"/>
              </a:ext>
            </a:extLst>
          </p:cNvPr>
          <p:cNvSpPr txBox="1"/>
          <p:nvPr/>
        </p:nvSpPr>
        <p:spPr>
          <a:xfrm>
            <a:off x="2441943" y="3306866"/>
            <a:ext cx="55578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Vítejte na letiští snů, kde realizujeme Vaše představy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BF519-337A-3367-46E2-BC330BF0FB93}"/>
              </a:ext>
            </a:extLst>
          </p:cNvPr>
          <p:cNvSpPr txBox="1"/>
          <p:nvPr/>
        </p:nvSpPr>
        <p:spPr>
          <a:xfrm>
            <a:off x="2441943" y="4260973"/>
            <a:ext cx="5557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Prozkoumejte v poklidu naše informace a ukázky. Pak se s námi kdykoliv </a:t>
            </a:r>
            <a:r>
              <a:rPr lang="cs-CZ" sz="1100" u="sng" dirty="0"/>
              <a:t>spojte</a:t>
            </a:r>
            <a:r>
              <a:rPr lang="cs-CZ" sz="1100" dirty="0"/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4164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CC9FD-2F37-04E5-712A-CE640376D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A579B-BE50-AF15-825C-7841D0534253}"/>
              </a:ext>
            </a:extLst>
          </p:cNvPr>
          <p:cNvSpPr txBox="1"/>
          <p:nvPr/>
        </p:nvSpPr>
        <p:spPr>
          <a:xfrm>
            <a:off x="2006" y="0"/>
            <a:ext cx="12189994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cs-CZ" sz="2400" b="1" dirty="0"/>
              <a:t>HOMEPAGE – </a:t>
            </a:r>
            <a:r>
              <a:rPr lang="cs-CZ" sz="2400" b="1" dirty="0">
                <a:solidFill>
                  <a:srgbClr val="FFFF00"/>
                </a:solidFill>
              </a:rPr>
              <a:t>DOCKS SECTION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F33A0-5914-4B23-1D31-65C48C005F94}"/>
              </a:ext>
            </a:extLst>
          </p:cNvPr>
          <p:cNvSpPr/>
          <p:nvPr/>
        </p:nvSpPr>
        <p:spPr>
          <a:xfrm>
            <a:off x="4359345" y="2342552"/>
            <a:ext cx="821357" cy="2946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02BD8C-B303-504E-548B-C54DEC3D884B}"/>
              </a:ext>
            </a:extLst>
          </p:cNvPr>
          <p:cNvSpPr/>
          <p:nvPr/>
        </p:nvSpPr>
        <p:spPr>
          <a:xfrm>
            <a:off x="5180714" y="2342552"/>
            <a:ext cx="821357" cy="2946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D2327B-E7E3-8585-4C39-109059CE2916}"/>
              </a:ext>
            </a:extLst>
          </p:cNvPr>
          <p:cNvSpPr/>
          <p:nvPr/>
        </p:nvSpPr>
        <p:spPr>
          <a:xfrm>
            <a:off x="6002072" y="2342552"/>
            <a:ext cx="821368" cy="2946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6B5C75-D952-7C92-8FD3-BC7957A1F2F7}"/>
              </a:ext>
            </a:extLst>
          </p:cNvPr>
          <p:cNvSpPr/>
          <p:nvPr/>
        </p:nvSpPr>
        <p:spPr>
          <a:xfrm>
            <a:off x="6823449" y="2342552"/>
            <a:ext cx="821357" cy="29468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7DC8F-9E44-45CE-EC87-904578172F6D}"/>
              </a:ext>
            </a:extLst>
          </p:cNvPr>
          <p:cNvSpPr txBox="1"/>
          <p:nvPr/>
        </p:nvSpPr>
        <p:spPr>
          <a:xfrm>
            <a:off x="2545720" y="3029748"/>
            <a:ext cx="2224303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cs-CZ" sz="2400" b="1" dirty="0">
                <a:solidFill>
                  <a:srgbClr val="FFFF00"/>
                </a:solidFill>
              </a:rPr>
              <a:t>DRONE</a:t>
            </a:r>
            <a:r>
              <a:rPr lang="cs-CZ" sz="2400" b="1" dirty="0"/>
              <a:t> DOCK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B96A0-9BDF-8C54-15CD-30DFB0CC64CB}"/>
              </a:ext>
            </a:extLst>
          </p:cNvPr>
          <p:cNvSpPr txBox="1"/>
          <p:nvPr/>
        </p:nvSpPr>
        <p:spPr>
          <a:xfrm>
            <a:off x="3367089" y="3703855"/>
            <a:ext cx="2224303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cs-CZ" sz="2400" b="1" dirty="0">
                <a:solidFill>
                  <a:srgbClr val="FFFF00"/>
                </a:solidFill>
              </a:rPr>
              <a:t>FOTO</a:t>
            </a:r>
            <a:r>
              <a:rPr lang="cs-CZ" sz="2400" b="1" dirty="0"/>
              <a:t> DOCK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F1C31-6FD9-C714-EB48-9199040CC97D}"/>
              </a:ext>
            </a:extLst>
          </p:cNvPr>
          <p:cNvSpPr txBox="1"/>
          <p:nvPr/>
        </p:nvSpPr>
        <p:spPr>
          <a:xfrm>
            <a:off x="6412756" y="3693753"/>
            <a:ext cx="2224303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cs-CZ" sz="2400" b="1" dirty="0">
                <a:solidFill>
                  <a:srgbClr val="FFFF00"/>
                </a:solidFill>
              </a:rPr>
              <a:t>ONLINE</a:t>
            </a:r>
            <a:r>
              <a:rPr lang="cs-CZ" sz="2400" b="1" dirty="0"/>
              <a:t> DOCK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6485E-442B-9E4F-1F69-E85F21CEFA80}"/>
              </a:ext>
            </a:extLst>
          </p:cNvPr>
          <p:cNvSpPr txBox="1"/>
          <p:nvPr/>
        </p:nvSpPr>
        <p:spPr>
          <a:xfrm>
            <a:off x="7234127" y="3029747"/>
            <a:ext cx="2224303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cs-CZ" sz="2400" b="1" dirty="0">
                <a:solidFill>
                  <a:srgbClr val="FFFF00"/>
                </a:solidFill>
              </a:rPr>
              <a:t>DESIGN</a:t>
            </a:r>
            <a:r>
              <a:rPr lang="cs-CZ" sz="2400" b="1" dirty="0"/>
              <a:t> DOCK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A4AF1-BBAD-715E-4C51-8D7B5644CDF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770023" y="2637241"/>
            <a:ext cx="1" cy="392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61101B-EBFF-363E-CF68-B39484908D77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591392" y="2637241"/>
            <a:ext cx="1" cy="1056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134419-457A-467B-F905-6CD9D2EB4D8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412756" y="2637241"/>
            <a:ext cx="0" cy="10565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B19182-F5ED-0832-FEC2-CFA91CC0438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7234127" y="2637241"/>
            <a:ext cx="1" cy="392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654DB4-4A9C-4ACB-C32B-B0572CF0147A}"/>
              </a:ext>
            </a:extLst>
          </p:cNvPr>
          <p:cNvSpPr txBox="1"/>
          <p:nvPr/>
        </p:nvSpPr>
        <p:spPr>
          <a:xfrm>
            <a:off x="2108179" y="1764032"/>
            <a:ext cx="2371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b="1" dirty="0"/>
              <a:t>1x AI FOTO </a:t>
            </a:r>
            <a:r>
              <a:rPr lang="cs-CZ" sz="1400" dirty="0"/>
              <a:t>PER DOCK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AE22CC-A070-5B79-EC42-95E45FCBAC3D}"/>
              </a:ext>
            </a:extLst>
          </p:cNvPr>
          <p:cNvSpPr txBox="1"/>
          <p:nvPr/>
        </p:nvSpPr>
        <p:spPr>
          <a:xfrm>
            <a:off x="1492017" y="2339810"/>
            <a:ext cx="3072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+ </a:t>
            </a:r>
            <a:r>
              <a:rPr lang="cs-CZ" sz="1400" b="1" dirty="0"/>
              <a:t>HEADLINE</a:t>
            </a:r>
            <a:r>
              <a:rPr lang="cs-CZ" sz="1400" dirty="0"/>
              <a:t> (DRONE, FOTO…)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71F811-56AD-7FA3-F16D-DE9DA8529C5A}"/>
              </a:ext>
            </a:extLst>
          </p:cNvPr>
          <p:cNvSpPr txBox="1"/>
          <p:nvPr/>
        </p:nvSpPr>
        <p:spPr>
          <a:xfrm>
            <a:off x="4340726" y="2331918"/>
            <a:ext cx="839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b="1" dirty="0">
                <a:solidFill>
                  <a:srgbClr val="0070C0"/>
                </a:solidFill>
              </a:rPr>
              <a:t>DRONY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E389C3-6989-39A6-4ACB-98FA465004B4}"/>
              </a:ext>
            </a:extLst>
          </p:cNvPr>
          <p:cNvSpPr txBox="1"/>
          <p:nvPr/>
        </p:nvSpPr>
        <p:spPr>
          <a:xfrm>
            <a:off x="5180403" y="2331918"/>
            <a:ext cx="839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b="1" dirty="0">
                <a:solidFill>
                  <a:srgbClr val="0070C0"/>
                </a:solidFill>
              </a:rPr>
              <a:t>FOTO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744799-6643-3092-8274-D4F8CDB2B9BC}"/>
              </a:ext>
            </a:extLst>
          </p:cNvPr>
          <p:cNvSpPr txBox="1"/>
          <p:nvPr/>
        </p:nvSpPr>
        <p:spPr>
          <a:xfrm>
            <a:off x="5992917" y="2331918"/>
            <a:ext cx="839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b="1" dirty="0">
                <a:solidFill>
                  <a:srgbClr val="0070C0"/>
                </a:solidFill>
              </a:rPr>
              <a:t>ONLINE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ECC961-4178-9E80-4649-301F65903C53}"/>
              </a:ext>
            </a:extLst>
          </p:cNvPr>
          <p:cNvSpPr txBox="1"/>
          <p:nvPr/>
        </p:nvSpPr>
        <p:spPr>
          <a:xfrm>
            <a:off x="6823440" y="2331918"/>
            <a:ext cx="8396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100" b="1" dirty="0">
                <a:solidFill>
                  <a:srgbClr val="0070C0"/>
                </a:solidFill>
              </a:rPr>
              <a:t>DESIGN</a:t>
            </a: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7119A8-7953-040C-B53D-E92D278142C3}"/>
              </a:ext>
            </a:extLst>
          </p:cNvPr>
          <p:cNvSpPr/>
          <p:nvPr/>
        </p:nvSpPr>
        <p:spPr>
          <a:xfrm>
            <a:off x="4356390" y="1573081"/>
            <a:ext cx="821357" cy="75965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900" dirty="0"/>
              <a:t>DOCK1</a:t>
            </a:r>
            <a:endParaRPr lang="en-US" sz="9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0F89839-C987-125B-4D4F-4703923B734D}"/>
              </a:ext>
            </a:extLst>
          </p:cNvPr>
          <p:cNvSpPr/>
          <p:nvPr/>
        </p:nvSpPr>
        <p:spPr>
          <a:xfrm>
            <a:off x="5177759" y="1573081"/>
            <a:ext cx="821357" cy="759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900" dirty="0"/>
              <a:t>DOCK2</a:t>
            </a:r>
            <a:endParaRPr lang="en-US" sz="9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DB6F78-97CA-81F4-CD09-E1299093F5D5}"/>
              </a:ext>
            </a:extLst>
          </p:cNvPr>
          <p:cNvSpPr/>
          <p:nvPr/>
        </p:nvSpPr>
        <p:spPr>
          <a:xfrm>
            <a:off x="5999117" y="1573081"/>
            <a:ext cx="821368" cy="75965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900" dirty="0"/>
              <a:t>DOCK3</a:t>
            </a:r>
            <a:endParaRPr lang="en-US" sz="9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F46BC17-D758-1E29-FCDE-B26473E3797F}"/>
              </a:ext>
            </a:extLst>
          </p:cNvPr>
          <p:cNvSpPr/>
          <p:nvPr/>
        </p:nvSpPr>
        <p:spPr>
          <a:xfrm>
            <a:off x="6820494" y="1573081"/>
            <a:ext cx="821357" cy="7596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900" dirty="0"/>
              <a:t>DOCK4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20141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A95C3-1104-EF41-BA88-493C75B79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5A2B22-57AF-9EFA-AFE1-A8E2B3821084}"/>
              </a:ext>
            </a:extLst>
          </p:cNvPr>
          <p:cNvSpPr txBox="1"/>
          <p:nvPr/>
        </p:nvSpPr>
        <p:spPr>
          <a:xfrm>
            <a:off x="2006" y="0"/>
            <a:ext cx="12189994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cs-CZ" sz="2400" b="1" dirty="0"/>
              <a:t>HOMEPAGE – </a:t>
            </a:r>
            <a:r>
              <a:rPr lang="cs-CZ" sz="2400" b="1" dirty="0">
                <a:solidFill>
                  <a:srgbClr val="FFFF00"/>
                </a:solidFill>
              </a:rPr>
              <a:t>POSTS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32CE0D-E333-F3DF-D006-514F8BC02978}"/>
              </a:ext>
            </a:extLst>
          </p:cNvPr>
          <p:cNvSpPr/>
          <p:nvPr/>
        </p:nvSpPr>
        <p:spPr>
          <a:xfrm>
            <a:off x="1550466" y="1654733"/>
            <a:ext cx="1095143" cy="150502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900" dirty="0"/>
              <a:t>PHOTO 1</a:t>
            </a:r>
            <a:endParaRPr lang="en-US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5F80C0-C6D1-78F7-A19E-5CA26E032590}"/>
              </a:ext>
            </a:extLst>
          </p:cNvPr>
          <p:cNvSpPr/>
          <p:nvPr/>
        </p:nvSpPr>
        <p:spPr>
          <a:xfrm>
            <a:off x="2705040" y="1654733"/>
            <a:ext cx="1095143" cy="1505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900" dirty="0"/>
              <a:t>PHOTO 2</a:t>
            </a:r>
            <a:endParaRPr lang="en-US" sz="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8D321-D29D-C0F8-6F13-805C2D7DFD78}"/>
              </a:ext>
            </a:extLst>
          </p:cNvPr>
          <p:cNvSpPr/>
          <p:nvPr/>
        </p:nvSpPr>
        <p:spPr>
          <a:xfrm>
            <a:off x="3859613" y="1654733"/>
            <a:ext cx="1095143" cy="1505029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900" dirty="0"/>
              <a:t>PHOTO 3</a:t>
            </a:r>
            <a:endParaRPr lang="en-US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B24411-D0EF-9389-2E1C-A2591B7A90A5}"/>
              </a:ext>
            </a:extLst>
          </p:cNvPr>
          <p:cNvSpPr/>
          <p:nvPr/>
        </p:nvSpPr>
        <p:spPr>
          <a:xfrm>
            <a:off x="1550465" y="3159763"/>
            <a:ext cx="1095143" cy="1168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900" dirty="0"/>
              <a:t>POST 1</a:t>
            </a:r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F884F7-EFF4-E791-B461-4822CE99C58E}"/>
              </a:ext>
            </a:extLst>
          </p:cNvPr>
          <p:cNvSpPr/>
          <p:nvPr/>
        </p:nvSpPr>
        <p:spPr>
          <a:xfrm>
            <a:off x="2705039" y="3159763"/>
            <a:ext cx="1095143" cy="1168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900" dirty="0"/>
              <a:t>POST 2</a:t>
            </a:r>
            <a:endParaRPr lang="en-US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F42C71-2AD2-7FA5-D205-073A170F7758}"/>
              </a:ext>
            </a:extLst>
          </p:cNvPr>
          <p:cNvSpPr/>
          <p:nvPr/>
        </p:nvSpPr>
        <p:spPr>
          <a:xfrm>
            <a:off x="3859612" y="3159763"/>
            <a:ext cx="1095143" cy="1168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900" dirty="0"/>
              <a:t>POST 3</a:t>
            </a:r>
            <a:endParaRPr lang="en-US" sz="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3C2781-EE11-0203-2DE6-C7876871DD84}"/>
              </a:ext>
            </a:extLst>
          </p:cNvPr>
          <p:cNvSpPr/>
          <p:nvPr/>
        </p:nvSpPr>
        <p:spPr>
          <a:xfrm>
            <a:off x="1550464" y="4328663"/>
            <a:ext cx="340429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VÍCE NOVINEK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DB8C8-9190-6586-39FF-F41B142DC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721" y="1654734"/>
            <a:ext cx="4635794" cy="26948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1F742-4C3C-35BA-9A2C-0CE2D382E0D7}"/>
              </a:ext>
            </a:extLst>
          </p:cNvPr>
          <p:cNvSpPr txBox="1"/>
          <p:nvPr/>
        </p:nvSpPr>
        <p:spPr>
          <a:xfrm>
            <a:off x="5118623" y="4390218"/>
            <a:ext cx="2371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Podobné vzoru zde</a:t>
            </a:r>
            <a:endParaRPr lang="en-US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F24C03-AADC-D95F-050A-9CA6A94F95BF}"/>
              </a:ext>
            </a:extLst>
          </p:cNvPr>
          <p:cNvSpPr/>
          <p:nvPr/>
        </p:nvSpPr>
        <p:spPr>
          <a:xfrm>
            <a:off x="4453269" y="5501761"/>
            <a:ext cx="3285461" cy="8945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Toto jsou POSTS (příspěvky).</a:t>
            </a:r>
            <a:br>
              <a:rPr lang="cs-CZ" sz="1400" b="1" dirty="0">
                <a:solidFill>
                  <a:schemeClr val="bg1"/>
                </a:solidFill>
              </a:rPr>
            </a:br>
            <a:r>
              <a:rPr lang="cs-CZ" sz="1400" b="1" dirty="0">
                <a:solidFill>
                  <a:schemeClr val="bg1"/>
                </a:solidFill>
              </a:rPr>
              <a:t>I my budeme muset komunikovat nějaké údálosti a novinky.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6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E2B5D-A3FD-2A56-F901-C8C3BFDD0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DC24D5-F20E-AE27-E5C9-0C8E517BE77F}"/>
              </a:ext>
            </a:extLst>
          </p:cNvPr>
          <p:cNvSpPr txBox="1"/>
          <p:nvPr/>
        </p:nvSpPr>
        <p:spPr>
          <a:xfrm>
            <a:off x="2006" y="0"/>
            <a:ext cx="12189994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cs-CZ" sz="2400" b="1" dirty="0"/>
              <a:t>HOMEPAGE – </a:t>
            </a:r>
            <a:r>
              <a:rPr lang="cs-CZ" sz="2400" b="1" dirty="0">
                <a:solidFill>
                  <a:srgbClr val="FFFF00"/>
                </a:solidFill>
              </a:rPr>
              <a:t>NEWSLETTER MODUL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7E2FFF-CA94-4FD4-6042-0F18E23BB40A}"/>
              </a:ext>
            </a:extLst>
          </p:cNvPr>
          <p:cNvSpPr/>
          <p:nvPr/>
        </p:nvSpPr>
        <p:spPr>
          <a:xfrm>
            <a:off x="1380342" y="1214157"/>
            <a:ext cx="3285461" cy="894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Nenechte si nic ulětet</a:t>
            </a:r>
            <a:br>
              <a:rPr lang="cs-CZ" sz="1100" dirty="0">
                <a:solidFill>
                  <a:schemeClr val="bg1"/>
                </a:solidFill>
              </a:rPr>
            </a:br>
            <a:r>
              <a:rPr lang="cs-CZ" sz="1100" dirty="0">
                <a:solidFill>
                  <a:schemeClr val="bg1"/>
                </a:solidFill>
              </a:rPr>
              <a:t>Přihlaste se k odběru novinek.</a:t>
            </a:r>
            <a:br>
              <a:rPr lang="cs-CZ" sz="1100" dirty="0">
                <a:solidFill>
                  <a:schemeClr val="bg1"/>
                </a:solidFill>
              </a:rPr>
            </a:br>
            <a:r>
              <a:rPr lang="cs-CZ" sz="1000" dirty="0">
                <a:solidFill>
                  <a:schemeClr val="bg1"/>
                </a:solidFill>
              </a:rPr>
              <a:t>Novinky z letiště / Speciální nabídky a akce na letišti / Informace ze zákulisí letiš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878349-E834-8C5E-257C-280819A72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8731"/>
            <a:ext cx="12192000" cy="2640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1BA9B7-4D6B-4CCB-5092-4E5AC7D4C5EF}"/>
              </a:ext>
            </a:extLst>
          </p:cNvPr>
          <p:cNvSpPr txBox="1"/>
          <p:nvPr/>
        </p:nvSpPr>
        <p:spPr>
          <a:xfrm>
            <a:off x="4784652" y="4973583"/>
            <a:ext cx="2371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Podobné tomhlu vzoru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25CFF-5F1D-A54D-18FB-633A450130C0}"/>
              </a:ext>
            </a:extLst>
          </p:cNvPr>
          <p:cNvSpPr/>
          <p:nvPr/>
        </p:nvSpPr>
        <p:spPr>
          <a:xfrm>
            <a:off x="4453269" y="5501761"/>
            <a:ext cx="3285461" cy="8945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b="1" dirty="0">
                <a:solidFill>
                  <a:schemeClr val="bg1"/>
                </a:solidFill>
              </a:rPr>
              <a:t>Na NEWSLETTER bych se zatím asi vykálel. Nemáme čas na to. Ale měly bychom…přemýšlíme o tom…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34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90163-C8A5-39C9-D61B-B317221BA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9E7F7C-634D-65DF-0ADD-633168DA0E71}"/>
              </a:ext>
            </a:extLst>
          </p:cNvPr>
          <p:cNvSpPr txBox="1"/>
          <p:nvPr/>
        </p:nvSpPr>
        <p:spPr>
          <a:xfrm>
            <a:off x="2006" y="0"/>
            <a:ext cx="12189994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cs-CZ" sz="2400" b="1" dirty="0"/>
              <a:t>HOMEPAGE – </a:t>
            </a:r>
            <a:r>
              <a:rPr lang="cs-CZ" sz="2400" b="1" dirty="0">
                <a:solidFill>
                  <a:srgbClr val="FFFF00"/>
                </a:solidFill>
              </a:rPr>
              <a:t>SOCIAL MEDIA MODUL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3CF606-52A8-5398-19E4-77C757D2FBB2}"/>
              </a:ext>
            </a:extLst>
          </p:cNvPr>
          <p:cNvSpPr/>
          <p:nvPr/>
        </p:nvSpPr>
        <p:spPr>
          <a:xfrm>
            <a:off x="168231" y="667497"/>
            <a:ext cx="328546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/>
              <a:t>Sledujte nás na (F) (X) (INST) (YT)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86183-96F7-20FA-0506-1C3469C5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333" y="3038524"/>
            <a:ext cx="4933333" cy="780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B25579-4F52-7310-5486-6752ED2DDC0E}"/>
              </a:ext>
            </a:extLst>
          </p:cNvPr>
          <p:cNvSpPr txBox="1"/>
          <p:nvPr/>
        </p:nvSpPr>
        <p:spPr>
          <a:xfrm>
            <a:off x="4910468" y="2667540"/>
            <a:ext cx="2371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Podobné tomhlu vzoru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8F9873-74BF-0684-1D30-0EDFD0A7C719}"/>
              </a:ext>
            </a:extLst>
          </p:cNvPr>
          <p:cNvSpPr/>
          <p:nvPr/>
        </p:nvSpPr>
        <p:spPr>
          <a:xfrm>
            <a:off x="1318437" y="3038524"/>
            <a:ext cx="2310896" cy="780952"/>
          </a:xfrm>
          <a:prstGeom prst="rect">
            <a:avLst/>
          </a:prstGeom>
          <a:solidFill>
            <a:srgbClr val="F2F9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95E029-6C81-6B50-D6E4-F358DC107D2F}"/>
              </a:ext>
            </a:extLst>
          </p:cNvPr>
          <p:cNvSpPr/>
          <p:nvPr/>
        </p:nvSpPr>
        <p:spPr>
          <a:xfrm>
            <a:off x="8562666" y="3038524"/>
            <a:ext cx="2310896" cy="780952"/>
          </a:xfrm>
          <a:prstGeom prst="rect">
            <a:avLst/>
          </a:prstGeom>
          <a:solidFill>
            <a:srgbClr val="F2F9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8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71CF0-7B80-7F13-DA24-1B921A2F0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F4E098-A38A-7FD1-9760-90790D1BC5A3}"/>
              </a:ext>
            </a:extLst>
          </p:cNvPr>
          <p:cNvSpPr/>
          <p:nvPr/>
        </p:nvSpPr>
        <p:spPr>
          <a:xfrm>
            <a:off x="1436397" y="1550850"/>
            <a:ext cx="9319209" cy="2876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11E0B2B4-1806-DB60-4183-D2E1CFE6CBBD}"/>
              </a:ext>
            </a:extLst>
          </p:cNvPr>
          <p:cNvSpPr/>
          <p:nvPr/>
        </p:nvSpPr>
        <p:spPr>
          <a:xfrm>
            <a:off x="1640598" y="1856947"/>
            <a:ext cx="2360654" cy="662237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CA281F61-7141-2D33-9C50-759CE00642F4}"/>
              </a:ext>
            </a:extLst>
          </p:cNvPr>
          <p:cNvSpPr/>
          <p:nvPr/>
        </p:nvSpPr>
        <p:spPr>
          <a:xfrm>
            <a:off x="1640598" y="2607737"/>
            <a:ext cx="2360654" cy="662237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57637EC6-5368-FF91-44C6-19D240E52B30}"/>
              </a:ext>
            </a:extLst>
          </p:cNvPr>
          <p:cNvSpPr/>
          <p:nvPr/>
        </p:nvSpPr>
        <p:spPr>
          <a:xfrm>
            <a:off x="1640598" y="3365720"/>
            <a:ext cx="2360654" cy="662237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7FB22-F3EE-7728-0FA2-9B19BBF9E498}"/>
              </a:ext>
            </a:extLst>
          </p:cNvPr>
          <p:cNvSpPr txBox="1"/>
          <p:nvPr/>
        </p:nvSpPr>
        <p:spPr>
          <a:xfrm>
            <a:off x="2006" y="0"/>
            <a:ext cx="12189994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cs-CZ" sz="2400" b="1" dirty="0"/>
              <a:t>HOMEPAGE – </a:t>
            </a:r>
            <a:r>
              <a:rPr lang="cs-CZ" sz="2400" b="1" dirty="0">
                <a:solidFill>
                  <a:srgbClr val="FFFF00"/>
                </a:solidFill>
              </a:rPr>
              <a:t>DOLNÍ NAVIGACE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1E50F-D737-014F-ADBB-3EE8827E71D4}"/>
              </a:ext>
            </a:extLst>
          </p:cNvPr>
          <p:cNvSpPr txBox="1"/>
          <p:nvPr/>
        </p:nvSpPr>
        <p:spPr>
          <a:xfrm>
            <a:off x="1436394" y="4528899"/>
            <a:ext cx="2663337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cs-CZ" sz="1400" b="1" dirty="0"/>
              <a:t>Teplota venku / Datum / Čas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3000B4-386B-1B67-7494-507FE924EECA}"/>
              </a:ext>
            </a:extLst>
          </p:cNvPr>
          <p:cNvSpPr txBox="1"/>
          <p:nvPr/>
        </p:nvSpPr>
        <p:spPr>
          <a:xfrm>
            <a:off x="8293395" y="4559676"/>
            <a:ext cx="2462211" cy="30777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cs-CZ" sz="1400" b="1" dirty="0"/>
              <a:t>SHARE PAGE BUTTON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635D3-FE4E-9766-42A1-CDB0A7C27E3F}"/>
              </a:ext>
            </a:extLst>
          </p:cNvPr>
          <p:cNvSpPr txBox="1"/>
          <p:nvPr/>
        </p:nvSpPr>
        <p:spPr>
          <a:xfrm>
            <a:off x="2423130" y="2059145"/>
            <a:ext cx="1293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b="1" dirty="0">
                <a:solidFill>
                  <a:schemeClr val="bg1">
                    <a:lumMod val="95000"/>
                  </a:schemeClr>
                </a:solidFill>
              </a:rPr>
              <a:t>+420 739 922 666</a:t>
            </a:r>
            <a:endParaRPr lang="en-US" sz="105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A9B31-6EBC-600B-537E-F565775D3007}"/>
              </a:ext>
            </a:extLst>
          </p:cNvPr>
          <p:cNvSpPr txBox="1"/>
          <p:nvPr/>
        </p:nvSpPr>
        <p:spPr>
          <a:xfrm>
            <a:off x="7751010" y="2196055"/>
            <a:ext cx="2621821" cy="1400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cs-CZ" sz="1100" dirty="0"/>
              <a:t>GDPR - o</a:t>
            </a:r>
            <a:r>
              <a:rPr lang="en-US" sz="1100" dirty="0"/>
              <a:t>chrana osobních údajů</a:t>
            </a:r>
            <a:endParaRPr lang="cs-CZ" sz="1100" dirty="0"/>
          </a:p>
          <a:p>
            <a:pPr>
              <a:lnSpc>
                <a:spcPct val="200000"/>
              </a:lnSpc>
            </a:pPr>
            <a:r>
              <a:rPr lang="cs-CZ" sz="1100" dirty="0"/>
              <a:t>p</a:t>
            </a:r>
            <a:r>
              <a:rPr lang="en-US" sz="1100" dirty="0"/>
              <a:t>ravidla užívání webu</a:t>
            </a:r>
            <a:endParaRPr lang="cs-CZ" sz="1100" dirty="0"/>
          </a:p>
          <a:p>
            <a:pPr>
              <a:lnSpc>
                <a:spcPct val="200000"/>
              </a:lnSpc>
            </a:pPr>
            <a:r>
              <a:rPr lang="cs-CZ" sz="1100" dirty="0"/>
              <a:t>p</a:t>
            </a:r>
            <a:r>
              <a:rPr lang="en-US" sz="1100" dirty="0"/>
              <a:t>rohlášení o přístupnosti</a:t>
            </a:r>
            <a:endParaRPr lang="cs-CZ" sz="1100" dirty="0"/>
          </a:p>
          <a:p>
            <a:pPr>
              <a:lnSpc>
                <a:spcPct val="200000"/>
              </a:lnSpc>
            </a:pPr>
            <a:r>
              <a:rPr lang="cs-CZ" sz="1100" dirty="0"/>
              <a:t>i</a:t>
            </a:r>
            <a:r>
              <a:rPr lang="en-US" sz="1100" dirty="0"/>
              <a:t>nformace o cookies</a:t>
            </a:r>
            <a:endParaRPr lang="cs-CZ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F6E33-7DCF-9142-DA84-231B2885E815}"/>
              </a:ext>
            </a:extLst>
          </p:cNvPr>
          <p:cNvSpPr txBox="1"/>
          <p:nvPr/>
        </p:nvSpPr>
        <p:spPr>
          <a:xfrm>
            <a:off x="1436394" y="4590455"/>
            <a:ext cx="92289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000" dirty="0"/>
              <a:t>© airport81. všechna práva vyhrazená</a:t>
            </a:r>
            <a:endParaRPr lang="en-US" sz="1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1BB1E1-FAB5-D817-1D3B-E3FB41F3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061" y="1997589"/>
            <a:ext cx="333333" cy="3809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D59F2A3-DD0F-777C-5D89-267C07875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775" y="2782385"/>
            <a:ext cx="361905" cy="37142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E2A31A4-ECF7-4A4E-8E89-753ABAC0B9EB}"/>
              </a:ext>
            </a:extLst>
          </p:cNvPr>
          <p:cNvSpPr txBox="1"/>
          <p:nvPr/>
        </p:nvSpPr>
        <p:spPr>
          <a:xfrm>
            <a:off x="2423130" y="2811897"/>
            <a:ext cx="12937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b="1" dirty="0">
                <a:solidFill>
                  <a:schemeClr val="bg1">
                    <a:lumMod val="95000"/>
                  </a:schemeClr>
                </a:solidFill>
              </a:rPr>
              <a:t>časté dotazy</a:t>
            </a:r>
            <a:endParaRPr lang="en-US" sz="105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015A908-9D65-2795-8C80-D7DA71B2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775" y="3552542"/>
            <a:ext cx="361905" cy="37142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1565FF6-5ADF-7B5A-4F6B-6932F40B50D5}"/>
              </a:ext>
            </a:extLst>
          </p:cNvPr>
          <p:cNvSpPr txBox="1"/>
          <p:nvPr/>
        </p:nvSpPr>
        <p:spPr>
          <a:xfrm>
            <a:off x="2423130" y="3569880"/>
            <a:ext cx="14577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b="1" dirty="0">
                <a:solidFill>
                  <a:schemeClr val="bg1">
                    <a:lumMod val="95000"/>
                  </a:schemeClr>
                </a:solidFill>
              </a:rPr>
              <a:t>napište nám</a:t>
            </a:r>
            <a:endParaRPr lang="en-US" sz="105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382DE6-EFDE-8408-8A4E-6BBE12FB19AF}"/>
              </a:ext>
            </a:extLst>
          </p:cNvPr>
          <p:cNvSpPr txBox="1"/>
          <p:nvPr/>
        </p:nvSpPr>
        <p:spPr>
          <a:xfrm>
            <a:off x="5008821" y="2196055"/>
            <a:ext cx="2621821" cy="173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cs-CZ" sz="1100" dirty="0"/>
              <a:t>informace o airport81</a:t>
            </a:r>
          </a:p>
          <a:p>
            <a:pPr>
              <a:lnSpc>
                <a:spcPct val="200000"/>
              </a:lnSpc>
            </a:pPr>
            <a:r>
              <a:rPr lang="cs-CZ" sz="1100" dirty="0"/>
              <a:t>odbavení cestujicích</a:t>
            </a:r>
          </a:p>
          <a:p>
            <a:pPr>
              <a:lnSpc>
                <a:spcPct val="200000"/>
              </a:lnSpc>
            </a:pPr>
            <a:r>
              <a:rPr lang="cs-CZ" sz="1100" dirty="0"/>
              <a:t>kdo už s námi letěl</a:t>
            </a:r>
          </a:p>
          <a:p>
            <a:pPr>
              <a:lnSpc>
                <a:spcPct val="200000"/>
              </a:lnSpc>
            </a:pPr>
            <a:r>
              <a:rPr lang="cs-CZ" sz="1100" dirty="0"/>
              <a:t>info desk</a:t>
            </a:r>
          </a:p>
          <a:p>
            <a:pPr>
              <a:lnSpc>
                <a:spcPct val="200000"/>
              </a:lnSpc>
            </a:pP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85739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267A60-2803-3148-2718-16FB12D321C5}"/>
              </a:ext>
            </a:extLst>
          </p:cNvPr>
          <p:cNvSpPr txBox="1"/>
          <p:nvPr/>
        </p:nvSpPr>
        <p:spPr>
          <a:xfrm>
            <a:off x="2006" y="0"/>
            <a:ext cx="6093994" cy="46166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cs-CZ" sz="2400" b="1" dirty="0">
                <a:solidFill>
                  <a:srgbClr val="FFFF00"/>
                </a:solidFill>
              </a:rPr>
              <a:t>DRONE</a:t>
            </a:r>
            <a:r>
              <a:rPr lang="cs-CZ" sz="2400" b="1" dirty="0"/>
              <a:t> DOCK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FAA4B-9BAD-3A3C-C14D-8B07B4CB53B1}"/>
              </a:ext>
            </a:extLst>
          </p:cNvPr>
          <p:cNvSpPr txBox="1"/>
          <p:nvPr/>
        </p:nvSpPr>
        <p:spPr>
          <a:xfrm>
            <a:off x="1637414" y="1257449"/>
            <a:ext cx="445858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400" dirty="0"/>
              <a:t>V</a:t>
            </a:r>
            <a:r>
              <a:rPr lang="en-US" sz="1400" dirty="0"/>
              <a:t>aše značka z výšky</a:t>
            </a:r>
            <a:r>
              <a:rPr lang="cs-CZ" sz="1400" dirty="0"/>
              <a:t>. J</a:t>
            </a:r>
            <a:r>
              <a:rPr lang="en-US" sz="1400" dirty="0"/>
              <a:t>sme tým kreativních pilotů s kamerou</a:t>
            </a:r>
            <a:r>
              <a:rPr lang="cs-CZ" sz="1400" dirty="0"/>
              <a:t> a n</a:t>
            </a:r>
            <a:r>
              <a:rPr lang="en-US" sz="1400" dirty="0"/>
              <a:t>abízíme profesionální focení a natáčení firemních budov z dronu – pro web, promo, sociální sítě i interní prezentace.</a:t>
            </a:r>
            <a:r>
              <a:rPr lang="cs-CZ" sz="1400" dirty="0"/>
              <a:t> </a:t>
            </a:r>
            <a:r>
              <a:rPr lang="en-US" sz="1400" dirty="0"/>
              <a:t> </a:t>
            </a:r>
            <a:r>
              <a:rPr lang="cs-CZ" sz="1400" dirty="0"/>
              <a:t>Z </a:t>
            </a:r>
            <a:r>
              <a:rPr lang="en-US" sz="1400" dirty="0"/>
              <a:t>výšky je všechno vidět jinak.</a:t>
            </a:r>
            <a:br>
              <a:rPr lang="en-US" sz="1400" dirty="0"/>
            </a:br>
            <a:r>
              <a:rPr lang="en-US" sz="1400" dirty="0"/>
              <a:t>Vaše značka, vaše budova, vaše příběhy – zachycené s lehkostí a precizností.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27FA0-13B3-5F39-A5E0-CF3F89D168DC}"/>
              </a:ext>
            </a:extLst>
          </p:cNvPr>
          <p:cNvSpPr txBox="1"/>
          <p:nvPr/>
        </p:nvSpPr>
        <p:spPr>
          <a:xfrm>
            <a:off x="1637414" y="782528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Dronová vizuální produkce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43F95-ED0B-0075-F9E0-FC61A5C0EA69}"/>
              </a:ext>
            </a:extLst>
          </p:cNvPr>
          <p:cNvSpPr txBox="1"/>
          <p:nvPr/>
        </p:nvSpPr>
        <p:spPr>
          <a:xfrm>
            <a:off x="1637413" y="3438397"/>
            <a:ext cx="4642885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Letecká prezentace nemovitostí je způsob, jak ukázat realitu z úplně nové perspektivy. Pomocí dronů zachytíme každý detail, každou linii a atmosféru místa tak, aby zaujala na první pohled.</a:t>
            </a:r>
            <a:r>
              <a:rPr lang="cs-CZ" sz="1400" dirty="0"/>
              <a:t> Dronové záběry dodají vašemu marketingu dynamiku, eleganci a důvěryhodnost.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FFA8C-AC97-78F0-E79F-E0426C06C5BA}"/>
              </a:ext>
            </a:extLst>
          </p:cNvPr>
          <p:cNvSpPr txBox="1"/>
          <p:nvPr/>
        </p:nvSpPr>
        <p:spPr>
          <a:xfrm>
            <a:off x="1637414" y="2963476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Letecká prezentace nemovitostí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7041C-35DC-2784-57D6-C88CC5D0300C}"/>
              </a:ext>
            </a:extLst>
          </p:cNvPr>
          <p:cNvSpPr txBox="1"/>
          <p:nvPr/>
        </p:nvSpPr>
        <p:spPr>
          <a:xfrm>
            <a:off x="6500037" y="1257449"/>
            <a:ext cx="4458586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Focení a natáčení z dronu děláme s radostí a citem pro atmosféru. Každý záběr má energii, která vaši značku rozzáří na webu i sociálních sítích. Pracujeme bezpečně a s respektem k prostoru i lidem. Ať už jde o firemní večírek nebo venkovní festival</a:t>
            </a:r>
            <a:r>
              <a:rPr lang="cs-CZ" sz="1400" dirty="0"/>
              <a:t>.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A4C28D-F4C1-E887-DDFB-67F7FEC43BF0}"/>
              </a:ext>
            </a:extLst>
          </p:cNvPr>
          <p:cNvSpPr txBox="1"/>
          <p:nvPr/>
        </p:nvSpPr>
        <p:spPr>
          <a:xfrm>
            <a:off x="6500037" y="782528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Dronová reportáž </a:t>
            </a:r>
            <a:r>
              <a:rPr lang="cs-CZ" b="1" dirty="0"/>
              <a:t>pro</a:t>
            </a:r>
            <a:r>
              <a:rPr lang="en-US" b="1" dirty="0"/>
              <a:t> promo </a:t>
            </a:r>
            <a:r>
              <a:rPr lang="cs-CZ" b="1" dirty="0"/>
              <a:t>a eventy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3ACEC5-4E91-0309-42C8-2FBF82048B80}"/>
              </a:ext>
            </a:extLst>
          </p:cNvPr>
          <p:cNvSpPr txBox="1"/>
          <p:nvPr/>
        </p:nvSpPr>
        <p:spPr>
          <a:xfrm>
            <a:off x="6500037" y="3069065"/>
            <a:ext cx="4458586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400" dirty="0"/>
              <a:t>V</a:t>
            </a:r>
            <a:r>
              <a:rPr lang="en-US" sz="1400" dirty="0"/>
              <a:t>izuální zážitek, který zachytí váš den tak, jak ho ze země neuvidíte. Pomocí dronů tvoříme romantické záběry plné emocí, pohybu a atmosféry.</a:t>
            </a:r>
            <a:r>
              <a:rPr lang="cs-CZ" sz="1400" dirty="0"/>
              <a:t> Nabízíme profesionální focení a natáčení z výšky, které dodá vašemu svatebnímu videu lehkost, eleganci a jedinečnost.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ACFF7-12D7-A5B4-5D0C-0E1BBB034EB3}"/>
              </a:ext>
            </a:extLst>
          </p:cNvPr>
          <p:cNvSpPr txBox="1"/>
          <p:nvPr/>
        </p:nvSpPr>
        <p:spPr>
          <a:xfrm>
            <a:off x="6500037" y="2594144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Svatební příběh z výšky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30868D-5D89-9D9C-BC4F-FEFD6C50C50A}"/>
              </a:ext>
            </a:extLst>
          </p:cNvPr>
          <p:cNvSpPr txBox="1"/>
          <p:nvPr/>
        </p:nvSpPr>
        <p:spPr>
          <a:xfrm>
            <a:off x="1637414" y="5270742"/>
            <a:ext cx="5869172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sz="1400" dirty="0"/>
              <a:t>D</a:t>
            </a:r>
            <a:r>
              <a:rPr lang="en-US" sz="1400" dirty="0"/>
              <a:t>etailní přehled o technickém stavu budov bez nutnosti lešení nebo rizikového výstupu. Pomocí profesionálního focení a natáčení z dronu dokážeme rychle a bezpečně zmapovat střechy, fasády, konstrukce i těžko přístupná místa. Z výšky vidíme to, co ze země zůstává skryté. Naše záběry pomáhají odhalit poškození, dokumentovat stav a plánovat údržbu.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1C5E1-7C96-2AA1-3CA4-5359A7B405DD}"/>
              </a:ext>
            </a:extLst>
          </p:cNvPr>
          <p:cNvSpPr txBox="1"/>
          <p:nvPr/>
        </p:nvSpPr>
        <p:spPr>
          <a:xfrm>
            <a:off x="1637414" y="4795821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Dronová inspekce staveb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B4B253-1583-E702-9C16-38ED668D0883}"/>
              </a:ext>
            </a:extLst>
          </p:cNvPr>
          <p:cNvSpPr txBox="1"/>
          <p:nvPr/>
        </p:nvSpPr>
        <p:spPr>
          <a:xfrm>
            <a:off x="6500037" y="4795821"/>
            <a:ext cx="4458586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cs-CZ" b="1" dirty="0"/>
              <a:t>FLIGHT RECORDER (galerie)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28FF75-0E24-B831-2C0B-F38C9CEB03FF}"/>
              </a:ext>
            </a:extLst>
          </p:cNvPr>
          <p:cNvSpPr txBox="1"/>
          <p:nvPr/>
        </p:nvSpPr>
        <p:spPr>
          <a:xfrm>
            <a:off x="3033824" y="6522041"/>
            <a:ext cx="6124352" cy="369332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0" i="0" u="sng" dirty="0">
                <a:solidFill>
                  <a:schemeClr val="bg1"/>
                </a:solidFill>
                <a:effectLst/>
                <a:latin typeface="Segoe Sans"/>
              </a:rPr>
              <a:t>Ozvěte se </a:t>
            </a:r>
            <a:r>
              <a:rPr lang="en-US" b="0" i="0" dirty="0">
                <a:solidFill>
                  <a:schemeClr val="bg1"/>
                </a:solidFill>
                <a:effectLst/>
                <a:latin typeface="Segoe Sans"/>
              </a:rPr>
              <a:t>a vzlétneme i pro vás.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0832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2353cce-4729-48b8-8147-d9ded034ef2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3072</Words>
  <Application>Microsoft Office PowerPoint</Application>
  <PresentationFormat>Widescreen</PresentationFormat>
  <Paragraphs>240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Segoe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Pužík</dc:creator>
  <cp:lastModifiedBy>Martin Pužík</cp:lastModifiedBy>
  <cp:revision>27</cp:revision>
  <dcterms:created xsi:type="dcterms:W3CDTF">2025-08-04T12:59:50Z</dcterms:created>
  <dcterms:modified xsi:type="dcterms:W3CDTF">2025-08-04T22:40:19Z</dcterms:modified>
</cp:coreProperties>
</file>