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45_BFD1D7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21" r:id="rId7"/>
    <p:sldId id="323" r:id="rId8"/>
    <p:sldId id="322" r:id="rId9"/>
    <p:sldId id="324" r:id="rId10"/>
    <p:sldId id="328" r:id="rId11"/>
    <p:sldId id="325" r:id="rId12"/>
    <p:sldId id="326" r:id="rId13"/>
    <p:sldId id="327" r:id="rId14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A9206630-005C-20FA-5A0E-A2D0CAE94B19}" name="Marc-André Blais" initials="MB" userId="S::emb9357@umoncton.ca::a788a5e6-73ef-4cf6-8e32-3a1a155c43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37CDD-E497-4684-94A8-9DEB4B57033A}" v="11" dt="2024-05-02T17:16:07.68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5388" autoAdjust="0"/>
  </p:normalViewPr>
  <p:slideViewPr>
    <p:cSldViewPr snapToGrid="0" snapToObjects="1">
      <p:cViewPr varScale="1">
        <p:scale>
          <a:sx n="109" d="100"/>
          <a:sy n="109" d="100"/>
        </p:scale>
        <p:origin x="97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45_BFD1D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EA2D18-5AFB-4842-A790-78E5D1418B5E}" authorId="{A9206630-005C-20FA-5A0E-A2D0CAE94B19}" created="2024-05-02T15:56:27.3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1137523" sldId="325"/>
      <ac:picMk id="2052" creationId="{DD4D15B0-545A-EFAC-742B-F2DF81BCFB09}"/>
    </ac:deMkLst>
    <p188:txBody>
      <a:bodyPr/>
      <a:lstStyle/>
      <a:p>
        <a:r>
          <a:rPr lang="fr-CA"/>
          <a:t>WS/NR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9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1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4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9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5F38-A5F9-ADDD-5FED-1798FBDB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DF01-063F-09AC-BFF7-DF3C32EC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71EF-A2C0-6830-C085-6FD26E3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04D8-2C54-D389-237A-4471FCE7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2B59-C748-C6A3-307E-D693314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596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ACE-D3C7-331D-0732-D00A43A2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A4CB-9778-B5E1-4AAB-D6709DF7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9420-BE7C-87B8-9CC1-21F02D87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496-0AF4-B779-B07E-243315B7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8BAC-97A0-B589-F543-C97ABC4E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529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9B522-60BE-F4DE-1D78-9A8DAB6E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74B02-2F43-AA4D-5154-F42EB867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2C25-CAD4-0DDE-6FF3-047B0DB6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32A6-D298-4799-F0B4-51B2C528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596D-FDFF-CDCA-13F9-4663552E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7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1864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5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9D8-3A42-BEE7-F4C2-170CFB0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EA6B-7223-CDE2-C530-43BE5A18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5AEF-11BF-5B75-EB7E-8483DF73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36E9-D457-63CE-B10E-1529FF7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2A13-1F2F-1EF2-8D3C-A150FBE3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712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ABA9-99F7-029C-5285-7387A8D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E1654-BDF7-2C22-91E3-30396B59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9561-A2AC-6539-2D69-9962FA0F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A605-62A9-9306-26C8-68CA3F4E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A8BE-6908-83A2-A1DB-30A9B0C1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700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1E02-6E7C-1A95-82C2-7A677F80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EA7-FD49-1825-B9FA-D5BDD526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2450-24CD-3742-D7F2-CB6A0812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C918-78A4-5568-1EA1-65DD9D6F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B0E4-3BBF-A938-1C11-16BD2645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2B5E-6612-701B-055E-F561E8F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6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A8A1-EA7C-8DA2-2180-28C24501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2A77-4B9F-C965-F3C2-7274BD3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102C-5FE8-D474-7320-6DC89B50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06E55-6990-B326-2115-0D08D983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47010-49A2-72E4-4682-46606E388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38C9-860A-F952-C21B-C1B81874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3D85B-BE39-5A76-4166-D4B577B1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045DB-D8E5-A2F7-6E23-B2117A0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9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296-FC55-5F2B-BB0C-72478A7B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68354-5356-113F-F164-915D5649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9104D-8BA3-A06C-83A6-F4C8AB4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B588-E9F3-BAF6-8580-E1CA366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C156E6-8BB4-5937-8BEF-A120C3D6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743343-BB17-5DDB-6AE6-A1E5E1949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F6E51-2B55-1103-00B0-0A461835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E7DF-C01D-7B6F-3CF7-BFC5653D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1458-E563-D9E4-D4EB-BAA686B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F74F42-DDC9-0763-3766-4CCEA4606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39770-A5F0-0C42-DAFA-32239675D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3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1785-2090-57D6-315F-74963BE6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836E-3154-492B-0FB5-E0D955D9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A8D2-A563-0C48-3D3A-D8181904E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929B1-F399-2A2B-3A01-0D6244C0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207A-C778-71F9-0216-E58A2B0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71AA5-F8E4-1161-A4F7-9C10B40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57E93F-5842-C9E8-53A4-0EDC0F4FF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8F44-6B8C-6CB0-EEAC-8FD06F7A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5840C-9716-201B-D14B-7CF9E5412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001F3-7A32-2150-74DA-5CDC3063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7B62-E737-13DD-44CB-D207FC59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D3FC5-391D-0993-6814-4F4B8FC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71286-EEE4-A2BF-41E4-7FABA87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C6732E-DBB5-C8BD-2DE0-24D773487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6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C6B92-B246-7503-D1AF-6F617FD6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4FB3-691C-053E-5392-27EE8F17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9420-4EE7-A7FC-FDA8-5A9EBD061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C681-C176-4657-8CCF-13CAAE7942DB}" type="datetimeFigureOut">
              <a:rPr lang="fr-CA" smtClean="0"/>
              <a:t>2024-05-03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A1B8-D5BB-11D7-8852-E39E8F98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8ACD-5C79-0161-818F-C2131E9B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2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5_BFD1D7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Milestone 1 </a:t>
            </a:r>
            <a:br>
              <a:rPr lang="en-US" dirty="0"/>
            </a:br>
            <a:r>
              <a:rPr lang="en-US" dirty="0"/>
              <a:t>Path Analysis-Machine Learning</a:t>
            </a:r>
            <a:br>
              <a:rPr lang="en-US" dirty="0"/>
            </a:br>
            <a:r>
              <a:rPr lang="en-US" dirty="0"/>
              <a:t>February-April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data</a:t>
            </a:r>
          </a:p>
          <a:p>
            <a:pPr lvl="1"/>
            <a:r>
              <a:rPr lang="en-US" dirty="0"/>
              <a:t>Confirm excel functions</a:t>
            </a:r>
          </a:p>
          <a:p>
            <a:r>
              <a:rPr lang="en-US" dirty="0"/>
              <a:t>Retrain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Benefit scores</a:t>
            </a:r>
          </a:p>
          <a:p>
            <a:r>
              <a:rPr lang="en-US" dirty="0"/>
              <a:t>Dimension Reduction + ML</a:t>
            </a:r>
          </a:p>
          <a:p>
            <a:pPr lvl="1"/>
            <a:r>
              <a:rPr lang="en-US" dirty="0"/>
              <a:t>Compare results </a:t>
            </a:r>
          </a:p>
          <a:p>
            <a:pPr lvl="1"/>
            <a:r>
              <a:rPr lang="en-US" dirty="0"/>
              <a:t>Create graphs</a:t>
            </a:r>
          </a:p>
          <a:p>
            <a:r>
              <a:rPr lang="en-US" dirty="0" err="1"/>
              <a:t>CausalML</a:t>
            </a:r>
            <a:endParaRPr lang="en-US" dirty="0"/>
          </a:p>
          <a:p>
            <a:pPr lvl="1"/>
            <a:r>
              <a:rPr lang="en-US" dirty="0"/>
              <a:t>Analyze results</a:t>
            </a:r>
          </a:p>
          <a:p>
            <a:r>
              <a:rPr lang="en-US" dirty="0"/>
              <a:t>Create new Approaches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Path analysis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 err="1"/>
              <a:t>CausalML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 Retention/Purification</a:t>
            </a:r>
          </a:p>
          <a:p>
            <a:pPr lvl="1"/>
            <a:r>
              <a:rPr lang="en-US" dirty="0"/>
              <a:t>Water Storage</a:t>
            </a:r>
          </a:p>
          <a:p>
            <a:pPr lvl="1"/>
            <a:r>
              <a:rPr lang="en-US" dirty="0"/>
              <a:t>Nitrate Retention</a:t>
            </a:r>
          </a:p>
          <a:p>
            <a:pPr lvl="1"/>
            <a:r>
              <a:rPr lang="en-US" dirty="0"/>
              <a:t>Phosphorus Retention</a:t>
            </a:r>
          </a:p>
          <a:p>
            <a:pPr lvl="1"/>
            <a:r>
              <a:rPr lang="en-US" dirty="0"/>
              <a:t>Sediment Retention</a:t>
            </a:r>
          </a:p>
          <a:p>
            <a:r>
              <a:rPr lang="en-US" dirty="0"/>
              <a:t>Feature Importance Analysis</a:t>
            </a:r>
          </a:p>
          <a:p>
            <a:pPr lvl="1"/>
            <a:r>
              <a:rPr lang="en-US" dirty="0"/>
              <a:t>Identify important features (OF/F/S)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Reduce unnecessary features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OF, F, S, Extra features</a:t>
            </a:r>
          </a:p>
          <a:p>
            <a:r>
              <a:rPr lang="en-US" dirty="0"/>
              <a:t>Function/</a:t>
            </a:r>
            <a:r>
              <a:rPr lang="en-US" dirty="0">
                <a:solidFill>
                  <a:srgbClr val="FF0000"/>
                </a:solidFill>
              </a:rPr>
              <a:t>Benefit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Scores</a:t>
            </a:r>
          </a:p>
          <a:p>
            <a:pPr lvl="1"/>
            <a:r>
              <a:rPr lang="en-US" dirty="0"/>
              <a:t>Ratings</a:t>
            </a:r>
          </a:p>
          <a:p>
            <a:r>
              <a:rPr lang="en-US" dirty="0"/>
              <a:t>Data Transformation</a:t>
            </a:r>
          </a:p>
          <a:p>
            <a:pPr lvl="1"/>
            <a:r>
              <a:rPr lang="en-US" dirty="0"/>
              <a:t>Hot one encoded vector</a:t>
            </a:r>
          </a:p>
          <a:p>
            <a:pPr lvl="1"/>
            <a:r>
              <a:rPr lang="en-US" dirty="0"/>
              <a:t>Binary encoding</a:t>
            </a:r>
          </a:p>
          <a:p>
            <a:pPr lvl="1"/>
            <a:r>
              <a:rPr lang="en-US" dirty="0"/>
              <a:t>Separation of features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62E95-B9B2-3486-2828-BB3FAEB2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91" y="3614612"/>
            <a:ext cx="2943240" cy="3289232"/>
          </a:xfrm>
          <a:prstGeom prst="rect">
            <a:avLst/>
          </a:prstGeom>
        </p:spPr>
      </p:pic>
      <p:pic>
        <p:nvPicPr>
          <p:cNvPr id="14" name="Picture 1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F02FA141-8F27-593B-D105-B60B06FB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091" y="349017"/>
            <a:ext cx="2943240" cy="3289232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00B6374-1B58-BB83-4305-004B29CEB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822" y="1650214"/>
            <a:ext cx="2672251" cy="39287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2BB0FC-28F4-042F-5B29-8CFB93FAD4A0}"/>
              </a:ext>
            </a:extLst>
          </p:cNvPr>
          <p:cNvSpPr/>
          <p:nvPr/>
        </p:nvSpPr>
        <p:spPr>
          <a:xfrm>
            <a:off x="5633734" y="364592"/>
            <a:ext cx="17091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 one encoded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E6F8D-BA66-4255-B965-1FC8B6D2C85D}"/>
              </a:ext>
            </a:extLst>
          </p:cNvPr>
          <p:cNvSpPr/>
          <p:nvPr/>
        </p:nvSpPr>
        <p:spPr>
          <a:xfrm>
            <a:off x="5684297" y="3597558"/>
            <a:ext cx="160800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encoding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C755D3-CBA0-B48D-DEA3-19CB57EFAF60}"/>
              </a:ext>
            </a:extLst>
          </p:cNvPr>
          <p:cNvSpPr/>
          <p:nvPr/>
        </p:nvSpPr>
        <p:spPr>
          <a:xfrm>
            <a:off x="9572598" y="1467668"/>
            <a:ext cx="186070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eparation</a:t>
            </a:r>
          </a:p>
        </p:txBody>
      </p:sp>
    </p:spTree>
    <p:extLst>
      <p:ext uri="{BB962C8B-B14F-4D97-AF65-F5344CB8AC3E}">
        <p14:creationId xmlns:p14="http://schemas.microsoft.com/office/powerpoint/2010/main" val="6230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</a:t>
            </a: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technique</a:t>
            </a:r>
          </a:p>
          <a:p>
            <a:pPr lvl="1"/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Relationship modeling</a:t>
            </a:r>
          </a:p>
          <a:p>
            <a:pPr lvl="1"/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Find important features</a:t>
            </a: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	</a:t>
            </a:r>
            <a:endParaRPr lang="en-US" dirty="0"/>
          </a:p>
          <a:p>
            <a:r>
              <a:rPr lang="en-US" dirty="0"/>
              <a:t>Tetrad tool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important OF/F/S features</a:t>
            </a:r>
          </a:p>
          <a:p>
            <a:pPr lvl="1"/>
            <a:r>
              <a:rPr lang="en-US" dirty="0"/>
              <a:t>Find/Eliminate redundancy</a:t>
            </a:r>
          </a:p>
          <a:p>
            <a:pPr lvl="1"/>
            <a:r>
              <a:rPr lang="en-US" dirty="0"/>
              <a:t>Reduce unnecessary variables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Data does not fit the models</a:t>
            </a:r>
          </a:p>
          <a:p>
            <a:pPr lvl="1"/>
            <a:r>
              <a:rPr lang="en-US" dirty="0"/>
              <a:t>Further exploration required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0EF080-B606-5F4A-B650-C562D591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133"/>
            <a:ext cx="5614959" cy="39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9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7206574" cy="3961593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Data-based</a:t>
            </a:r>
          </a:p>
          <a:p>
            <a:pPr lvl="1"/>
            <a:r>
              <a:rPr lang="en-US" dirty="0"/>
              <a:t>Less intuitive</a:t>
            </a:r>
          </a:p>
          <a:p>
            <a:r>
              <a:rPr lang="en-US" dirty="0"/>
              <a:t>Various Algorithms</a:t>
            </a:r>
          </a:p>
          <a:p>
            <a:pPr lvl="1"/>
            <a:r>
              <a:rPr lang="en-US" dirty="0"/>
              <a:t>Ridge, Decision Tree, Gradient Boost, Random Forest, AdaBoost, K-nearest, MLP, Elastic, SGD, SVR, Bayesian Ridge, Kernel Ridge, Linear Regression, RANSAC, </a:t>
            </a:r>
            <a:r>
              <a:rPr lang="en-US" dirty="0" err="1"/>
              <a:t>TheilSen</a:t>
            </a:r>
            <a:r>
              <a:rPr lang="en-US" dirty="0"/>
              <a:t>, Neural Network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Grid search </a:t>
            </a:r>
          </a:p>
          <a:p>
            <a:pPr lvl="1"/>
            <a:r>
              <a:rPr lang="en-US" dirty="0"/>
              <a:t>Data variation (All, specific)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66BBE1-0A20-32B2-4081-59CE238C6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t="7787" r="8468" b="2434"/>
          <a:stretch/>
        </p:blipFill>
        <p:spPr bwMode="auto">
          <a:xfrm>
            <a:off x="1944303" y="652657"/>
            <a:ext cx="3955983" cy="30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A0D4A3-6F4C-2A6E-7B38-1D497E6B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80" y="652657"/>
            <a:ext cx="3846842" cy="300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92078C4-3994-8E0B-CE42-418726EB2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7268" r="8272" b="2953"/>
          <a:stretch/>
        </p:blipFill>
        <p:spPr bwMode="auto">
          <a:xfrm>
            <a:off x="2014482" y="3773732"/>
            <a:ext cx="3885804" cy="30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BD9AC17-CF02-580F-D3EC-BEF877B6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56" y="3801137"/>
            <a:ext cx="3937490" cy="29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7EF1BF-6673-1C07-9831-74389430FFD7}"/>
              </a:ext>
            </a:extLst>
          </p:cNvPr>
          <p:cNvSpPr/>
          <p:nvPr/>
        </p:nvSpPr>
        <p:spPr>
          <a:xfrm>
            <a:off x="5247045" y="2967326"/>
            <a:ext cx="559128" cy="40011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A5A3E-BBE8-2107-EC80-D63CD43EE3B5}"/>
              </a:ext>
            </a:extLst>
          </p:cNvPr>
          <p:cNvSpPr/>
          <p:nvPr/>
        </p:nvSpPr>
        <p:spPr>
          <a:xfrm>
            <a:off x="10587191" y="3028909"/>
            <a:ext cx="521297" cy="40011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75B67-1C37-C5EC-5141-4F0C96CCFFE1}"/>
              </a:ext>
            </a:extLst>
          </p:cNvPr>
          <p:cNvSpPr/>
          <p:nvPr/>
        </p:nvSpPr>
        <p:spPr>
          <a:xfrm>
            <a:off x="10604823" y="6205343"/>
            <a:ext cx="486030" cy="40011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67BF63-2346-C840-15EA-8B6F61732B9A}"/>
              </a:ext>
            </a:extLst>
          </p:cNvPr>
          <p:cNvSpPr/>
          <p:nvPr/>
        </p:nvSpPr>
        <p:spPr>
          <a:xfrm>
            <a:off x="5277662" y="6207221"/>
            <a:ext cx="487634" cy="40011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02376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D4D15B0-545A-EFAC-742B-F2DF81BC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48" y="3902352"/>
            <a:ext cx="4527488" cy="27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D43466B-FADA-DADA-10DD-CD36DB53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48" y="1057274"/>
            <a:ext cx="4527487" cy="27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782222" cy="3961593"/>
          </a:xfrm>
        </p:spPr>
        <p:txBody>
          <a:bodyPr>
            <a:normAutofit/>
          </a:bodyPr>
          <a:lstStyle/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unnecessary features</a:t>
            </a:r>
          </a:p>
          <a:p>
            <a:pPr lvl="1"/>
            <a:r>
              <a:rPr lang="en-US" dirty="0"/>
              <a:t>Achieve similar results</a:t>
            </a:r>
          </a:p>
          <a:p>
            <a:r>
              <a:rPr lang="en-US" dirty="0"/>
              <a:t>Machine learning-based approaches</a:t>
            </a:r>
          </a:p>
          <a:p>
            <a:pPr lvl="1"/>
            <a:r>
              <a:rPr lang="en-US" dirty="0"/>
              <a:t>PCA, t-SNE, UMAP, </a:t>
            </a:r>
            <a:r>
              <a:rPr lang="en-US" dirty="0" err="1"/>
              <a:t>Isomap</a:t>
            </a:r>
            <a:r>
              <a:rPr lang="en-US" dirty="0"/>
              <a:t>, LLE, ICA, Autoencoders, Kernel PCA, Random projection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Differences in algorithms</a:t>
            </a:r>
          </a:p>
          <a:p>
            <a:pPr lvl="1"/>
            <a:r>
              <a:rPr lang="en-US" dirty="0"/>
              <a:t>5 Features vs 15 Features vs 25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75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CausalML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5" y="2303028"/>
            <a:ext cx="4797482" cy="3961593"/>
          </a:xfrm>
        </p:spPr>
        <p:txBody>
          <a:bodyPr>
            <a:normAutofit/>
          </a:bodyPr>
          <a:lstStyle/>
          <a:p>
            <a:r>
              <a:rPr lang="en-US" dirty="0"/>
              <a:t>Causal Inference</a:t>
            </a:r>
          </a:p>
          <a:p>
            <a:pPr lvl="1"/>
            <a:r>
              <a:rPr lang="en-US" dirty="0"/>
              <a:t>ML-Based (Various algorithms)</a:t>
            </a:r>
          </a:p>
          <a:p>
            <a:pPr lvl="1"/>
            <a:r>
              <a:rPr lang="en-US" dirty="0"/>
              <a:t>Estimating effect of variables (treatment)</a:t>
            </a:r>
          </a:p>
          <a:p>
            <a:r>
              <a:rPr lang="en-US" dirty="0"/>
              <a:t>Accounting of confounding variables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Set each feature as treatment</a:t>
            </a:r>
          </a:p>
          <a:p>
            <a:pPr lvl="1"/>
            <a:r>
              <a:rPr lang="en-US" dirty="0"/>
              <a:t>Compare importance of features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Preliminary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5A5D0-1B04-500D-CF66-550B77D0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15010"/>
              </p:ext>
            </p:extLst>
          </p:nvPr>
        </p:nvGraphicFramePr>
        <p:xfrm>
          <a:off x="6096000" y="3226168"/>
          <a:ext cx="5963485" cy="33015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5577">
                  <a:extLst>
                    <a:ext uri="{9D8B030D-6E8A-4147-A177-3AD203B41FA5}">
                      <a16:colId xmlns:a16="http://schemas.microsoft.com/office/drawing/2014/main" val="18399801"/>
                    </a:ext>
                  </a:extLst>
                </a:gridCol>
                <a:gridCol w="1518402">
                  <a:extLst>
                    <a:ext uri="{9D8B030D-6E8A-4147-A177-3AD203B41FA5}">
                      <a16:colId xmlns:a16="http://schemas.microsoft.com/office/drawing/2014/main" val="427812668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174713016"/>
                    </a:ext>
                  </a:extLst>
                </a:gridCol>
                <a:gridCol w="1489753">
                  <a:extLst>
                    <a:ext uri="{9D8B030D-6E8A-4147-A177-3AD203B41FA5}">
                      <a16:colId xmlns:a16="http://schemas.microsoft.com/office/drawing/2014/main" val="89174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Ridge Regression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Decision Tree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Gradient Boosting 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 dirty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Random Forest 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 dirty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60791"/>
                  </a:ext>
                </a:extLst>
              </a:tr>
              <a:tr h="4581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0.19474891027688837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0.1873442207855662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0.12057217616733026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0.831380186133945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0.44218190627748594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'F21': 0.4232167376234584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0.2624876911421128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0.13098117823078811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0.08023063165155067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0.540114519202654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0.21343532054264133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0.16773638919239883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63953"/>
                  </a:ext>
                </a:extLst>
              </a:tr>
              <a:tr h="2576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AdaBoost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K-Nearest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MLP Regressor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Elastic Net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 dirty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29349"/>
                  </a:ext>
                </a:extLst>
              </a:tr>
              <a:tr h="21264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0.20184279052478626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0.08844283560346898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0.07147117098073795</a:t>
                      </a:r>
                      <a:endParaRPr lang="en-US" sz="1700" b="1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0.12369846291120663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'F3_7': 0.0935140569462221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'F3_4': 0.07634656134668377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0.13349271409616123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0.08461378644838362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'F3_2': 0.08090283311535969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'F3_5': 0.06828032929627752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'F3_4': 0.0644627311695240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'OF26':0.02931274297057200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611870"/>
                  </a:ext>
                </a:extLst>
              </a:tr>
              <a:tr h="2576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SGD Regressor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Support Vector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Bayesian Ridge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Kernel Ridge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 dirty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9068"/>
                  </a:ext>
                </a:extLst>
              </a:tr>
              <a:tr h="4740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0.17238807489020064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0.14010474759435396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0.10596502953726043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'F3_7': 0.07892854450285108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'F3_4': 0.0733931593336509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0.06958107612079197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0.1636716850445002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0.1524418102975325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0.1091390833604844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0.20654426037299564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0.18122240776030965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0.11460499367700433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69033"/>
                  </a:ext>
                </a:extLst>
              </a:tr>
              <a:tr h="3760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Linear Regression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RANSAC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TheilSen 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</a:rPr>
                        <a:t> </a:t>
                      </a:r>
                      <a:endParaRPr lang="en-US" sz="1700" b="0" i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700" b="0" i="0" dirty="0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25684"/>
                  </a:ext>
                </a:extLst>
              </a:tr>
              <a:tr h="7729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0.20128411836315818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0.19186870219993202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0.12076600276299451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0.6934779925500207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'F49': 0.33618598168274133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'F31': 0.17061070186601177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</a:rPr>
                        <a:t>'F41': 0.24758177499677156 </a:t>
                      </a:r>
                      <a:endParaRPr lang="en-US" sz="17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'F48': 0.1663842684380163 </a:t>
                      </a:r>
                      <a:endParaRPr lang="en-US" sz="1700" b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</a:rPr>
                        <a:t>'F44': 0.13393640370058243 </a:t>
                      </a:r>
                      <a:endParaRPr lang="en-US" sz="1700" b="0" i="0" dirty="0">
                        <a:effectLst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5882" marR="85882" marT="42941" marB="42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61034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E9A3D3B-0949-2709-75FE-DC3A680A1D22}"/>
              </a:ext>
            </a:extLst>
          </p:cNvPr>
          <p:cNvSpPr/>
          <p:nvPr/>
        </p:nvSpPr>
        <p:spPr>
          <a:xfrm>
            <a:off x="8791167" y="2826058"/>
            <a:ext cx="559128" cy="40011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11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dadb6413-9211-471c-ad96-152f8dfbfe81" xsi:nil="true"/>
    <_activity xmlns="dadb6413-9211-471c-ad96-152f8dfbfe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239CBD07A1E04C9F01FCE9E28C57B1" ma:contentTypeVersion="20" ma:contentTypeDescription="Create a new document." ma:contentTypeScope="" ma:versionID="b9f51e38f657d45c7d99830055950d78">
  <xsd:schema xmlns:xsd="http://www.w3.org/2001/XMLSchema" xmlns:xs="http://www.w3.org/2001/XMLSchema" xmlns:p="http://schemas.microsoft.com/office/2006/metadata/properties" xmlns:ns1="http://schemas.microsoft.com/sharepoint/v3" xmlns:ns3="dadb6413-9211-471c-ad96-152f8dfbfe81" xmlns:ns4="0e2cb7d9-8aa3-4c44-926f-6c41d4a8b46e" targetNamespace="http://schemas.microsoft.com/office/2006/metadata/properties" ma:root="true" ma:fieldsID="b3c174025d2f984c6b904f7d2aa9a0e2" ns1:_="" ns3:_="" ns4:_="">
    <xsd:import namespace="http://schemas.microsoft.com/sharepoint/v3"/>
    <xsd:import namespace="dadb6413-9211-471c-ad96-152f8dfbfe81"/>
    <xsd:import namespace="0e2cb7d9-8aa3-4c44-926f-6c41d4a8b4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b6413-9211-471c-ad96-152f8dfbf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b7d9-8aa3-4c44-926f-6c41d4a8b4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dadb6413-9211-471c-ad96-152f8dfbfe81"/>
    <ds:schemaRef ds:uri="0e2cb7d9-8aa3-4c44-926f-6c41d4a8b46e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0B5650-4AAE-485A-990D-D5101B862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db6413-9211-471c-ad96-152f8dfbfe81"/>
    <ds:schemaRef ds:uri="0e2cb7d9-8aa3-4c44-926f-6c41d4a8b4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453</Words>
  <Application>Microsoft Office PowerPoint</Application>
  <PresentationFormat>Widescreen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Söhne</vt:lpstr>
      <vt:lpstr>Office Theme</vt:lpstr>
      <vt:lpstr>Milestone 1  Path Analysis-Machine Learning February-April</vt:lpstr>
      <vt:lpstr>Agenda</vt:lpstr>
      <vt:lpstr>Goals</vt:lpstr>
      <vt:lpstr>Data</vt:lpstr>
      <vt:lpstr>Path Analysis</vt:lpstr>
      <vt:lpstr>Machine Learning</vt:lpstr>
      <vt:lpstr>PowerPoint Presentation</vt:lpstr>
      <vt:lpstr>Dimension Reduction</vt:lpstr>
      <vt:lpstr>CausalML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 Path Analysis-Machine Learning February-April</dc:title>
  <dc:subject/>
  <dc:creator>Marc-André Blais</dc:creator>
  <cp:lastModifiedBy>Marc-André Blais</cp:lastModifiedBy>
  <cp:revision>2</cp:revision>
  <dcterms:created xsi:type="dcterms:W3CDTF">2024-05-02T14:24:03Z</dcterms:created>
  <dcterms:modified xsi:type="dcterms:W3CDTF">2024-05-03T12:20:31Z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0x010100B8239CBD07A1E04C9F01FCE9E28C57B1</vt:lpwstr>
  </property>
</Properties>
</file>